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handoutMasterIdLst>
    <p:handoutMasterId r:id="rId27"/>
  </p:handoutMasterIdLst>
  <p:sldIdLst>
    <p:sldId id="290" r:id="rId2"/>
    <p:sldId id="291" r:id="rId3"/>
    <p:sldId id="300" r:id="rId4"/>
    <p:sldId id="292" r:id="rId5"/>
    <p:sldId id="293" r:id="rId6"/>
    <p:sldId id="304" r:id="rId7"/>
    <p:sldId id="305" r:id="rId8"/>
    <p:sldId id="296" r:id="rId9"/>
    <p:sldId id="297" r:id="rId10"/>
    <p:sldId id="313" r:id="rId11"/>
    <p:sldId id="314" r:id="rId12"/>
    <p:sldId id="315" r:id="rId13"/>
    <p:sldId id="316" r:id="rId14"/>
    <p:sldId id="317" r:id="rId15"/>
    <p:sldId id="323" r:id="rId16"/>
    <p:sldId id="282" r:id="rId17"/>
    <p:sldId id="310" r:id="rId18"/>
    <p:sldId id="283" r:id="rId19"/>
    <p:sldId id="284" r:id="rId20"/>
    <p:sldId id="324" r:id="rId21"/>
    <p:sldId id="286" r:id="rId22"/>
    <p:sldId id="287" r:id="rId23"/>
    <p:sldId id="288" r:id="rId24"/>
    <p:sldId id="289" r:id="rId25"/>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CC33"/>
    <a:srgbClr val="D0D8E8"/>
    <a:srgbClr val="0000FF"/>
    <a:srgbClr val="6699FF"/>
    <a:srgbClr val="E9EDF4"/>
    <a:srgbClr val="008000"/>
    <a:srgbClr val="8EB4E3"/>
    <a:srgbClr val="77777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36140" autoAdjust="0"/>
  </p:normalViewPr>
  <p:slideViewPr>
    <p:cSldViewPr>
      <p:cViewPr varScale="1">
        <p:scale>
          <a:sx n="69" d="100"/>
          <a:sy n="69" d="100"/>
        </p:scale>
        <p:origin x="-1362" y="-108"/>
      </p:cViewPr>
      <p:guideLst>
        <p:guide orient="horz" pos="2160"/>
        <p:guide pos="2880"/>
      </p:guideLst>
    </p:cSldViewPr>
  </p:slideViewPr>
  <p:notesTextViewPr>
    <p:cViewPr>
      <p:scale>
        <a:sx n="150" d="100"/>
        <a:sy n="150" d="100"/>
      </p:scale>
      <p:origin x="0" y="0"/>
    </p:cViewPr>
  </p:notesTextViewPr>
  <p:sorterViewPr>
    <p:cViewPr>
      <p:scale>
        <a:sx n="66" d="100"/>
        <a:sy n="66" d="100"/>
      </p:scale>
      <p:origin x="0" y="0"/>
    </p:cViewPr>
  </p:sorterViewPr>
  <p:notesViewPr>
    <p:cSldViewPr>
      <p:cViewPr>
        <p:scale>
          <a:sx n="100" d="100"/>
          <a:sy n="100" d="100"/>
        </p:scale>
        <p:origin x="-2700" y="726"/>
      </p:cViewPr>
      <p:guideLst>
        <p:guide orient="horz" pos="290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4"/>
  <c:clrMapOvr bg1="dk1" tx1="lt1" bg2="dk2" tx2="lt2" accent1="accent1" accent2="accent2" accent3="accent3" accent4="accent4" accent5="accent5" accent6="accent6" hlink="hlink" folHlink="folHlink"/>
  <c:chart>
    <c:autoTitleDeleted val="1"/>
    <c:view3D>
      <c:rAngAx val="1"/>
    </c:view3D>
    <c:plotArea>
      <c:layout>
        <c:manualLayout>
          <c:layoutTarget val="inner"/>
          <c:xMode val="edge"/>
          <c:yMode val="edge"/>
          <c:x val="0.28252788713910781"/>
          <c:y val="1.2500000000000004E-2"/>
          <c:w val="0.49288254593175873"/>
          <c:h val="0.83938558070866121"/>
        </c:manualLayout>
      </c:layout>
      <c:bar3DChart>
        <c:barDir val="bar"/>
        <c:grouping val="stacked"/>
        <c:ser>
          <c:idx val="0"/>
          <c:order val="0"/>
          <c:tx>
            <c:strRef>
              <c:f>Sheet1!$B$1</c:f>
              <c:strCache>
                <c:ptCount val="1"/>
                <c:pt idx="0">
                  <c:v>Hours</c:v>
                </c:pt>
              </c:strCache>
            </c:strRef>
          </c:tx>
          <c:dPt>
            <c:idx val="0"/>
            <c:spPr>
              <a:solidFill>
                <a:schemeClr val="accent4">
                  <a:lumMod val="60000"/>
                  <a:lumOff val="40000"/>
                </a:schemeClr>
              </a:solidFill>
            </c:spPr>
          </c:dPt>
          <c:dPt>
            <c:idx val="1"/>
            <c:spPr>
              <a:solidFill>
                <a:schemeClr val="accent3">
                  <a:lumMod val="60000"/>
                  <a:lumOff val="40000"/>
                </a:schemeClr>
              </a:solidFill>
            </c:spPr>
          </c:dPt>
          <c:dPt>
            <c:idx val="2"/>
            <c:spPr>
              <a:solidFill>
                <a:schemeClr val="accent2">
                  <a:lumMod val="60000"/>
                  <a:lumOff val="40000"/>
                </a:schemeClr>
              </a:solidFill>
            </c:spPr>
          </c:dPt>
          <c:dLbls>
            <c:txPr>
              <a:bodyPr/>
              <a:lstStyle/>
              <a:p>
                <a:pPr>
                  <a:defRPr b="1"/>
                </a:pPr>
                <a:endParaRPr lang="en-US"/>
              </a:p>
            </c:txPr>
            <c:showVal val="1"/>
          </c:dLbls>
          <c:cat>
            <c:strRef>
              <c:f>Sheet1!$A$2:$A$5</c:f>
              <c:strCache>
                <c:ptCount val="4"/>
                <c:pt idx="0">
                  <c:v>School</c:v>
                </c:pt>
                <c:pt idx="1">
                  <c:v>New Business</c:v>
                </c:pt>
                <c:pt idx="2">
                  <c:v>Work</c:v>
                </c:pt>
                <c:pt idx="3">
                  <c:v>Free Time</c:v>
                </c:pt>
              </c:strCache>
            </c:strRef>
          </c:cat>
          <c:val>
            <c:numRef>
              <c:f>Sheet1!$B$2:$B$5</c:f>
              <c:numCache>
                <c:formatCode>General</c:formatCode>
                <c:ptCount val="4"/>
                <c:pt idx="0">
                  <c:v>43</c:v>
                </c:pt>
                <c:pt idx="1">
                  <c:v>39</c:v>
                </c:pt>
                <c:pt idx="2">
                  <c:v>42</c:v>
                </c:pt>
                <c:pt idx="3">
                  <c:v>44</c:v>
                </c:pt>
              </c:numCache>
            </c:numRef>
          </c:val>
        </c:ser>
        <c:dLbls>
          <c:showVal val="1"/>
        </c:dLbls>
        <c:shape val="box"/>
        <c:axId val="102786560"/>
        <c:axId val="102788096"/>
        <c:axId val="0"/>
      </c:bar3DChart>
      <c:catAx>
        <c:axId val="102786560"/>
        <c:scaling>
          <c:orientation val="minMax"/>
        </c:scaling>
        <c:axPos val="l"/>
        <c:tickLblPos val="nextTo"/>
        <c:txPr>
          <a:bodyPr/>
          <a:lstStyle/>
          <a:p>
            <a:pPr>
              <a:defRPr sz="1800" b="1">
                <a:solidFill>
                  <a:schemeClr val="bg2">
                    <a:lumMod val="50000"/>
                  </a:schemeClr>
                </a:solidFill>
              </a:defRPr>
            </a:pPr>
            <a:endParaRPr lang="en-US"/>
          </a:p>
        </c:txPr>
        <c:crossAx val="102788096"/>
        <c:crosses val="autoZero"/>
        <c:auto val="1"/>
        <c:lblAlgn val="ctr"/>
        <c:lblOffset val="100"/>
      </c:catAx>
      <c:valAx>
        <c:axId val="102788096"/>
        <c:scaling>
          <c:orientation val="minMax"/>
        </c:scaling>
        <c:axPos val="b"/>
        <c:majorGridlines/>
        <c:title>
          <c:tx>
            <c:rich>
              <a:bodyPr/>
              <a:lstStyle/>
              <a:p>
                <a:pPr algn="ctr">
                  <a:defRPr lang="en-US" sz="1800" b="1" i="0" u="none" strike="noStrike" kern="1200" baseline="0" dirty="0">
                    <a:solidFill>
                      <a:srgbClr val="1F497D">
                        <a:lumMod val="50000"/>
                      </a:srgbClr>
                    </a:solidFill>
                    <a:latin typeface="+mn-lt"/>
                    <a:ea typeface="+mn-ea"/>
                    <a:cs typeface="+mn-cs"/>
                  </a:defRPr>
                </a:pPr>
                <a:r>
                  <a:rPr lang="en-US" sz="1800" b="1" i="0" u="none" strike="noStrike" kern="1200" baseline="0" dirty="0" smtClean="0">
                    <a:solidFill>
                      <a:srgbClr val="1F497D">
                        <a:lumMod val="50000"/>
                      </a:srgbClr>
                    </a:solidFill>
                    <a:latin typeface="+mn-lt"/>
                    <a:ea typeface="+mn-ea"/>
                    <a:cs typeface="+mn-cs"/>
                  </a:rPr>
                  <a:t>Hours</a:t>
                </a:r>
                <a:endParaRPr lang="en-US" sz="1800" b="1" i="0" u="none" strike="noStrike" kern="1200" baseline="0" dirty="0">
                  <a:solidFill>
                    <a:srgbClr val="1F497D">
                      <a:lumMod val="50000"/>
                    </a:srgbClr>
                  </a:solidFill>
                  <a:latin typeface="+mn-lt"/>
                  <a:ea typeface="+mn-ea"/>
                  <a:cs typeface="+mn-cs"/>
                </a:endParaRPr>
              </a:p>
            </c:rich>
          </c:tx>
          <c:layout>
            <c:manualLayout>
              <c:xMode val="edge"/>
              <c:yMode val="edge"/>
              <c:x val="0.454443748508709"/>
              <c:y val="0.9213828132594537"/>
            </c:manualLayout>
          </c:layout>
        </c:title>
        <c:numFmt formatCode="General" sourceLinked="1"/>
        <c:tickLblPos val="nextTo"/>
        <c:txPr>
          <a:bodyPr/>
          <a:lstStyle/>
          <a:p>
            <a:pPr>
              <a:defRPr sz="1400">
                <a:solidFill>
                  <a:schemeClr val="bg2">
                    <a:lumMod val="50000"/>
                  </a:schemeClr>
                </a:solidFill>
              </a:defRPr>
            </a:pPr>
            <a:endParaRPr lang="en-US"/>
          </a:p>
        </c:txPr>
        <c:crossAx val="102786560"/>
        <c:crosses val="autoZero"/>
        <c:crossBetween val="between"/>
      </c:valAx>
    </c:plotArea>
    <c:plotVisOnly val="1"/>
    <c:dispBlanksAs val="gap"/>
  </c:chart>
  <c:txPr>
    <a:bodyPr/>
    <a:lstStyle/>
    <a:p>
      <a:pPr>
        <a:defRPr sz="1800"/>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448B0F-D41D-4A0D-8C64-AE3F37F0D3FD}" type="doc">
      <dgm:prSet loTypeId="urn:microsoft.com/office/officeart/2005/8/layout/hierarchy3" loCatId="hierarchy" qsTypeId="urn:microsoft.com/office/officeart/2005/8/quickstyle/3d3" qsCatId="3D" csTypeId="urn:microsoft.com/office/officeart/2005/8/colors/colorful1#1" csCatId="colorful" phldr="1"/>
      <dgm:spPr/>
      <dgm:t>
        <a:bodyPr/>
        <a:lstStyle/>
        <a:p>
          <a:endParaRPr lang="en-US"/>
        </a:p>
      </dgm:t>
    </dgm:pt>
    <dgm:pt modelId="{D965AA0E-16E1-484A-B1CC-67A538879F05}">
      <dgm:prSet phldrT="[Text]"/>
      <dgm:spPr/>
      <dgm:t>
        <a:bodyPr/>
        <a:lstStyle/>
        <a:p>
          <a:r>
            <a:rPr lang="en-US" b="1" dirty="0" smtClean="0">
              <a:latin typeface="Arial" pitchFamily="34" charset="0"/>
              <a:cs typeface="Arial" pitchFamily="34" charset="0"/>
            </a:rPr>
            <a:t>People</a:t>
          </a:r>
          <a:endParaRPr lang="en-US" b="1" dirty="0">
            <a:latin typeface="Arial" pitchFamily="34" charset="0"/>
            <a:cs typeface="Arial" pitchFamily="34" charset="0"/>
          </a:endParaRPr>
        </a:p>
      </dgm:t>
    </dgm:pt>
    <dgm:pt modelId="{5B07CCD0-8F07-4095-9531-7073E9866020}" type="parTrans" cxnId="{1E305DDD-0F83-4797-90F6-75FDA69B1634}">
      <dgm:prSet/>
      <dgm:spPr/>
      <dgm:t>
        <a:bodyPr/>
        <a:lstStyle/>
        <a:p>
          <a:endParaRPr lang="en-US"/>
        </a:p>
      </dgm:t>
    </dgm:pt>
    <dgm:pt modelId="{115B7A06-74ED-452E-8E33-B9583D81B1E8}" type="sibTrans" cxnId="{1E305DDD-0F83-4797-90F6-75FDA69B1634}">
      <dgm:prSet/>
      <dgm:spPr/>
      <dgm:t>
        <a:bodyPr/>
        <a:lstStyle/>
        <a:p>
          <a:endParaRPr lang="en-US"/>
        </a:p>
      </dgm:t>
    </dgm:pt>
    <dgm:pt modelId="{437DFC35-C785-40FB-B62F-DD7674F7DB5C}">
      <dgm:prSet phldrT="[Text]"/>
      <dgm:spPr/>
      <dgm:t>
        <a:bodyPr/>
        <a:lstStyle/>
        <a:p>
          <a:r>
            <a:rPr lang="en-US" b="1" dirty="0" smtClean="0">
              <a:latin typeface="Arial" pitchFamily="34" charset="0"/>
              <a:cs typeface="Arial" pitchFamily="34" charset="0"/>
            </a:rPr>
            <a:t>Product</a:t>
          </a:r>
          <a:endParaRPr lang="en-US" b="1" dirty="0">
            <a:latin typeface="Arial" pitchFamily="34" charset="0"/>
            <a:cs typeface="Arial" pitchFamily="34" charset="0"/>
          </a:endParaRPr>
        </a:p>
      </dgm:t>
    </dgm:pt>
    <dgm:pt modelId="{0BAED246-3484-4A74-B6C0-DD7910EAB519}" type="parTrans" cxnId="{C081EFEF-D440-4FFD-90CD-52AE6B53864E}">
      <dgm:prSet/>
      <dgm:spPr/>
      <dgm:t>
        <a:bodyPr/>
        <a:lstStyle/>
        <a:p>
          <a:endParaRPr lang="en-US"/>
        </a:p>
      </dgm:t>
    </dgm:pt>
    <dgm:pt modelId="{EBD38709-E38E-454F-A736-D656DECDB5C3}" type="sibTrans" cxnId="{C081EFEF-D440-4FFD-90CD-52AE6B53864E}">
      <dgm:prSet/>
      <dgm:spPr/>
      <dgm:t>
        <a:bodyPr/>
        <a:lstStyle/>
        <a:p>
          <a:endParaRPr lang="en-US"/>
        </a:p>
      </dgm:t>
    </dgm:pt>
    <dgm:pt modelId="{25B9D762-6E0F-4A8F-B25D-3BC5B525CF6C}">
      <dgm:prSet phldrT="[Text]"/>
      <dgm:spPr/>
      <dgm:t>
        <a:bodyPr/>
        <a:lstStyle/>
        <a:p>
          <a:r>
            <a:rPr lang="en-US" b="1" dirty="0" smtClean="0">
              <a:latin typeface="Arial" pitchFamily="34" charset="0"/>
              <a:cs typeface="Arial" pitchFamily="34" charset="0"/>
            </a:rPr>
            <a:t>Place</a:t>
          </a:r>
          <a:endParaRPr lang="en-US" b="1" dirty="0">
            <a:latin typeface="Arial" pitchFamily="34" charset="0"/>
            <a:cs typeface="Arial" pitchFamily="34" charset="0"/>
          </a:endParaRPr>
        </a:p>
      </dgm:t>
    </dgm:pt>
    <dgm:pt modelId="{2D66D4D2-3A33-4CCD-8C25-04881E159BAA}" type="parTrans" cxnId="{1803D304-F1AD-41A6-98DA-A15AF3709A54}">
      <dgm:prSet/>
      <dgm:spPr/>
      <dgm:t>
        <a:bodyPr/>
        <a:lstStyle/>
        <a:p>
          <a:endParaRPr lang="en-US"/>
        </a:p>
      </dgm:t>
    </dgm:pt>
    <dgm:pt modelId="{873243D5-A041-42E2-899B-856B77BC045C}" type="sibTrans" cxnId="{1803D304-F1AD-41A6-98DA-A15AF3709A54}">
      <dgm:prSet/>
      <dgm:spPr/>
      <dgm:t>
        <a:bodyPr/>
        <a:lstStyle/>
        <a:p>
          <a:endParaRPr lang="en-US"/>
        </a:p>
      </dgm:t>
    </dgm:pt>
    <dgm:pt modelId="{A0E4D834-1EAF-4860-B078-74CD184AD03C}">
      <dgm:prSet phldrT="[Text]"/>
      <dgm:spPr/>
      <dgm:t>
        <a:bodyPr/>
        <a:lstStyle/>
        <a:p>
          <a:r>
            <a:rPr lang="en-US" b="1" dirty="0" smtClean="0">
              <a:latin typeface="Arial" pitchFamily="34" charset="0"/>
              <a:cs typeface="Arial" pitchFamily="34" charset="0"/>
            </a:rPr>
            <a:t>Price</a:t>
          </a:r>
          <a:endParaRPr lang="en-US" b="1" dirty="0">
            <a:latin typeface="Arial" pitchFamily="34" charset="0"/>
            <a:cs typeface="Arial" pitchFamily="34" charset="0"/>
          </a:endParaRPr>
        </a:p>
      </dgm:t>
    </dgm:pt>
    <dgm:pt modelId="{3A153290-389F-4F97-BFD1-0DE070362358}" type="parTrans" cxnId="{0E1D4878-1132-4BAD-88EA-B22A947B431E}">
      <dgm:prSet/>
      <dgm:spPr/>
      <dgm:t>
        <a:bodyPr/>
        <a:lstStyle/>
        <a:p>
          <a:endParaRPr lang="en-US"/>
        </a:p>
      </dgm:t>
    </dgm:pt>
    <dgm:pt modelId="{3E62B6C5-95D4-4375-9D67-F7A22BB907DA}" type="sibTrans" cxnId="{0E1D4878-1132-4BAD-88EA-B22A947B431E}">
      <dgm:prSet/>
      <dgm:spPr/>
      <dgm:t>
        <a:bodyPr/>
        <a:lstStyle/>
        <a:p>
          <a:endParaRPr lang="en-US"/>
        </a:p>
      </dgm:t>
    </dgm:pt>
    <dgm:pt modelId="{BC48F879-0FD3-443B-8718-F5B0BDC03A14}">
      <dgm:prSet phldrT="[Text]"/>
      <dgm:spPr/>
      <dgm:t>
        <a:bodyPr/>
        <a:lstStyle/>
        <a:p>
          <a:r>
            <a:rPr lang="en-US" b="1" dirty="0" smtClean="0">
              <a:latin typeface="Arial" pitchFamily="34" charset="0"/>
              <a:cs typeface="Arial" pitchFamily="34" charset="0"/>
            </a:rPr>
            <a:t>Promotion</a:t>
          </a:r>
          <a:endParaRPr lang="en-US" b="1" dirty="0">
            <a:latin typeface="Arial" pitchFamily="34" charset="0"/>
            <a:cs typeface="Arial" pitchFamily="34" charset="0"/>
          </a:endParaRPr>
        </a:p>
      </dgm:t>
    </dgm:pt>
    <dgm:pt modelId="{58263FB7-FA76-4914-967B-A5C918868F6B}" type="parTrans" cxnId="{29784312-E9BF-406B-96CD-9C0CACA8AF3B}">
      <dgm:prSet/>
      <dgm:spPr/>
      <dgm:t>
        <a:bodyPr/>
        <a:lstStyle/>
        <a:p>
          <a:endParaRPr lang="en-US"/>
        </a:p>
      </dgm:t>
    </dgm:pt>
    <dgm:pt modelId="{B3EB1F36-26E9-4D42-A295-049C48EF0CE2}" type="sibTrans" cxnId="{29784312-E9BF-406B-96CD-9C0CACA8AF3B}">
      <dgm:prSet/>
      <dgm:spPr/>
      <dgm:t>
        <a:bodyPr/>
        <a:lstStyle/>
        <a:p>
          <a:endParaRPr lang="en-US"/>
        </a:p>
      </dgm:t>
    </dgm:pt>
    <dgm:pt modelId="{DB1A7131-896E-49DF-9C1A-B82411E697F3}" type="pres">
      <dgm:prSet presAssocID="{4B448B0F-D41D-4A0D-8C64-AE3F37F0D3FD}" presName="diagram" presStyleCnt="0">
        <dgm:presLayoutVars>
          <dgm:chPref val="1"/>
          <dgm:dir/>
          <dgm:animOne val="branch"/>
          <dgm:animLvl val="lvl"/>
          <dgm:resizeHandles/>
        </dgm:presLayoutVars>
      </dgm:prSet>
      <dgm:spPr/>
      <dgm:t>
        <a:bodyPr/>
        <a:lstStyle/>
        <a:p>
          <a:endParaRPr lang="en-US"/>
        </a:p>
      </dgm:t>
    </dgm:pt>
    <dgm:pt modelId="{14965F33-A650-4B21-B460-1651B54D2BAC}" type="pres">
      <dgm:prSet presAssocID="{D965AA0E-16E1-484A-B1CC-67A538879F05}" presName="root" presStyleCnt="0"/>
      <dgm:spPr/>
    </dgm:pt>
    <dgm:pt modelId="{EE66C1B2-BEED-4C92-AD94-0A3F07F8CDCD}" type="pres">
      <dgm:prSet presAssocID="{D965AA0E-16E1-484A-B1CC-67A538879F05}" presName="rootComposite" presStyleCnt="0"/>
      <dgm:spPr/>
    </dgm:pt>
    <dgm:pt modelId="{862952AD-D5AC-4FAE-B0E8-9953A8ED4A9D}" type="pres">
      <dgm:prSet presAssocID="{D965AA0E-16E1-484A-B1CC-67A538879F05}" presName="rootText" presStyleLbl="node1" presStyleIdx="0" presStyleCnt="5" custLinFactNeighborX="1310" custLinFactNeighborY="472"/>
      <dgm:spPr/>
      <dgm:t>
        <a:bodyPr/>
        <a:lstStyle/>
        <a:p>
          <a:endParaRPr lang="en-US"/>
        </a:p>
      </dgm:t>
    </dgm:pt>
    <dgm:pt modelId="{5AF55B48-06D5-43C5-AA96-87E383EB90D2}" type="pres">
      <dgm:prSet presAssocID="{D965AA0E-16E1-484A-B1CC-67A538879F05}" presName="rootConnector" presStyleLbl="node1" presStyleIdx="0" presStyleCnt="5"/>
      <dgm:spPr/>
      <dgm:t>
        <a:bodyPr/>
        <a:lstStyle/>
        <a:p>
          <a:endParaRPr lang="en-US"/>
        </a:p>
      </dgm:t>
    </dgm:pt>
    <dgm:pt modelId="{ED599582-7803-40DF-AB74-75136DDA8A65}" type="pres">
      <dgm:prSet presAssocID="{D965AA0E-16E1-484A-B1CC-67A538879F05}" presName="childShape" presStyleCnt="0"/>
      <dgm:spPr/>
    </dgm:pt>
    <dgm:pt modelId="{1A38D960-6B7E-4275-B1AA-356068C05F20}" type="pres">
      <dgm:prSet presAssocID="{437DFC35-C785-40FB-B62F-DD7674F7DB5C}" presName="root" presStyleCnt="0"/>
      <dgm:spPr/>
    </dgm:pt>
    <dgm:pt modelId="{73CDBDB6-86A3-47C8-A97D-094CB876FFA2}" type="pres">
      <dgm:prSet presAssocID="{437DFC35-C785-40FB-B62F-DD7674F7DB5C}" presName="rootComposite" presStyleCnt="0"/>
      <dgm:spPr/>
    </dgm:pt>
    <dgm:pt modelId="{0785B8DD-BC5F-4DC2-A8F6-4ED99341B0E6}" type="pres">
      <dgm:prSet presAssocID="{437DFC35-C785-40FB-B62F-DD7674F7DB5C}" presName="rootText" presStyleLbl="node1" presStyleIdx="1" presStyleCnt="5" custLinFactNeighborX="1146" custLinFactNeighborY="472"/>
      <dgm:spPr/>
      <dgm:t>
        <a:bodyPr/>
        <a:lstStyle/>
        <a:p>
          <a:endParaRPr lang="en-US"/>
        </a:p>
      </dgm:t>
    </dgm:pt>
    <dgm:pt modelId="{79F80F0E-B617-4DD7-83CE-977D1CA60163}" type="pres">
      <dgm:prSet presAssocID="{437DFC35-C785-40FB-B62F-DD7674F7DB5C}" presName="rootConnector" presStyleLbl="node1" presStyleIdx="1" presStyleCnt="5"/>
      <dgm:spPr/>
      <dgm:t>
        <a:bodyPr/>
        <a:lstStyle/>
        <a:p>
          <a:endParaRPr lang="en-US"/>
        </a:p>
      </dgm:t>
    </dgm:pt>
    <dgm:pt modelId="{F1D06A69-E2BD-49D0-A8F7-549D84F69A29}" type="pres">
      <dgm:prSet presAssocID="{437DFC35-C785-40FB-B62F-DD7674F7DB5C}" presName="childShape" presStyleCnt="0"/>
      <dgm:spPr/>
    </dgm:pt>
    <dgm:pt modelId="{50F6C165-8A31-404A-9ACB-B68BB306BE89}" type="pres">
      <dgm:prSet presAssocID="{25B9D762-6E0F-4A8F-B25D-3BC5B525CF6C}" presName="root" presStyleCnt="0"/>
      <dgm:spPr/>
    </dgm:pt>
    <dgm:pt modelId="{F1BA6A6B-DD37-4DE0-A6C2-095CFCA46432}" type="pres">
      <dgm:prSet presAssocID="{25B9D762-6E0F-4A8F-B25D-3BC5B525CF6C}" presName="rootComposite" presStyleCnt="0"/>
      <dgm:spPr/>
    </dgm:pt>
    <dgm:pt modelId="{CFD2CD4F-C387-4A32-BD27-2EE16B98331B}" type="pres">
      <dgm:prSet presAssocID="{25B9D762-6E0F-4A8F-B25D-3BC5B525CF6C}" presName="rootText" presStyleLbl="node1" presStyleIdx="2" presStyleCnt="5" custLinFactNeighborX="0" custLinFactNeighborY="472"/>
      <dgm:spPr/>
      <dgm:t>
        <a:bodyPr/>
        <a:lstStyle/>
        <a:p>
          <a:endParaRPr lang="en-US"/>
        </a:p>
      </dgm:t>
    </dgm:pt>
    <dgm:pt modelId="{D3286B58-9BED-4E96-8894-C6075539A479}" type="pres">
      <dgm:prSet presAssocID="{25B9D762-6E0F-4A8F-B25D-3BC5B525CF6C}" presName="rootConnector" presStyleLbl="node1" presStyleIdx="2" presStyleCnt="5"/>
      <dgm:spPr/>
      <dgm:t>
        <a:bodyPr/>
        <a:lstStyle/>
        <a:p>
          <a:endParaRPr lang="en-US"/>
        </a:p>
      </dgm:t>
    </dgm:pt>
    <dgm:pt modelId="{D66192ED-174F-451C-B21C-178E58FE0DC9}" type="pres">
      <dgm:prSet presAssocID="{25B9D762-6E0F-4A8F-B25D-3BC5B525CF6C}" presName="childShape" presStyleCnt="0"/>
      <dgm:spPr/>
    </dgm:pt>
    <dgm:pt modelId="{0403C533-C88A-47A8-A433-085439684E65}" type="pres">
      <dgm:prSet presAssocID="{A0E4D834-1EAF-4860-B078-74CD184AD03C}" presName="root" presStyleCnt="0"/>
      <dgm:spPr/>
    </dgm:pt>
    <dgm:pt modelId="{8837020E-982F-4569-9519-826E61515055}" type="pres">
      <dgm:prSet presAssocID="{A0E4D834-1EAF-4860-B078-74CD184AD03C}" presName="rootComposite" presStyleCnt="0"/>
      <dgm:spPr/>
    </dgm:pt>
    <dgm:pt modelId="{9E0B1F13-1838-4CBF-B9E4-7DB8C0CC55A0}" type="pres">
      <dgm:prSet presAssocID="{A0E4D834-1EAF-4860-B078-74CD184AD03C}" presName="rootText" presStyleLbl="node1" presStyleIdx="3" presStyleCnt="5" custLinFactNeighborX="-1244" custLinFactNeighborY="1033"/>
      <dgm:spPr/>
      <dgm:t>
        <a:bodyPr/>
        <a:lstStyle/>
        <a:p>
          <a:endParaRPr lang="en-US"/>
        </a:p>
      </dgm:t>
    </dgm:pt>
    <dgm:pt modelId="{9844816A-6E43-4256-BADA-7F81CBDDEA30}" type="pres">
      <dgm:prSet presAssocID="{A0E4D834-1EAF-4860-B078-74CD184AD03C}" presName="rootConnector" presStyleLbl="node1" presStyleIdx="3" presStyleCnt="5"/>
      <dgm:spPr/>
      <dgm:t>
        <a:bodyPr/>
        <a:lstStyle/>
        <a:p>
          <a:endParaRPr lang="en-US"/>
        </a:p>
      </dgm:t>
    </dgm:pt>
    <dgm:pt modelId="{054ADF79-8502-47AC-BC94-6D8CFBAA47FF}" type="pres">
      <dgm:prSet presAssocID="{A0E4D834-1EAF-4860-B078-74CD184AD03C}" presName="childShape" presStyleCnt="0"/>
      <dgm:spPr/>
    </dgm:pt>
    <dgm:pt modelId="{F3B69D12-5A43-4053-B708-DB63ED8A0482}" type="pres">
      <dgm:prSet presAssocID="{BC48F879-0FD3-443B-8718-F5B0BDC03A14}" presName="root" presStyleCnt="0"/>
      <dgm:spPr/>
    </dgm:pt>
    <dgm:pt modelId="{8EE46807-C195-48E8-8E7C-406573812271}" type="pres">
      <dgm:prSet presAssocID="{BC48F879-0FD3-443B-8718-F5B0BDC03A14}" presName="rootComposite" presStyleCnt="0"/>
      <dgm:spPr/>
    </dgm:pt>
    <dgm:pt modelId="{B083EA45-6E65-4132-A869-371A918F4AA3}" type="pres">
      <dgm:prSet presAssocID="{BC48F879-0FD3-443B-8718-F5B0BDC03A14}" presName="rootText" presStyleLbl="node1" presStyleIdx="4" presStyleCnt="5" custLinFactNeighborX="196" custLinFactNeighborY="472"/>
      <dgm:spPr/>
      <dgm:t>
        <a:bodyPr/>
        <a:lstStyle/>
        <a:p>
          <a:endParaRPr lang="en-US"/>
        </a:p>
      </dgm:t>
    </dgm:pt>
    <dgm:pt modelId="{F9D26FFC-27AE-402C-9C34-99D5D95E02E0}" type="pres">
      <dgm:prSet presAssocID="{BC48F879-0FD3-443B-8718-F5B0BDC03A14}" presName="rootConnector" presStyleLbl="node1" presStyleIdx="4" presStyleCnt="5"/>
      <dgm:spPr/>
      <dgm:t>
        <a:bodyPr/>
        <a:lstStyle/>
        <a:p>
          <a:endParaRPr lang="en-US"/>
        </a:p>
      </dgm:t>
    </dgm:pt>
    <dgm:pt modelId="{A30B1650-D093-4E4B-8E16-DB361230E7B3}" type="pres">
      <dgm:prSet presAssocID="{BC48F879-0FD3-443B-8718-F5B0BDC03A14}" presName="childShape" presStyleCnt="0"/>
      <dgm:spPr/>
    </dgm:pt>
  </dgm:ptLst>
  <dgm:cxnLst>
    <dgm:cxn modelId="{1803D304-F1AD-41A6-98DA-A15AF3709A54}" srcId="{4B448B0F-D41D-4A0D-8C64-AE3F37F0D3FD}" destId="{25B9D762-6E0F-4A8F-B25D-3BC5B525CF6C}" srcOrd="2" destOrd="0" parTransId="{2D66D4D2-3A33-4CCD-8C25-04881E159BAA}" sibTransId="{873243D5-A041-42E2-899B-856B77BC045C}"/>
    <dgm:cxn modelId="{302AE6FC-191D-4D5E-A7CC-2854E70F60AA}" type="presOf" srcId="{25B9D762-6E0F-4A8F-B25D-3BC5B525CF6C}" destId="{D3286B58-9BED-4E96-8894-C6075539A479}" srcOrd="1" destOrd="0" presId="urn:microsoft.com/office/officeart/2005/8/layout/hierarchy3"/>
    <dgm:cxn modelId="{3E239B03-AA42-4D9B-A438-485AD0796C14}" type="presOf" srcId="{D965AA0E-16E1-484A-B1CC-67A538879F05}" destId="{5AF55B48-06D5-43C5-AA96-87E383EB90D2}" srcOrd="1" destOrd="0" presId="urn:microsoft.com/office/officeart/2005/8/layout/hierarchy3"/>
    <dgm:cxn modelId="{29784312-E9BF-406B-96CD-9C0CACA8AF3B}" srcId="{4B448B0F-D41D-4A0D-8C64-AE3F37F0D3FD}" destId="{BC48F879-0FD3-443B-8718-F5B0BDC03A14}" srcOrd="4" destOrd="0" parTransId="{58263FB7-FA76-4914-967B-A5C918868F6B}" sibTransId="{B3EB1F36-26E9-4D42-A295-049C48EF0CE2}"/>
    <dgm:cxn modelId="{509F1137-D522-4909-8996-48177E41BB6F}" type="presOf" srcId="{A0E4D834-1EAF-4860-B078-74CD184AD03C}" destId="{9844816A-6E43-4256-BADA-7F81CBDDEA30}" srcOrd="1" destOrd="0" presId="urn:microsoft.com/office/officeart/2005/8/layout/hierarchy3"/>
    <dgm:cxn modelId="{257ADF58-0607-4304-8091-0AE9F32C0A73}" type="presOf" srcId="{25B9D762-6E0F-4A8F-B25D-3BC5B525CF6C}" destId="{CFD2CD4F-C387-4A32-BD27-2EE16B98331B}" srcOrd="0" destOrd="0" presId="urn:microsoft.com/office/officeart/2005/8/layout/hierarchy3"/>
    <dgm:cxn modelId="{6C9A2E18-C69B-44FF-9558-4304C23F8AA9}" type="presOf" srcId="{BC48F879-0FD3-443B-8718-F5B0BDC03A14}" destId="{F9D26FFC-27AE-402C-9C34-99D5D95E02E0}" srcOrd="1" destOrd="0" presId="urn:microsoft.com/office/officeart/2005/8/layout/hierarchy3"/>
    <dgm:cxn modelId="{0E1D4878-1132-4BAD-88EA-B22A947B431E}" srcId="{4B448B0F-D41D-4A0D-8C64-AE3F37F0D3FD}" destId="{A0E4D834-1EAF-4860-B078-74CD184AD03C}" srcOrd="3" destOrd="0" parTransId="{3A153290-389F-4F97-BFD1-0DE070362358}" sibTransId="{3E62B6C5-95D4-4375-9D67-F7A22BB907DA}"/>
    <dgm:cxn modelId="{7409F026-5470-4812-8D8E-4B8E0ED6F90D}" type="presOf" srcId="{BC48F879-0FD3-443B-8718-F5B0BDC03A14}" destId="{B083EA45-6E65-4132-A869-371A918F4AA3}" srcOrd="0" destOrd="0" presId="urn:microsoft.com/office/officeart/2005/8/layout/hierarchy3"/>
    <dgm:cxn modelId="{C081EFEF-D440-4FFD-90CD-52AE6B53864E}" srcId="{4B448B0F-D41D-4A0D-8C64-AE3F37F0D3FD}" destId="{437DFC35-C785-40FB-B62F-DD7674F7DB5C}" srcOrd="1" destOrd="0" parTransId="{0BAED246-3484-4A74-B6C0-DD7910EAB519}" sibTransId="{EBD38709-E38E-454F-A736-D656DECDB5C3}"/>
    <dgm:cxn modelId="{AF5CA171-B03A-405F-8C44-CA8DF97FAF93}" type="presOf" srcId="{437DFC35-C785-40FB-B62F-DD7674F7DB5C}" destId="{79F80F0E-B617-4DD7-83CE-977D1CA60163}" srcOrd="1" destOrd="0" presId="urn:microsoft.com/office/officeart/2005/8/layout/hierarchy3"/>
    <dgm:cxn modelId="{2A234038-CA23-4411-A5DC-ACED0E94A1A4}" type="presOf" srcId="{D965AA0E-16E1-484A-B1CC-67A538879F05}" destId="{862952AD-D5AC-4FAE-B0E8-9953A8ED4A9D}" srcOrd="0" destOrd="0" presId="urn:microsoft.com/office/officeart/2005/8/layout/hierarchy3"/>
    <dgm:cxn modelId="{62D22B74-82B0-4B62-9CA0-2034DF74D9EC}" type="presOf" srcId="{4B448B0F-D41D-4A0D-8C64-AE3F37F0D3FD}" destId="{DB1A7131-896E-49DF-9C1A-B82411E697F3}" srcOrd="0" destOrd="0" presId="urn:microsoft.com/office/officeart/2005/8/layout/hierarchy3"/>
    <dgm:cxn modelId="{6CF908B4-5E2C-446E-9A2B-CDD72B97B991}" type="presOf" srcId="{A0E4D834-1EAF-4860-B078-74CD184AD03C}" destId="{9E0B1F13-1838-4CBF-B9E4-7DB8C0CC55A0}" srcOrd="0" destOrd="0" presId="urn:microsoft.com/office/officeart/2005/8/layout/hierarchy3"/>
    <dgm:cxn modelId="{1E305DDD-0F83-4797-90F6-75FDA69B1634}" srcId="{4B448B0F-D41D-4A0D-8C64-AE3F37F0D3FD}" destId="{D965AA0E-16E1-484A-B1CC-67A538879F05}" srcOrd="0" destOrd="0" parTransId="{5B07CCD0-8F07-4095-9531-7073E9866020}" sibTransId="{115B7A06-74ED-452E-8E33-B9583D81B1E8}"/>
    <dgm:cxn modelId="{186807D4-310B-4233-818E-C63B1F261175}" type="presOf" srcId="{437DFC35-C785-40FB-B62F-DD7674F7DB5C}" destId="{0785B8DD-BC5F-4DC2-A8F6-4ED99341B0E6}" srcOrd="0" destOrd="0" presId="urn:microsoft.com/office/officeart/2005/8/layout/hierarchy3"/>
    <dgm:cxn modelId="{ADD8E54D-897E-44C7-AB3A-069D706287F5}" type="presParOf" srcId="{DB1A7131-896E-49DF-9C1A-B82411E697F3}" destId="{14965F33-A650-4B21-B460-1651B54D2BAC}" srcOrd="0" destOrd="0" presId="urn:microsoft.com/office/officeart/2005/8/layout/hierarchy3"/>
    <dgm:cxn modelId="{20A30812-FD11-4343-B8AE-79EC1A556158}" type="presParOf" srcId="{14965F33-A650-4B21-B460-1651B54D2BAC}" destId="{EE66C1B2-BEED-4C92-AD94-0A3F07F8CDCD}" srcOrd="0" destOrd="0" presId="urn:microsoft.com/office/officeart/2005/8/layout/hierarchy3"/>
    <dgm:cxn modelId="{CA593FCC-BF54-44DA-B346-1D4C200584F8}" type="presParOf" srcId="{EE66C1B2-BEED-4C92-AD94-0A3F07F8CDCD}" destId="{862952AD-D5AC-4FAE-B0E8-9953A8ED4A9D}" srcOrd="0" destOrd="0" presId="urn:microsoft.com/office/officeart/2005/8/layout/hierarchy3"/>
    <dgm:cxn modelId="{A3F22173-98CF-4CCF-951B-DC6DC13B4FE7}" type="presParOf" srcId="{EE66C1B2-BEED-4C92-AD94-0A3F07F8CDCD}" destId="{5AF55B48-06D5-43C5-AA96-87E383EB90D2}" srcOrd="1" destOrd="0" presId="urn:microsoft.com/office/officeart/2005/8/layout/hierarchy3"/>
    <dgm:cxn modelId="{DA5A2780-4DF4-413C-A193-AFA48955ABC8}" type="presParOf" srcId="{14965F33-A650-4B21-B460-1651B54D2BAC}" destId="{ED599582-7803-40DF-AB74-75136DDA8A65}" srcOrd="1" destOrd="0" presId="urn:microsoft.com/office/officeart/2005/8/layout/hierarchy3"/>
    <dgm:cxn modelId="{4DF286FE-38F6-48A4-AD7C-3600A72FBC39}" type="presParOf" srcId="{DB1A7131-896E-49DF-9C1A-B82411E697F3}" destId="{1A38D960-6B7E-4275-B1AA-356068C05F20}" srcOrd="1" destOrd="0" presId="urn:microsoft.com/office/officeart/2005/8/layout/hierarchy3"/>
    <dgm:cxn modelId="{B4526104-56E7-4DB2-BC70-97347B8D9C87}" type="presParOf" srcId="{1A38D960-6B7E-4275-B1AA-356068C05F20}" destId="{73CDBDB6-86A3-47C8-A97D-094CB876FFA2}" srcOrd="0" destOrd="0" presId="urn:microsoft.com/office/officeart/2005/8/layout/hierarchy3"/>
    <dgm:cxn modelId="{23B5DD40-2A5A-4E9E-A500-3A57193CE455}" type="presParOf" srcId="{73CDBDB6-86A3-47C8-A97D-094CB876FFA2}" destId="{0785B8DD-BC5F-4DC2-A8F6-4ED99341B0E6}" srcOrd="0" destOrd="0" presId="urn:microsoft.com/office/officeart/2005/8/layout/hierarchy3"/>
    <dgm:cxn modelId="{96CA3600-03C6-4CD7-B1BA-DAF67C03E8FB}" type="presParOf" srcId="{73CDBDB6-86A3-47C8-A97D-094CB876FFA2}" destId="{79F80F0E-B617-4DD7-83CE-977D1CA60163}" srcOrd="1" destOrd="0" presId="urn:microsoft.com/office/officeart/2005/8/layout/hierarchy3"/>
    <dgm:cxn modelId="{66D9EC9B-5E5E-45D6-B9D4-EE284F13E033}" type="presParOf" srcId="{1A38D960-6B7E-4275-B1AA-356068C05F20}" destId="{F1D06A69-E2BD-49D0-A8F7-549D84F69A29}" srcOrd="1" destOrd="0" presId="urn:microsoft.com/office/officeart/2005/8/layout/hierarchy3"/>
    <dgm:cxn modelId="{22ED8C2E-9CFB-426D-A960-A9A855AAB325}" type="presParOf" srcId="{DB1A7131-896E-49DF-9C1A-B82411E697F3}" destId="{50F6C165-8A31-404A-9ACB-B68BB306BE89}" srcOrd="2" destOrd="0" presId="urn:microsoft.com/office/officeart/2005/8/layout/hierarchy3"/>
    <dgm:cxn modelId="{DD5E0AB0-CD89-4453-8D00-E8BF633DADEA}" type="presParOf" srcId="{50F6C165-8A31-404A-9ACB-B68BB306BE89}" destId="{F1BA6A6B-DD37-4DE0-A6C2-095CFCA46432}" srcOrd="0" destOrd="0" presId="urn:microsoft.com/office/officeart/2005/8/layout/hierarchy3"/>
    <dgm:cxn modelId="{88057BE0-E234-49DD-8A58-8A7D67701227}" type="presParOf" srcId="{F1BA6A6B-DD37-4DE0-A6C2-095CFCA46432}" destId="{CFD2CD4F-C387-4A32-BD27-2EE16B98331B}" srcOrd="0" destOrd="0" presId="urn:microsoft.com/office/officeart/2005/8/layout/hierarchy3"/>
    <dgm:cxn modelId="{0D411398-090F-416F-B998-32F484C8BF9F}" type="presParOf" srcId="{F1BA6A6B-DD37-4DE0-A6C2-095CFCA46432}" destId="{D3286B58-9BED-4E96-8894-C6075539A479}" srcOrd="1" destOrd="0" presId="urn:microsoft.com/office/officeart/2005/8/layout/hierarchy3"/>
    <dgm:cxn modelId="{D2AD28B1-3462-4B9C-B4AE-AEBF91C09A99}" type="presParOf" srcId="{50F6C165-8A31-404A-9ACB-B68BB306BE89}" destId="{D66192ED-174F-451C-B21C-178E58FE0DC9}" srcOrd="1" destOrd="0" presId="urn:microsoft.com/office/officeart/2005/8/layout/hierarchy3"/>
    <dgm:cxn modelId="{9B1F2321-DB3E-4776-A350-E60C2C0FCE87}" type="presParOf" srcId="{DB1A7131-896E-49DF-9C1A-B82411E697F3}" destId="{0403C533-C88A-47A8-A433-085439684E65}" srcOrd="3" destOrd="0" presId="urn:microsoft.com/office/officeart/2005/8/layout/hierarchy3"/>
    <dgm:cxn modelId="{95B5A8DB-F199-42F4-B3D3-C8B5AC4F8C05}" type="presParOf" srcId="{0403C533-C88A-47A8-A433-085439684E65}" destId="{8837020E-982F-4569-9519-826E61515055}" srcOrd="0" destOrd="0" presId="urn:microsoft.com/office/officeart/2005/8/layout/hierarchy3"/>
    <dgm:cxn modelId="{E6EAEAB0-4B81-4A79-A0B1-712852D6323F}" type="presParOf" srcId="{8837020E-982F-4569-9519-826E61515055}" destId="{9E0B1F13-1838-4CBF-B9E4-7DB8C0CC55A0}" srcOrd="0" destOrd="0" presId="urn:microsoft.com/office/officeart/2005/8/layout/hierarchy3"/>
    <dgm:cxn modelId="{EC6B31A2-32FA-4D14-98E7-CC73D50C3831}" type="presParOf" srcId="{8837020E-982F-4569-9519-826E61515055}" destId="{9844816A-6E43-4256-BADA-7F81CBDDEA30}" srcOrd="1" destOrd="0" presId="urn:microsoft.com/office/officeart/2005/8/layout/hierarchy3"/>
    <dgm:cxn modelId="{1A2400F9-E4E5-4AFA-8ED7-4C0CA42B452B}" type="presParOf" srcId="{0403C533-C88A-47A8-A433-085439684E65}" destId="{054ADF79-8502-47AC-BC94-6D8CFBAA47FF}" srcOrd="1" destOrd="0" presId="urn:microsoft.com/office/officeart/2005/8/layout/hierarchy3"/>
    <dgm:cxn modelId="{F70E5696-6FBB-4650-929F-33AD2479C55A}" type="presParOf" srcId="{DB1A7131-896E-49DF-9C1A-B82411E697F3}" destId="{F3B69D12-5A43-4053-B708-DB63ED8A0482}" srcOrd="4" destOrd="0" presId="urn:microsoft.com/office/officeart/2005/8/layout/hierarchy3"/>
    <dgm:cxn modelId="{A88B1352-BEDB-467C-9218-6FC7660E79BE}" type="presParOf" srcId="{F3B69D12-5A43-4053-B708-DB63ED8A0482}" destId="{8EE46807-C195-48E8-8E7C-406573812271}" srcOrd="0" destOrd="0" presId="urn:microsoft.com/office/officeart/2005/8/layout/hierarchy3"/>
    <dgm:cxn modelId="{38C17914-597A-4AA4-9436-07636806F83A}" type="presParOf" srcId="{8EE46807-C195-48E8-8E7C-406573812271}" destId="{B083EA45-6E65-4132-A869-371A918F4AA3}" srcOrd="0" destOrd="0" presId="urn:microsoft.com/office/officeart/2005/8/layout/hierarchy3"/>
    <dgm:cxn modelId="{C3D9F8F8-5C33-4A02-9BDD-2B9F77B65C9D}" type="presParOf" srcId="{8EE46807-C195-48E8-8E7C-406573812271}" destId="{F9D26FFC-27AE-402C-9C34-99D5D95E02E0}" srcOrd="1" destOrd="0" presId="urn:microsoft.com/office/officeart/2005/8/layout/hierarchy3"/>
    <dgm:cxn modelId="{13F63F0E-7B11-40E2-9502-C29C929214B8}" type="presParOf" srcId="{F3B69D12-5A43-4053-B708-DB63ED8A0482}" destId="{A30B1650-D093-4E4B-8E16-DB361230E7B3}" srcOrd="1" destOrd="0" presId="urn:microsoft.com/office/officeart/2005/8/layout/hierarchy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2952AD-D5AC-4FAE-B0E8-9953A8ED4A9D}">
      <dsp:nvSpPr>
        <dsp:cNvPr id="0" name=""/>
        <dsp:cNvSpPr/>
      </dsp:nvSpPr>
      <dsp:spPr>
        <a:xfrm>
          <a:off x="23189" y="1976462"/>
          <a:ext cx="1446386" cy="723193"/>
        </a:xfrm>
        <a:prstGeom prst="roundRect">
          <a:avLst>
            <a:gd name="adj" fmla="val 10000"/>
          </a:avLst>
        </a:prstGeom>
        <a:solidFill>
          <a:schemeClr val="accent2">
            <a:hueOff val="0"/>
            <a:satOff val="0"/>
            <a:lumOff val="0"/>
            <a:alphaOff val="0"/>
          </a:schemeClr>
        </a:solidFill>
        <a:ln>
          <a:noFill/>
        </a:ln>
        <a:effectLst>
          <a:outerShdw blurRad="190500" dist="228600" dir="2700000" sy="90000" rotWithShape="0">
            <a:srgbClr val="000000">
              <a:alpha val="255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People</a:t>
          </a:r>
          <a:endParaRPr lang="en-US" sz="2000" b="1" kern="1200" dirty="0">
            <a:latin typeface="Arial" pitchFamily="34" charset="0"/>
            <a:cs typeface="Arial" pitchFamily="34" charset="0"/>
          </a:endParaRPr>
        </a:p>
      </dsp:txBody>
      <dsp:txXfrm>
        <a:off x="23189" y="1976462"/>
        <a:ext cx="1446386" cy="723193"/>
      </dsp:txXfrm>
    </dsp:sp>
    <dsp:sp modelId="{0785B8DD-BC5F-4DC2-A8F6-4ED99341B0E6}">
      <dsp:nvSpPr>
        <dsp:cNvPr id="0" name=""/>
        <dsp:cNvSpPr/>
      </dsp:nvSpPr>
      <dsp:spPr>
        <a:xfrm>
          <a:off x="1828799" y="1976462"/>
          <a:ext cx="1446386" cy="723193"/>
        </a:xfrm>
        <a:prstGeom prst="roundRect">
          <a:avLst>
            <a:gd name="adj" fmla="val 10000"/>
          </a:avLst>
        </a:prstGeom>
        <a:solidFill>
          <a:schemeClr val="accent3">
            <a:hueOff val="0"/>
            <a:satOff val="0"/>
            <a:lumOff val="0"/>
            <a:alphaOff val="0"/>
          </a:schemeClr>
        </a:solidFill>
        <a:ln>
          <a:noFill/>
        </a:ln>
        <a:effectLst>
          <a:outerShdw blurRad="190500" dist="228600" dir="2700000" sy="90000" rotWithShape="0">
            <a:srgbClr val="000000">
              <a:alpha val="255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Product</a:t>
          </a:r>
          <a:endParaRPr lang="en-US" sz="2000" b="1" kern="1200" dirty="0">
            <a:latin typeface="Arial" pitchFamily="34" charset="0"/>
            <a:cs typeface="Arial" pitchFamily="34" charset="0"/>
          </a:endParaRPr>
        </a:p>
      </dsp:txBody>
      <dsp:txXfrm>
        <a:off x="1828799" y="1976462"/>
        <a:ext cx="1446386" cy="723193"/>
      </dsp:txXfrm>
    </dsp:sp>
    <dsp:sp modelId="{CFD2CD4F-C387-4A32-BD27-2EE16B98331B}">
      <dsp:nvSpPr>
        <dsp:cNvPr id="0" name=""/>
        <dsp:cNvSpPr/>
      </dsp:nvSpPr>
      <dsp:spPr>
        <a:xfrm>
          <a:off x="3620206" y="1976462"/>
          <a:ext cx="1446386" cy="723193"/>
        </a:xfrm>
        <a:prstGeom prst="roundRect">
          <a:avLst>
            <a:gd name="adj" fmla="val 10000"/>
          </a:avLst>
        </a:prstGeom>
        <a:solidFill>
          <a:schemeClr val="accent4">
            <a:hueOff val="0"/>
            <a:satOff val="0"/>
            <a:lumOff val="0"/>
            <a:alphaOff val="0"/>
          </a:schemeClr>
        </a:solidFill>
        <a:ln>
          <a:noFill/>
        </a:ln>
        <a:effectLst>
          <a:outerShdw blurRad="190500" dist="228600" dir="2700000" sy="90000" rotWithShape="0">
            <a:srgbClr val="000000">
              <a:alpha val="255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Place</a:t>
          </a:r>
          <a:endParaRPr lang="en-US" sz="2000" b="1" kern="1200" dirty="0">
            <a:latin typeface="Arial" pitchFamily="34" charset="0"/>
            <a:cs typeface="Arial" pitchFamily="34" charset="0"/>
          </a:endParaRPr>
        </a:p>
      </dsp:txBody>
      <dsp:txXfrm>
        <a:off x="3620206" y="1976462"/>
        <a:ext cx="1446386" cy="723193"/>
      </dsp:txXfrm>
    </dsp:sp>
    <dsp:sp modelId="{9E0B1F13-1838-4CBF-B9E4-7DB8C0CC55A0}">
      <dsp:nvSpPr>
        <dsp:cNvPr id="0" name=""/>
        <dsp:cNvSpPr/>
      </dsp:nvSpPr>
      <dsp:spPr>
        <a:xfrm>
          <a:off x="5410196" y="1980520"/>
          <a:ext cx="1446386" cy="723193"/>
        </a:xfrm>
        <a:prstGeom prst="roundRect">
          <a:avLst>
            <a:gd name="adj" fmla="val 10000"/>
          </a:avLst>
        </a:prstGeom>
        <a:solidFill>
          <a:schemeClr val="accent5">
            <a:hueOff val="0"/>
            <a:satOff val="0"/>
            <a:lumOff val="0"/>
            <a:alphaOff val="0"/>
          </a:schemeClr>
        </a:solidFill>
        <a:ln>
          <a:noFill/>
        </a:ln>
        <a:effectLst>
          <a:outerShdw blurRad="190500" dist="228600" dir="2700000" sy="90000" rotWithShape="0">
            <a:srgbClr val="000000">
              <a:alpha val="255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Price</a:t>
          </a:r>
          <a:endParaRPr lang="en-US" sz="2000" b="1" kern="1200" dirty="0">
            <a:latin typeface="Arial" pitchFamily="34" charset="0"/>
            <a:cs typeface="Arial" pitchFamily="34" charset="0"/>
          </a:endParaRPr>
        </a:p>
      </dsp:txBody>
      <dsp:txXfrm>
        <a:off x="5410196" y="1980520"/>
        <a:ext cx="1446386" cy="723193"/>
      </dsp:txXfrm>
    </dsp:sp>
    <dsp:sp modelId="{B083EA45-6E65-4132-A869-371A918F4AA3}">
      <dsp:nvSpPr>
        <dsp:cNvPr id="0" name=""/>
        <dsp:cNvSpPr/>
      </dsp:nvSpPr>
      <dsp:spPr>
        <a:xfrm>
          <a:off x="7239007" y="1976462"/>
          <a:ext cx="1446386" cy="723193"/>
        </a:xfrm>
        <a:prstGeom prst="roundRect">
          <a:avLst>
            <a:gd name="adj" fmla="val 10000"/>
          </a:avLst>
        </a:prstGeom>
        <a:solidFill>
          <a:schemeClr val="accent6">
            <a:hueOff val="0"/>
            <a:satOff val="0"/>
            <a:lumOff val="0"/>
            <a:alphaOff val="0"/>
          </a:schemeClr>
        </a:solidFill>
        <a:ln>
          <a:noFill/>
        </a:ln>
        <a:effectLst>
          <a:outerShdw blurRad="190500" dist="228600" dir="2700000" sy="90000" rotWithShape="0">
            <a:srgbClr val="000000">
              <a:alpha val="255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Promotion</a:t>
          </a:r>
          <a:endParaRPr lang="en-US" sz="2000" b="1" kern="1200" dirty="0">
            <a:latin typeface="Arial" pitchFamily="34" charset="0"/>
            <a:cs typeface="Arial" pitchFamily="34" charset="0"/>
          </a:endParaRPr>
        </a:p>
      </dsp:txBody>
      <dsp:txXfrm>
        <a:off x="7239007" y="1976462"/>
        <a:ext cx="1446386" cy="7231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wrap="square" lIns="93177" tIns="46589" rIns="93177" bIns="46589" numCol="1" anchor="t" anchorCtr="0" compatLnSpc="1">
            <a:prstTxWarp prst="textNoShape">
              <a:avLst/>
            </a:prstTxWarp>
          </a:bodyPr>
          <a:lstStyle>
            <a:lvl1pPr>
              <a:defRPr sz="1200" dirty="0">
                <a:latin typeface="Calibri" pitchFamily="-112"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112" charset="0"/>
                <a:cs typeface="Arial" charset="0"/>
              </a:defRPr>
            </a:lvl1pPr>
          </a:lstStyle>
          <a:p>
            <a:pPr>
              <a:defRPr/>
            </a:pPr>
            <a:fld id="{2A206657-A301-42DD-A851-0DC7975FA211}" type="datetime1">
              <a:rPr lang="en-US"/>
              <a:pPr>
                <a:defRPr/>
              </a:pPr>
              <a:t>8/28/2011</a:t>
            </a:fld>
            <a:endParaRPr lang="en-US" dirty="0"/>
          </a:p>
        </p:txBody>
      </p:sp>
      <p:sp>
        <p:nvSpPr>
          <p:cNvPr id="4" name="Footer Placeholder 3"/>
          <p:cNvSpPr>
            <a:spLocks noGrp="1"/>
          </p:cNvSpPr>
          <p:nvPr>
            <p:ph type="ftr" sz="quarter" idx="2"/>
          </p:nvPr>
        </p:nvSpPr>
        <p:spPr>
          <a:xfrm>
            <a:off x="0" y="8772525"/>
            <a:ext cx="3038475" cy="461963"/>
          </a:xfrm>
          <a:prstGeom prst="rect">
            <a:avLst/>
          </a:prstGeom>
        </p:spPr>
        <p:txBody>
          <a:bodyPr vert="horz" wrap="square" lIns="93177" tIns="46589" rIns="93177" bIns="46589" numCol="1" anchor="b" anchorCtr="0" compatLnSpc="1">
            <a:prstTxWarp prst="textNoShape">
              <a:avLst/>
            </a:prstTxWarp>
          </a:bodyPr>
          <a:lstStyle>
            <a:lvl1pPr>
              <a:defRPr sz="1200" dirty="0">
                <a:latin typeface="Calibri" pitchFamily="-112"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112" charset="0"/>
                <a:cs typeface="Arial" charset="0"/>
              </a:defRPr>
            </a:lvl1pPr>
          </a:lstStyle>
          <a:p>
            <a:pPr>
              <a:defRPr/>
            </a:pPr>
            <a:fld id="{D0F00D36-3AB1-4341-8126-4824F9ACC14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wrap="square" lIns="93177" tIns="46589" rIns="93177" bIns="46589" numCol="1" anchor="t" anchorCtr="0" compatLnSpc="1">
            <a:prstTxWarp prst="textNoShape">
              <a:avLst/>
            </a:prstTxWarp>
          </a:bodyPr>
          <a:lstStyle>
            <a:lvl1pPr>
              <a:defRPr sz="1200" dirty="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970338" y="0"/>
            <a:ext cx="3038475" cy="461963"/>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pitchFamily="34" charset="0"/>
                <a:cs typeface="Arial" pitchFamily="34" charset="0"/>
              </a:defRPr>
            </a:lvl1pPr>
          </a:lstStyle>
          <a:p>
            <a:pPr>
              <a:defRPr/>
            </a:pPr>
            <a:fld id="{09649FEC-B51F-4F21-8A35-BA2DE031A87A}" type="datetime1">
              <a:rPr lang="en-US"/>
              <a:pPr>
                <a:defRPr/>
              </a:pPr>
              <a:t>8/28/2011</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01675" y="4387850"/>
            <a:ext cx="5607050" cy="4156075"/>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772525"/>
            <a:ext cx="3038475" cy="461963"/>
          </a:xfrm>
          <a:prstGeom prst="rect">
            <a:avLst/>
          </a:prstGeom>
        </p:spPr>
        <p:txBody>
          <a:bodyPr vert="horz" wrap="square" lIns="93177" tIns="46589" rIns="93177" bIns="46589" numCol="1" anchor="b" anchorCtr="0" compatLnSpc="1">
            <a:prstTxWarp prst="textNoShape">
              <a:avLst/>
            </a:prstTxWarp>
          </a:bodyPr>
          <a:lstStyle>
            <a:lvl1pPr>
              <a:defRPr sz="1200" dirty="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pitchFamily="34" charset="0"/>
                <a:cs typeface="Arial" pitchFamily="34" charset="0"/>
              </a:defRPr>
            </a:lvl1pPr>
          </a:lstStyle>
          <a:p>
            <a:pPr>
              <a:defRPr/>
            </a:pPr>
            <a:fld id="{BE328D0E-696A-4C1D-B338-B7A3D023E3F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ＭＳ Ｐゴシック" pitchFamily="-112" charset="-128"/>
        <a:cs typeface="Arial" pitchFamily="34" charset="0"/>
      </a:defRPr>
    </a:lvl1pPr>
    <a:lvl2pPr marL="457200" algn="l" rtl="0" eaLnBrk="0" fontAlgn="base" hangingPunct="0">
      <a:spcBef>
        <a:spcPct val="30000"/>
      </a:spcBef>
      <a:spcAft>
        <a:spcPct val="0"/>
      </a:spcAft>
      <a:defRPr sz="900" kern="1200">
        <a:solidFill>
          <a:schemeClr val="tx1"/>
        </a:solidFill>
        <a:latin typeface="Georgia" pitchFamily="18" charset="0"/>
        <a:ea typeface="ＭＳ Ｐゴシック" pitchFamily="-112" charset="-128"/>
        <a:cs typeface="ＭＳ Ｐゴシック"/>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12" charset="-128"/>
        <a:cs typeface="ＭＳ Ｐゴシック"/>
      </a:defRPr>
    </a:lvl3pPr>
    <a:lvl4pPr marL="1371600" algn="l" rtl="0" eaLnBrk="0" fontAlgn="base" hangingPunct="0">
      <a:spcBef>
        <a:spcPct val="30000"/>
      </a:spcBef>
      <a:spcAft>
        <a:spcPct val="0"/>
      </a:spcAft>
      <a:defRPr sz="1200" kern="1200">
        <a:solidFill>
          <a:schemeClr val="tx1"/>
        </a:solidFill>
        <a:latin typeface="Georgia" pitchFamily="18" charset="0"/>
        <a:ea typeface="ＭＳ Ｐゴシック" pitchFamily="-112" charset="-128"/>
        <a:cs typeface="ＭＳ Ｐゴシック"/>
      </a:defRPr>
    </a:lvl4pPr>
    <a:lvl5pPr marL="1828800" algn="l" rtl="0" eaLnBrk="0" fontAlgn="base" hangingPunct="0">
      <a:spcBef>
        <a:spcPct val="30000"/>
      </a:spcBef>
      <a:spcAft>
        <a:spcPct val="0"/>
      </a:spcAft>
      <a:defRPr sz="1200" kern="1200">
        <a:solidFill>
          <a:schemeClr val="tx1"/>
        </a:solidFill>
        <a:latin typeface="Georgia" pitchFamily="18" charset="0"/>
        <a:ea typeface="ＭＳ Ｐゴシック" pitchFamily="-112"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a:lstStyle/>
          <a:p>
            <a:pPr>
              <a:lnSpc>
                <a:spcPct val="80000"/>
              </a:lnSpc>
            </a:pPr>
            <a:r>
              <a:rPr lang="en-US" b="1" i="1" u="sng" smtClean="0">
                <a:ea typeface="ＭＳ Ｐゴシック" pitchFamily="34" charset="-128"/>
              </a:rPr>
              <a:t>Student Notes:</a:t>
            </a:r>
          </a:p>
          <a:p>
            <a:pPr>
              <a:lnSpc>
                <a:spcPct val="80000"/>
              </a:lnSpc>
              <a:buFontTx/>
              <a:buChar char="•"/>
            </a:pPr>
            <a:r>
              <a:rPr lang="en-US" smtClean="0">
                <a:ea typeface="ＭＳ Ｐゴシック" pitchFamily="34" charset="-128"/>
              </a:rPr>
              <a:t> In 30 seconds, potential investors need to be taken through the four important questions on the slide. (Covered on pgs. 140-141 and 146.)</a:t>
            </a:r>
            <a:endParaRPr lang="en-US" i="1" smtClean="0">
              <a:ea typeface="ＭＳ Ｐゴシック" pitchFamily="34" charset="-128"/>
            </a:endParaRP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Strategy</a:t>
            </a:r>
          </a:p>
          <a:p>
            <a:pPr>
              <a:lnSpc>
                <a:spcPct val="80000"/>
              </a:lnSpc>
            </a:pPr>
            <a:r>
              <a:rPr lang="en-US" smtClean="0">
                <a:ea typeface="ＭＳ Ｐゴシック" pitchFamily="34" charset="-128"/>
              </a:rPr>
              <a:t>Follow these guidelines in preparing your 30-Second Pitch:</a:t>
            </a:r>
          </a:p>
          <a:p>
            <a:pPr>
              <a:lnSpc>
                <a:spcPct val="80000"/>
              </a:lnSpc>
              <a:buFontTx/>
              <a:buChar char="•"/>
            </a:pPr>
            <a:r>
              <a:rPr lang="en-US" b="1" smtClean="0">
                <a:ea typeface="ＭＳ Ｐゴシック" pitchFamily="34" charset="-128"/>
              </a:rPr>
              <a:t> Attention:</a:t>
            </a:r>
            <a:r>
              <a:rPr lang="en-US" smtClean="0">
                <a:ea typeface="ＭＳ Ｐゴシック" pitchFamily="34" charset="-128"/>
              </a:rPr>
              <a:t> Capture the audience’s attention. Remember that you are competing against numerous distractions.</a:t>
            </a:r>
          </a:p>
          <a:p>
            <a:pPr>
              <a:lnSpc>
                <a:spcPct val="80000"/>
              </a:lnSpc>
              <a:buFontTx/>
              <a:buChar char="•"/>
            </a:pPr>
            <a:r>
              <a:rPr lang="en-US" b="1" smtClean="0">
                <a:ea typeface="ＭＳ Ｐゴシック" pitchFamily="34" charset="-128"/>
              </a:rPr>
              <a:t> Excitement:</a:t>
            </a:r>
            <a:r>
              <a:rPr lang="en-US" smtClean="0">
                <a:ea typeface="ＭＳ Ｐゴシック" pitchFamily="34" charset="-128"/>
              </a:rPr>
              <a:t> Once your audience is paying attention, get them excited about you and your company.</a:t>
            </a:r>
          </a:p>
          <a:p>
            <a:pPr>
              <a:lnSpc>
                <a:spcPct val="80000"/>
              </a:lnSpc>
              <a:buFontTx/>
              <a:buChar char="•"/>
            </a:pPr>
            <a:r>
              <a:rPr lang="en-US" b="1" smtClean="0">
                <a:ea typeface="ＭＳ Ｐゴシック" pitchFamily="34" charset="-128"/>
              </a:rPr>
              <a:t> Engagement:</a:t>
            </a:r>
            <a:r>
              <a:rPr lang="en-US" smtClean="0">
                <a:ea typeface="ＭＳ Ｐゴシック" pitchFamily="34" charset="-128"/>
              </a:rPr>
              <a:t> Once the audience is excited, help them imagine becoming involved with you and your company.</a:t>
            </a:r>
          </a:p>
          <a:p>
            <a:pPr>
              <a:lnSpc>
                <a:spcPct val="80000"/>
              </a:lnSpc>
              <a:buFontTx/>
              <a:buChar char="•"/>
            </a:pPr>
            <a:r>
              <a:rPr lang="en-US" b="1" smtClean="0">
                <a:ea typeface="ＭＳ Ｐゴシック" pitchFamily="34" charset="-128"/>
              </a:rPr>
              <a:t> Action:</a:t>
            </a:r>
            <a:r>
              <a:rPr lang="en-US" smtClean="0">
                <a:ea typeface="ＭＳ Ｐゴシック" pitchFamily="34" charset="-128"/>
              </a:rPr>
              <a:t> Get potential investors to spend time with you to learn about your company, your product, and the investment opportunity.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How to develop your marketing mix is covered in Section 8.1 (pgs. 211-222).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8.1: “Marketing Plan” and “Pricing Strategy.” In BizTech or pgs. 274-280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5 Ps</a:t>
            </a:r>
          </a:p>
          <a:p>
            <a:pPr>
              <a:lnSpc>
                <a:spcPct val="80000"/>
              </a:lnSpc>
            </a:pPr>
            <a:r>
              <a:rPr lang="en-US" smtClean="0">
                <a:ea typeface="ＭＳ Ｐゴシック" pitchFamily="34" charset="-128"/>
              </a:rPr>
              <a:t>This slide allows you to explain the rationale for each of your 5 Ps. There will be room for further explanation. Don’t put all your thoughts on this slide. Use it to highlight key words.</a:t>
            </a:r>
          </a:p>
          <a:p>
            <a:pPr>
              <a:lnSpc>
                <a:spcPct val="80000"/>
              </a:lnSpc>
              <a:buFontTx/>
              <a:buChar char="•"/>
            </a:pPr>
            <a:r>
              <a:rPr lang="en-US" smtClean="0">
                <a:ea typeface="ＭＳ Ｐゴシック" pitchFamily="34" charset="-128"/>
              </a:rPr>
              <a:t> </a:t>
            </a:r>
            <a:r>
              <a:rPr lang="en-US" u="sng" smtClean="0">
                <a:ea typeface="ＭＳ Ｐゴシック" pitchFamily="34" charset="-128"/>
              </a:rPr>
              <a:t>People</a:t>
            </a:r>
            <a:r>
              <a:rPr lang="en-US" smtClean="0">
                <a:ea typeface="ＭＳ Ｐゴシック" pitchFamily="34" charset="-128"/>
              </a:rPr>
              <a:t>: Explain who your business serves and what employees are required to carry out the marketing plan. (Example: “Customers: Students using phones. Marketing employees: People who can know the student phone market.”)</a:t>
            </a:r>
          </a:p>
          <a:p>
            <a:pPr>
              <a:lnSpc>
                <a:spcPct val="80000"/>
              </a:lnSpc>
              <a:buFontTx/>
              <a:buChar char="•"/>
            </a:pPr>
            <a:r>
              <a:rPr lang="en-US" smtClean="0">
                <a:ea typeface="ＭＳ Ｐゴシック" pitchFamily="34" charset="-128"/>
              </a:rPr>
              <a:t> </a:t>
            </a:r>
            <a:r>
              <a:rPr lang="en-US" u="sng" smtClean="0">
                <a:ea typeface="ＭＳ Ｐゴシック" pitchFamily="34" charset="-128"/>
              </a:rPr>
              <a:t>Product</a:t>
            </a:r>
            <a:r>
              <a:rPr lang="en-US" smtClean="0">
                <a:ea typeface="ＭＳ Ｐゴシック" pitchFamily="34" charset="-128"/>
              </a:rPr>
              <a:t>: Explain the major benefit of your product or service. (Example: “T-shirts with Velcro pockets. No more broken phones!”)</a:t>
            </a:r>
          </a:p>
          <a:p>
            <a:pPr>
              <a:lnSpc>
                <a:spcPct val="80000"/>
              </a:lnSpc>
              <a:buFontTx/>
              <a:buChar char="•"/>
            </a:pPr>
            <a:r>
              <a:rPr lang="en-US" smtClean="0">
                <a:ea typeface="ＭＳ Ｐゴシック" pitchFamily="34" charset="-128"/>
              </a:rPr>
              <a:t> </a:t>
            </a:r>
            <a:r>
              <a:rPr lang="en-US" u="sng" smtClean="0">
                <a:ea typeface="ＭＳ Ｐゴシック" pitchFamily="34" charset="-128"/>
              </a:rPr>
              <a:t>Place</a:t>
            </a:r>
            <a:r>
              <a:rPr lang="en-US" smtClean="0">
                <a:ea typeface="ＭＳ Ｐゴシック" pitchFamily="34" charset="-128"/>
              </a:rPr>
              <a:t>: Explain why you chose this place. (Example: “Direct sales at events. Create word of mouth.”)</a:t>
            </a:r>
          </a:p>
          <a:p>
            <a:pPr>
              <a:lnSpc>
                <a:spcPct val="80000"/>
              </a:lnSpc>
              <a:buFontTx/>
              <a:buChar char="•"/>
            </a:pPr>
            <a:r>
              <a:rPr lang="en-US" smtClean="0">
                <a:ea typeface="ＭＳ Ｐゴシック" pitchFamily="34" charset="-128"/>
              </a:rPr>
              <a:t> </a:t>
            </a:r>
            <a:r>
              <a:rPr lang="en-US" u="sng" smtClean="0">
                <a:ea typeface="ＭＳ Ｐゴシック" pitchFamily="34" charset="-128"/>
              </a:rPr>
              <a:t>Price</a:t>
            </a:r>
            <a:r>
              <a:rPr lang="en-US" smtClean="0">
                <a:ea typeface="ＭＳ Ｐゴシック" pitchFamily="34" charset="-128"/>
              </a:rPr>
              <a:t>: List the price and explain why you chose it. (Example: “$15, Great value for colorful, all-cotton T-shirt.”)</a:t>
            </a:r>
          </a:p>
          <a:p>
            <a:pPr>
              <a:lnSpc>
                <a:spcPct val="80000"/>
              </a:lnSpc>
              <a:buFontTx/>
              <a:buChar char="•"/>
            </a:pPr>
            <a:r>
              <a:rPr lang="en-US" smtClean="0">
                <a:ea typeface="ＭＳ Ｐゴシック" pitchFamily="34" charset="-128"/>
              </a:rPr>
              <a:t> </a:t>
            </a:r>
            <a:r>
              <a:rPr lang="en-US" u="sng" smtClean="0">
                <a:ea typeface="ＭＳ Ｐゴシック" pitchFamily="34" charset="-128"/>
              </a:rPr>
              <a:t>Promotion</a:t>
            </a:r>
            <a:r>
              <a:rPr lang="en-US" smtClean="0">
                <a:ea typeface="ＭＳ Ｐゴシック" pitchFamily="34" charset="-128"/>
              </a:rPr>
              <a:t>: Explain your strategy for creating awareness of your product/service. (Example: “Concerts, sporting events, Web campaigns, contests”)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endParaRPr lang="en-US" smtClean="0">
              <a:ea typeface="ＭＳ Ｐゴシック" pitchFamily="34" charset="-128"/>
            </a:endParaRPr>
          </a:p>
          <a:p>
            <a:pPr>
              <a:lnSpc>
                <a:spcPct val="80000"/>
              </a:lnSpc>
              <a:buFontTx/>
              <a:buChar char="•"/>
            </a:pPr>
            <a:r>
              <a:rPr lang="en-US" smtClean="0">
                <a:ea typeface="ＭＳ Ｐゴシック" pitchFamily="34" charset="-128"/>
              </a:rPr>
              <a:t> Promoting Your Product is covered in Section 8.2 (pgs. 223-232).</a:t>
            </a:r>
          </a:p>
          <a:p>
            <a:pPr>
              <a:lnSpc>
                <a:spcPct val="80000"/>
              </a:lnSpc>
              <a:buFontTx/>
              <a:buChar char="•"/>
            </a:pPr>
            <a:r>
              <a:rPr lang="en-US" smtClean="0">
                <a:ea typeface="ＭＳ Ｐゴシック" pitchFamily="34" charset="-128"/>
              </a:rPr>
              <a:t> The principles of personal selling are covered in Section 9.1 (pgs. 239-247).</a:t>
            </a:r>
          </a:p>
          <a:p>
            <a:pPr>
              <a:lnSpc>
                <a:spcPct val="80000"/>
              </a:lnSpc>
              <a:buFontTx/>
              <a:buChar char="•"/>
            </a:pPr>
            <a:r>
              <a:rPr lang="en-US" smtClean="0">
                <a:ea typeface="ＭＳ Ｐゴシック" pitchFamily="34" charset="-128"/>
              </a:rPr>
              <a:t> The Total Monthly Promotional Expenses will be shown on the “Average Monthly Fixed Expenses” slide, under “Advertising.”</a:t>
            </a:r>
          </a:p>
          <a:p>
            <a:pPr>
              <a:lnSpc>
                <a:spcPct val="80000"/>
              </a:lnSpc>
              <a:buFontTx/>
              <a:buChar char="•"/>
            </a:pPr>
            <a:r>
              <a:rPr lang="en-US" smtClean="0">
                <a:ea typeface="ＭＳ Ｐゴシック" pitchFamily="34" charset="-128"/>
              </a:rPr>
              <a:t> Write keywords about your plan for using a particular type of promotion in the spaces provided. Show only the types of promotion you will be using. So, for instance, if you don’t plan on using “Sales Promotion,” don’t include it on your slide.</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Other Types of Promotional Expense</a:t>
            </a:r>
            <a:endParaRPr lang="en-US" smtClean="0">
              <a:ea typeface="ＭＳ Ｐゴシック" pitchFamily="34" charset="-128"/>
            </a:endParaRPr>
          </a:p>
          <a:p>
            <a:pPr>
              <a:lnSpc>
                <a:spcPct val="80000"/>
              </a:lnSpc>
              <a:buFontTx/>
              <a:buChar char="•"/>
            </a:pPr>
            <a:r>
              <a:rPr lang="en-US" smtClean="0">
                <a:ea typeface="ＭＳ Ｐゴシック" pitchFamily="34" charset="-128"/>
              </a:rPr>
              <a:t> This includes visual merchandising, public relations, and any other type of promotion not covered by the first four types.</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p>
          <a:p>
            <a:pPr>
              <a:lnSpc>
                <a:spcPct val="80000"/>
              </a:lnSpc>
              <a:buFontTx/>
              <a:buChar char="•"/>
            </a:pPr>
            <a:r>
              <a:rPr lang="en-US" smtClean="0">
                <a:ea typeface="ＭＳ Ｐゴシック" pitchFamily="34" charset="-128"/>
              </a:rPr>
              <a:t> Section 8.2: “Promotional Mix.” In BizTech or pgs. 281-287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buFontTx/>
              <a:buChar char="•"/>
            </a:pPr>
            <a:r>
              <a:rPr lang="en-US" smtClean="0">
                <a:ea typeface="ＭＳ Ｐゴシック" pitchFamily="34" charset="-128"/>
              </a:rPr>
              <a:t> Section 9.1: “Selling Your Product or Service.” In BizTech or pgs. 288-290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
        <p:nvSpPr>
          <p:cNvPr id="47108" name="Slide Number Placeholder 3"/>
          <p:cNvSpPr>
            <a:spLocks noGrp="1"/>
          </p:cNvSpPr>
          <p:nvPr>
            <p:ph type="sldNum" sz="quarter" idx="5"/>
          </p:nvPr>
        </p:nvSpPr>
        <p:spPr bwMode="auto">
          <a:noFill/>
          <a:ln>
            <a:miter lim="800000"/>
            <a:headEnd/>
            <a:tailEnd/>
          </a:ln>
        </p:spPr>
        <p:txBody>
          <a:bodyPr/>
          <a:lstStyle/>
          <a:p>
            <a:fld id="{30291B74-C60C-46FA-B07E-2094988FBA24}"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970338" y="8772525"/>
            <a:ext cx="3038475" cy="461963"/>
          </a:xfrm>
          <a:prstGeom prst="rect">
            <a:avLst/>
          </a:prstGeom>
          <a:noFill/>
          <a:ln w="9525">
            <a:noFill/>
            <a:miter lim="800000"/>
            <a:headEnd/>
            <a:tailEnd/>
          </a:ln>
        </p:spPr>
        <p:txBody>
          <a:bodyPr lIns="93177" tIns="46589" rIns="93177" bIns="46589" anchor="b"/>
          <a:lstStyle/>
          <a:p>
            <a:pPr algn="r"/>
            <a:fld id="{680E81B1-FC6B-4818-9802-0299D4D9B5D9}" type="slidenum">
              <a:rPr lang="en-US" sz="1200">
                <a:latin typeface="Calibri" pitchFamily="34" charset="0"/>
              </a:rPr>
              <a:pPr algn="r"/>
              <a:t>12</a:t>
            </a:fld>
            <a:endParaRPr lang="en-US" sz="1200">
              <a:latin typeface="Calibri" pitchFamily="34"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xfrm>
            <a:off x="935038" y="4240213"/>
            <a:ext cx="5140325" cy="4154487"/>
          </a:xfrm>
          <a:noFill/>
        </p:spPr>
        <p:txBody>
          <a:bodyPr/>
          <a:lstStyle/>
          <a:p>
            <a:pPr>
              <a:lnSpc>
                <a:spcPct val="80000"/>
              </a:lnSpc>
            </a:pPr>
            <a:r>
              <a:rPr lang="en-US" b="1" u="sng" smtClean="0">
                <a:ea typeface="ＭＳ Ｐゴシック" pitchFamily="34" charset="-128"/>
              </a:rPr>
              <a:t>Student Notes:</a:t>
            </a:r>
            <a:endParaRPr lang="en-US" smtClean="0">
              <a:ea typeface="ＭＳ Ｐゴシック" pitchFamily="34" charset="-128"/>
            </a:endParaRPr>
          </a:p>
          <a:p>
            <a:pPr>
              <a:lnSpc>
                <a:spcPct val="80000"/>
              </a:lnSpc>
              <a:buFontTx/>
              <a:buChar char="•"/>
            </a:pPr>
            <a:r>
              <a:rPr lang="en-US" smtClean="0">
                <a:ea typeface="ＭＳ Ｐゴシック" pitchFamily="34" charset="-128"/>
              </a:rPr>
              <a:t> Variable expenses are covered in Section 10.1 (pgs. 272-273).</a:t>
            </a:r>
          </a:p>
          <a:p>
            <a:pPr>
              <a:lnSpc>
                <a:spcPct val="80000"/>
              </a:lnSpc>
              <a:buFontTx/>
              <a:buChar char="•"/>
            </a:pPr>
            <a:r>
              <a:rPr lang="en-US" smtClean="0">
                <a:ea typeface="ＭＳ Ｐゴシック" pitchFamily="34" charset="-128"/>
              </a:rPr>
              <a:t> Units of sale are discussed in Section 10.2 (pgs. 275-276)</a:t>
            </a:r>
          </a:p>
          <a:p>
            <a:pPr>
              <a:lnSpc>
                <a:spcPct val="80000"/>
              </a:lnSpc>
              <a:buFontTx/>
              <a:buChar char="•"/>
            </a:pPr>
            <a:r>
              <a:rPr lang="en-US" smtClean="0">
                <a:ea typeface="ＭＳ Ｐゴシック" pitchFamily="34" charset="-128"/>
              </a:rPr>
              <a:t> “COGS (per Unit)” will be used in the next slide, “Economics of One Unit.”</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Labor Costs</a:t>
            </a:r>
            <a:endParaRPr lang="en-US" smtClean="0">
              <a:ea typeface="ＭＳ Ｐゴシック" pitchFamily="34" charset="-128"/>
            </a:endParaRPr>
          </a:p>
          <a:p>
            <a:pPr>
              <a:lnSpc>
                <a:spcPct val="80000"/>
              </a:lnSpc>
              <a:buFontTx/>
              <a:buChar char="•"/>
            </a:pPr>
            <a:r>
              <a:rPr lang="en-US" smtClean="0">
                <a:ea typeface="ＭＳ Ｐゴシック" pitchFamily="34" charset="-128"/>
              </a:rPr>
              <a:t> This calculation only include the time spent actually building a product or providing a service. It does not include such things as time spent passing out flyers, selling, shopping for materials, sweeping floors, or billing customers. </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Types of Businesses</a:t>
            </a:r>
          </a:p>
          <a:p>
            <a:pPr>
              <a:lnSpc>
                <a:spcPct val="80000"/>
              </a:lnSpc>
              <a:buFontTx/>
              <a:buChar char="•"/>
            </a:pPr>
            <a:r>
              <a:rPr lang="en-US" smtClean="0">
                <a:ea typeface="ＭＳ Ｐゴシック" pitchFamily="34" charset="-128"/>
              </a:rPr>
              <a:t> Service businesses might not have any materials cost. Don’t show “Materials,” if materials are not part of your unit of sale.</a:t>
            </a:r>
          </a:p>
          <a:p>
            <a:pPr>
              <a:lnSpc>
                <a:spcPct val="80000"/>
              </a:lnSpc>
              <a:buFontTx/>
              <a:buChar char="•"/>
            </a:pPr>
            <a:r>
              <a:rPr lang="en-US" smtClean="0">
                <a:ea typeface="ＭＳ Ｐゴシック" pitchFamily="34" charset="-128"/>
              </a:rPr>
              <a:t> Wholesale and retail businesses typically don’t have any labor costs. Don’t show “Labor,” if labor is not part of you unit of sale.</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COGS</a:t>
            </a:r>
          </a:p>
          <a:p>
            <a:pPr>
              <a:lnSpc>
                <a:spcPct val="80000"/>
              </a:lnSpc>
              <a:buFontTx/>
              <a:buChar char="•"/>
            </a:pPr>
            <a:r>
              <a:rPr lang="en-US" smtClean="0">
                <a:ea typeface="ＭＳ Ｐゴシック" pitchFamily="34" charset="-128"/>
              </a:rPr>
              <a:t> COGS (“Cost of Goods Sold”) is appropriate for wholesale and retail businesses. For services businesses, change this to “COSS” (“Cost of Services Sold”). For manufacturing businesses, change this to “COGMS” (Cost of Goods Manufactured and Sold”).</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p>
          <a:p>
            <a:pPr>
              <a:lnSpc>
                <a:spcPct val="80000"/>
              </a:lnSpc>
            </a:pPr>
            <a:r>
              <a:rPr lang="en-US" smtClean="0">
                <a:ea typeface="ＭＳ Ｐゴシック" pitchFamily="34" charset="-128"/>
              </a:rPr>
              <a:t>This slide relates to the following business plan exercises:</a:t>
            </a:r>
          </a:p>
          <a:p>
            <a:pPr>
              <a:lnSpc>
                <a:spcPct val="80000"/>
              </a:lnSpc>
              <a:buFontTx/>
              <a:buChar char="•"/>
            </a:pPr>
            <a:r>
              <a:rPr lang="en-US" smtClean="0">
                <a:ea typeface="ＭＳ Ｐゴシック" pitchFamily="34" charset="-128"/>
              </a:rPr>
              <a:t> Section 10.2: “Economics of One Unit of Sale” and “Estimating Variable Expenses.” In BizTech or pgs. 297-298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buFontTx/>
              <a:buChar char="•"/>
            </a:pPr>
            <a:endParaRPr lang="en-US" smtClean="0">
              <a:ea typeface="ＭＳ Ｐゴシック" pitchFamily="34" charset="-128"/>
            </a:endParaRPr>
          </a:p>
          <a:p>
            <a:pPr>
              <a:lnSpc>
                <a:spcPct val="80000"/>
              </a:lnSpc>
            </a:pPr>
            <a:r>
              <a:rPr lang="en-US" i="1" smtClean="0">
                <a:ea typeface="ＭＳ Ｐゴシック" pitchFamily="34" charset="-128"/>
              </a:rPr>
              <a:t>Preparing Your Final Slide</a:t>
            </a:r>
          </a:p>
          <a:p>
            <a:pPr>
              <a:lnSpc>
                <a:spcPct val="80000"/>
              </a:lnSpc>
              <a:buFontTx/>
              <a:buChar char="•"/>
            </a:pPr>
            <a:r>
              <a:rPr lang="en-US" smtClean="0">
                <a:ea typeface="ＭＳ Ｐゴシック" pitchFamily="34" charset="-128"/>
              </a:rPr>
              <a:t> Formulas are shown in red type. Replace the red formula with the appropriate calculation (make sure to change the font color to black).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The economics of One Unit of Sale is covered in Section 10.2 (pgs. 275-282).</a:t>
            </a:r>
          </a:p>
          <a:p>
            <a:pPr>
              <a:lnSpc>
                <a:spcPct val="80000"/>
              </a:lnSpc>
              <a:buFontTx/>
              <a:buChar char="•"/>
            </a:pPr>
            <a:r>
              <a:rPr lang="en-US" smtClean="0">
                <a:ea typeface="ＭＳ Ｐゴシック" pitchFamily="34" charset="-128"/>
              </a:rPr>
              <a:t> “COGS (per Unit)” is calculated in the previous slide, “Cost of Materials/Labor.”</a:t>
            </a:r>
          </a:p>
          <a:p>
            <a:pPr>
              <a:lnSpc>
                <a:spcPct val="80000"/>
              </a:lnSpc>
              <a:buFontTx/>
              <a:buChar char="•"/>
            </a:pPr>
            <a:r>
              <a:rPr lang="en-US" smtClean="0">
                <a:ea typeface="ＭＳ Ｐゴシック" pitchFamily="34" charset="-128"/>
              </a:rPr>
              <a:t> “Contribution Margin” is discussed on page 276 of the textbook. It is the amount per unit remaining after all the variable expenses are subtracted from the sales price.</a:t>
            </a:r>
          </a:p>
          <a:p>
            <a:pPr>
              <a:lnSpc>
                <a:spcPct val="80000"/>
              </a:lnSpc>
              <a:buFontTx/>
              <a:buChar char="•"/>
            </a:pPr>
            <a:endParaRPr lang="en-US" i="1" smtClean="0">
              <a:ea typeface="ＭＳ Ｐゴシック" pitchFamily="34" charset="-128"/>
            </a:endParaRPr>
          </a:p>
          <a:p>
            <a:pPr>
              <a:lnSpc>
                <a:spcPct val="80000"/>
              </a:lnSpc>
            </a:pPr>
            <a:r>
              <a:rPr lang="en-US" i="1" smtClean="0">
                <a:ea typeface="ＭＳ Ｐゴシック" pitchFamily="34" charset="-128"/>
              </a:rPr>
              <a:t>Definition of a Unit</a:t>
            </a:r>
          </a:p>
          <a:p>
            <a:pPr>
              <a:lnSpc>
                <a:spcPct val="80000"/>
              </a:lnSpc>
              <a:buFontTx/>
              <a:buChar char="•"/>
            </a:pPr>
            <a:r>
              <a:rPr lang="en-US" smtClean="0">
                <a:ea typeface="ＭＳ Ｐゴシック" pitchFamily="34" charset="-128"/>
              </a:rPr>
              <a:t> This is what the customer actually buys from you. It is the minimum number and type of product or service you are willing to sell to a customer. For example, if you are selling sunglasses, your unit of sale would be one pair of sunglasses.</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COGS</a:t>
            </a:r>
            <a:endParaRPr lang="en-US" smtClean="0">
              <a:ea typeface="ＭＳ Ｐゴシック" pitchFamily="34" charset="-128"/>
            </a:endParaRPr>
          </a:p>
          <a:p>
            <a:pPr>
              <a:lnSpc>
                <a:spcPct val="80000"/>
              </a:lnSpc>
              <a:buFontTx/>
              <a:buChar char="•"/>
            </a:pPr>
            <a:r>
              <a:rPr lang="en-US" smtClean="0">
                <a:ea typeface="ＭＳ Ｐゴシック" pitchFamily="34" charset="-128"/>
              </a:rPr>
              <a:t> COGS (“Cost of Goods Sold”) is appropriate for wholesale and retail businesses. For services businesses, change this to “COSS” (“Cost of Services Sold”). For manufacturing businesses, change this to “COGMS” (Cost of Goods Manufactured and Sold”).</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Other Variable Expenses (per Unit)</a:t>
            </a:r>
          </a:p>
          <a:p>
            <a:pPr>
              <a:lnSpc>
                <a:spcPct val="80000"/>
              </a:lnSpc>
              <a:buFontTx/>
              <a:buChar char="•"/>
            </a:pPr>
            <a:r>
              <a:rPr lang="en-US" smtClean="0">
                <a:ea typeface="ＭＳ Ｐゴシック" pitchFamily="34" charset="-128"/>
              </a:rPr>
              <a:t> This includes such things as commissions and shipping &amp; handling.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Addition/Subtraction Process</a:t>
            </a:r>
            <a:endParaRPr lang="en-US" smtClean="0">
              <a:ea typeface="ＭＳ Ｐゴシック" pitchFamily="34" charset="-128"/>
            </a:endParaRPr>
          </a:p>
          <a:p>
            <a:pPr>
              <a:lnSpc>
                <a:spcPct val="80000"/>
              </a:lnSpc>
              <a:buFontTx/>
              <a:buChar char="•"/>
            </a:pPr>
            <a:r>
              <a:rPr lang="en-US" smtClean="0">
                <a:ea typeface="ＭＳ Ｐゴシック" pitchFamily="34" charset="-128"/>
              </a:rPr>
              <a:t> Add the Total COGS (per Unit) and the Other Variable Expenses (per Unit) to calculate the Total Variable Expenses (per Unit). </a:t>
            </a:r>
          </a:p>
          <a:p>
            <a:pPr>
              <a:lnSpc>
                <a:spcPct val="80000"/>
              </a:lnSpc>
              <a:buFontTx/>
              <a:buChar char="•"/>
            </a:pPr>
            <a:r>
              <a:rPr lang="en-US" smtClean="0">
                <a:ea typeface="ＭＳ Ｐゴシック" pitchFamily="34" charset="-128"/>
              </a:rPr>
              <a:t> Subtract the Total Variable Expenses (per Unit) from the Selling Price (per Unit) to calculate the Contribution Margin (per Unit).</a:t>
            </a:r>
          </a:p>
          <a:p>
            <a:pPr>
              <a:lnSpc>
                <a:spcPct val="80000"/>
              </a:lnSpc>
            </a:pPr>
            <a:r>
              <a:rPr lang="en-US" smtClean="0">
                <a:ea typeface="ＭＳ Ｐゴシック" pitchFamily="34" charset="-128"/>
              </a:rPr>
              <a:t> </a:t>
            </a: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10.2: “Economics of One Unit of Sale.” In BizTech or pg. 298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Fixed expenses are covered in Section 10.1 (pgs. 269-272).</a:t>
            </a:r>
          </a:p>
          <a:p>
            <a:pPr>
              <a:lnSpc>
                <a:spcPct val="80000"/>
              </a:lnSpc>
              <a:buFontTx/>
              <a:buChar char="•"/>
            </a:pPr>
            <a:r>
              <a:rPr lang="en-US" smtClean="0">
                <a:ea typeface="ＭＳ Ｐゴシック" pitchFamily="34" charset="-128"/>
              </a:rPr>
              <a:t> The “Projected Yearly Income Statement” slide refers to these fixed expenses as “operating expenses.” </a:t>
            </a:r>
          </a:p>
          <a:p>
            <a:pPr>
              <a:lnSpc>
                <a:spcPct val="80000"/>
              </a:lnSpc>
              <a:buFontTx/>
              <a:buChar char="•"/>
            </a:pPr>
            <a:r>
              <a:rPr lang="en-US" smtClean="0">
                <a:ea typeface="ＭＳ Ｐゴシック" pitchFamily="34" charset="-128"/>
              </a:rPr>
              <a:t> To learn what typical salaries are for your employees go to http://www.salary.com/</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10.1: “Fixed Operating Costs.” In BizTech or pgs. 295-296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r>
              <a:rPr lang="en-US" b="1" smtClean="0">
                <a:ea typeface="ＭＳ Ｐゴシック" pitchFamily="34" charset="-128"/>
              </a:rPr>
              <a:t>:</a:t>
            </a:r>
          </a:p>
          <a:p>
            <a:pPr>
              <a:lnSpc>
                <a:spcPct val="80000"/>
              </a:lnSpc>
            </a:pPr>
            <a:r>
              <a:rPr lang="en-US" smtClean="0">
                <a:ea typeface="ＭＳ Ｐゴシック" pitchFamily="34" charset="-128"/>
              </a:rPr>
              <a:t> Time management is covered on pages 102-103.</a:t>
            </a:r>
          </a:p>
          <a:p>
            <a:pPr>
              <a:lnSpc>
                <a:spcPct val="80000"/>
              </a:lnSpc>
            </a:pPr>
            <a:r>
              <a:rPr lang="en-US" smtClean="0">
                <a:ea typeface="ＭＳ Ｐゴシック" pitchFamily="34" charset="-128"/>
              </a:rPr>
              <a:t> The amount of hours you can spend on your new business directly affects other important decision making (such as your yearly projected sales, selling price per unit, monthly break-even, etc.).</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Adding Your Data</a:t>
            </a:r>
          </a:p>
          <a:p>
            <a:pPr>
              <a:lnSpc>
                <a:spcPct val="80000"/>
              </a:lnSpc>
            </a:pPr>
            <a:r>
              <a:rPr lang="en-US" smtClean="0">
                <a:ea typeface="ＭＳ Ｐゴシック" pitchFamily="34" charset="-128"/>
              </a:rPr>
              <a:t> This Slide contains sample data only. To change your times: If you are using PowerPoint 2007 and 2010: Right-click on any of the bars in the chart and select Edit data. A spreadsheet appears containing the data used in the chart. Edit the data and close the spreadsheet. The bar chart will be changed. If you are using PowerPoint 2003: Right-click on the chart and select Chart Object/Edit data. Click the data sheet tab and edit your the data. When you close the spreadsheet, the bar chart will be changed </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Determining Your Capacity</a:t>
            </a:r>
          </a:p>
          <a:p>
            <a:pPr>
              <a:lnSpc>
                <a:spcPct val="80000"/>
              </a:lnSpc>
            </a:pPr>
            <a:r>
              <a:rPr lang="en-US" smtClean="0">
                <a:ea typeface="ＭＳ Ｐゴシック" pitchFamily="34" charset="-128"/>
              </a:rPr>
              <a:t> Once you have defined the number of hours you have to work at your new business each week, determine how much time you will spend managing the business, selling to customers, and building the product or providing the service. For example, imagine a retail manufacturer of T-shirts who plans to spend 10 hours a week work in on the business. If it takes 1 hour to make a T-shirt, only 10 T-shirts can be made per week. This assumes that all the allotted time is spent making shirts. You need to consider the time it takes to sell shirts as well as managing the business (keeping records, making flyers, shopping for supplies, etc.). Perhaps only 6 hours a week can be spent making T-shirts, with the rest of the time spent managing the business and selling shirts. Your capacity for the month would be 24 T-shirts.</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Increasing Your Capacity </a:t>
            </a:r>
          </a:p>
          <a:p>
            <a:pPr>
              <a:lnSpc>
                <a:spcPct val="80000"/>
              </a:lnSpc>
            </a:pPr>
            <a:r>
              <a:rPr lang="en-US" smtClean="0">
                <a:ea typeface="ＭＳ Ｐゴシック" pitchFamily="34" charset="-128"/>
              </a:rPr>
              <a:t> You can increase your capacity by working more hours at the business or by hiring people to do work that you would normally do (which, of course, increases your costs).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a:lstStyle/>
          <a:p>
            <a:pPr>
              <a:lnSpc>
                <a:spcPct val="80000"/>
              </a:lnSpc>
            </a:pPr>
            <a:r>
              <a:rPr lang="en-US" sz="900" b="1" u="sng" smtClean="0">
                <a:ea typeface="ＭＳ Ｐゴシック" pitchFamily="34" charset="-128"/>
              </a:rPr>
              <a:t>Student Notes:</a:t>
            </a:r>
          </a:p>
          <a:p>
            <a:pPr>
              <a:lnSpc>
                <a:spcPct val="80000"/>
              </a:lnSpc>
              <a:buFontTx/>
              <a:buChar char="•"/>
            </a:pPr>
            <a:r>
              <a:rPr lang="en-US" sz="900" smtClean="0">
                <a:ea typeface="ＭＳ Ｐゴシック" pitchFamily="34" charset="-128"/>
              </a:rPr>
              <a:t> Estimating sales is covered in Section 9.2 (pgs. 249-258).</a:t>
            </a:r>
          </a:p>
          <a:p>
            <a:pPr>
              <a:lnSpc>
                <a:spcPct val="80000"/>
              </a:lnSpc>
              <a:buFontTx/>
              <a:buChar char="•"/>
            </a:pPr>
            <a:r>
              <a:rPr lang="en-US" sz="900" smtClean="0">
                <a:ea typeface="ＭＳ Ｐゴシック" pitchFamily="34" charset="-128"/>
              </a:rPr>
              <a:t> Monthly sales projections are directly related to your capacity (discussed on Slide 16). </a:t>
            </a:r>
          </a:p>
          <a:p>
            <a:pPr>
              <a:lnSpc>
                <a:spcPct val="80000"/>
              </a:lnSpc>
              <a:buFontTx/>
              <a:buChar char="•"/>
            </a:pPr>
            <a:r>
              <a:rPr lang="en-US" sz="900" smtClean="0">
                <a:ea typeface="ＭＳ Ｐゴシック" pitchFamily="34" charset="-128"/>
              </a:rPr>
              <a:t> Your monthly sales projections will directly relate to the “Projected Yearly Income Statement” slide.</a:t>
            </a:r>
          </a:p>
          <a:p>
            <a:pPr>
              <a:lnSpc>
                <a:spcPct val="80000"/>
              </a:lnSpc>
              <a:buFontTx/>
              <a:buChar char="•"/>
            </a:pPr>
            <a:r>
              <a:rPr lang="en-US" sz="900" smtClean="0">
                <a:ea typeface="ＭＳ Ｐゴシック" pitchFamily="34" charset="-128"/>
              </a:rPr>
              <a:t> For the purpose of this slide show, show only the monthly sales projections for your first year.</a:t>
            </a:r>
          </a:p>
          <a:p>
            <a:pPr>
              <a:lnSpc>
                <a:spcPct val="80000"/>
              </a:lnSpc>
            </a:pPr>
            <a:endParaRPr lang="en-US" sz="900" i="1" smtClean="0">
              <a:ea typeface="ＭＳ Ｐゴシック" pitchFamily="34" charset="-128"/>
            </a:endParaRPr>
          </a:p>
          <a:p>
            <a:pPr>
              <a:lnSpc>
                <a:spcPct val="80000"/>
              </a:lnSpc>
            </a:pPr>
            <a:r>
              <a:rPr lang="en-US" sz="900" i="1" smtClean="0">
                <a:ea typeface="ＭＳ Ｐゴシック" pitchFamily="34" charset="-128"/>
              </a:rPr>
              <a:t>Business Plan Exercises</a:t>
            </a:r>
            <a:endParaRPr lang="en-US" sz="900" smtClean="0">
              <a:ea typeface="ＭＳ Ｐゴシック" pitchFamily="34" charset="-128"/>
            </a:endParaRPr>
          </a:p>
          <a:p>
            <a:pPr>
              <a:lnSpc>
                <a:spcPct val="80000"/>
              </a:lnSpc>
            </a:pPr>
            <a:r>
              <a:rPr lang="en-US" sz="900" smtClean="0">
                <a:ea typeface="ＭＳ Ｐゴシック" pitchFamily="34" charset="-128"/>
              </a:rPr>
              <a:t>This slide relates to the following business plan exercises:</a:t>
            </a:r>
            <a:endParaRPr lang="en-US" sz="900" i="1" smtClean="0">
              <a:ea typeface="ＭＳ Ｐゴシック" pitchFamily="34" charset="-128"/>
            </a:endParaRPr>
          </a:p>
          <a:p>
            <a:pPr>
              <a:lnSpc>
                <a:spcPct val="80000"/>
              </a:lnSpc>
              <a:buFontTx/>
              <a:buChar char="•"/>
            </a:pPr>
            <a:r>
              <a:rPr lang="en-US" sz="900" smtClean="0">
                <a:ea typeface="ＭＳ Ｐゴシック" pitchFamily="34" charset="-128"/>
              </a:rPr>
              <a:t> Section 9.2: “Sales Forecasting.” In BizTech or pg. 291-294 in the </a:t>
            </a:r>
            <a:r>
              <a:rPr lang="en-US" sz="900" i="1" smtClean="0">
                <a:ea typeface="ＭＳ Ｐゴシック" pitchFamily="34" charset="-128"/>
              </a:rPr>
              <a:t>Business Plan Project (Student Activity Workbook)</a:t>
            </a:r>
            <a:r>
              <a:rPr lang="en-US" sz="900" smtClean="0">
                <a:ea typeface="ＭＳ Ｐゴシック" pitchFamily="34" charset="-128"/>
              </a:rPr>
              <a:t>.</a:t>
            </a:r>
          </a:p>
          <a:p>
            <a:pPr>
              <a:lnSpc>
                <a:spcPct val="80000"/>
              </a:lnSpc>
            </a:pPr>
            <a:endParaRPr lang="en-US" sz="900" i="1" smtClean="0">
              <a:ea typeface="ＭＳ Ｐゴシック" pitchFamily="34" charset="-128"/>
            </a:endParaRPr>
          </a:p>
          <a:p>
            <a:pPr>
              <a:lnSpc>
                <a:spcPct val="80000"/>
              </a:lnSpc>
            </a:pPr>
            <a:r>
              <a:rPr lang="en-US" sz="900" i="1" smtClean="0">
                <a:ea typeface="ＭＳ Ｐゴシック" pitchFamily="34" charset="-128"/>
              </a:rPr>
              <a:t>Adding Your Sales Information</a:t>
            </a:r>
            <a:endParaRPr lang="en-US" sz="900" smtClean="0">
              <a:ea typeface="ＭＳ Ｐゴシック" pitchFamily="34" charset="-128"/>
            </a:endParaRPr>
          </a:p>
          <a:p>
            <a:pPr>
              <a:lnSpc>
                <a:spcPct val="80000"/>
              </a:lnSpc>
              <a:buFontTx/>
              <a:buChar char="•"/>
            </a:pPr>
            <a:r>
              <a:rPr lang="en-US" sz="900" smtClean="0">
                <a:ea typeface="ＭＳ Ｐゴシック" pitchFamily="34" charset="-128"/>
              </a:rPr>
              <a:t> This Slide contains sample data only. To change the “Units Sold” amounts on the graph,  right-click on the chart, choose Worksheet Object/Edit, and select the Sales Projections Data sheet. Click the Sales Chart tab when you are finished, then click anywhere outside the Sales Chart to return to your Slide.</a:t>
            </a:r>
          </a:p>
          <a:p>
            <a:pPr>
              <a:lnSpc>
                <a:spcPct val="80000"/>
              </a:lnSpc>
            </a:pPr>
            <a:endParaRPr lang="en-US" sz="900" smtClean="0">
              <a:ea typeface="ＭＳ Ｐゴシック" pitchFamily="34" charset="-128"/>
            </a:endParaRPr>
          </a:p>
          <a:p>
            <a:pPr>
              <a:lnSpc>
                <a:spcPct val="80000"/>
              </a:lnSpc>
            </a:pPr>
            <a:r>
              <a:rPr lang="en-US" sz="900" i="1" smtClean="0">
                <a:ea typeface="ＭＳ Ｐゴシック" pitchFamily="34" charset="-128"/>
              </a:rPr>
              <a:t>Multiple Products</a:t>
            </a:r>
            <a:endParaRPr lang="en-US" sz="900" smtClean="0">
              <a:ea typeface="ＭＳ Ｐゴシック" pitchFamily="34" charset="-128"/>
            </a:endParaRPr>
          </a:p>
          <a:p>
            <a:pPr>
              <a:lnSpc>
                <a:spcPct val="80000"/>
              </a:lnSpc>
              <a:buFontTx/>
              <a:buChar char="•"/>
            </a:pPr>
            <a:r>
              <a:rPr lang="en-US" sz="900" smtClean="0">
                <a:ea typeface="ＭＳ Ｐゴシック" pitchFamily="34" charset="-128"/>
              </a:rPr>
              <a:t> If you have multiple products, you could chart only your primary product or, if your products were comparably priced, you could add all your products sold in a month and chart that amount. If you are more skilled with Excel, and have only a few products, you could use a separate color to represent sales of each product. (But don’t forget to use a legend to identify the colors representing the various products.)</a:t>
            </a:r>
          </a:p>
          <a:p>
            <a:pPr>
              <a:lnSpc>
                <a:spcPct val="80000"/>
              </a:lnSpc>
            </a:pPr>
            <a:endParaRPr lang="en-US" sz="900" smtClean="0">
              <a:ea typeface="ＭＳ Ｐゴシック" pitchFamily="34" charset="-128"/>
            </a:endParaRPr>
          </a:p>
          <a:p>
            <a:pPr>
              <a:lnSpc>
                <a:spcPct val="80000"/>
              </a:lnSpc>
            </a:pPr>
            <a:r>
              <a:rPr lang="en-US" sz="900" i="1" smtClean="0">
                <a:ea typeface="ＭＳ Ｐゴシック" pitchFamily="34" charset="-128"/>
              </a:rPr>
              <a:t>Sales Assumptions</a:t>
            </a:r>
          </a:p>
          <a:p>
            <a:pPr>
              <a:lnSpc>
                <a:spcPct val="80000"/>
              </a:lnSpc>
            </a:pPr>
            <a:r>
              <a:rPr lang="en-US" sz="900" smtClean="0">
                <a:ea typeface="ＭＳ Ｐゴシック" pitchFamily="34" charset="-128"/>
              </a:rPr>
              <a:t>Along with your capacity (see Slide 16), keep these sales assumption in mind as you build your sales projections. You should explain them as you discuss your projections.</a:t>
            </a:r>
          </a:p>
          <a:p>
            <a:pPr>
              <a:lnSpc>
                <a:spcPct val="80000"/>
              </a:lnSpc>
              <a:buFontTx/>
              <a:buChar char="•"/>
            </a:pPr>
            <a:r>
              <a:rPr lang="en-US" sz="900" smtClean="0">
                <a:ea typeface="ＭＳ Ｐゴシック" pitchFamily="34" charset="-128"/>
              </a:rPr>
              <a:t> “Extent of Market Interest.” How interested is your target market in your product or service? Will it sell in a high or low volume. Why? Is it new and trendy? A high-end exclusive product likely to sell in low quantities? A low-cost mainstream product likely to sell in high quantities?</a:t>
            </a:r>
          </a:p>
          <a:p>
            <a:pPr>
              <a:lnSpc>
                <a:spcPct val="80000"/>
              </a:lnSpc>
              <a:buFontTx/>
              <a:buChar char="•"/>
            </a:pPr>
            <a:r>
              <a:rPr lang="en-US" sz="900" smtClean="0">
                <a:ea typeface="ＭＳ Ｐゴシック" pitchFamily="34" charset="-128"/>
              </a:rPr>
              <a:t> “Seasonality.” Are there times of the year when sales will be higher or lower than other times? When is the busiest time for you? The least busy?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a:lnSpc>
                <a:spcPct val="90000"/>
              </a:lnSpc>
            </a:pPr>
            <a:r>
              <a:rPr lang="en-US" b="1" u="sng" smtClean="0">
                <a:ea typeface="ＭＳ Ｐゴシック" pitchFamily="34" charset="-128"/>
              </a:rPr>
              <a:t>Student Notes:</a:t>
            </a:r>
          </a:p>
          <a:p>
            <a:pPr>
              <a:lnSpc>
                <a:spcPct val="90000"/>
              </a:lnSpc>
              <a:buFontTx/>
              <a:buChar char="•"/>
            </a:pPr>
            <a:r>
              <a:rPr lang="en-US" smtClean="0">
                <a:ea typeface="ＭＳ Ｐゴシック" pitchFamily="34" charset="-128"/>
              </a:rPr>
              <a:t> Income statements are covered in Section 12.2 (pgs. 333-336).</a:t>
            </a:r>
          </a:p>
          <a:p>
            <a:pPr>
              <a:lnSpc>
                <a:spcPct val="90000"/>
              </a:lnSpc>
              <a:buFontTx/>
              <a:buChar char="•"/>
            </a:pPr>
            <a:r>
              <a:rPr lang="en-US" smtClean="0">
                <a:ea typeface="ＭＳ Ｐゴシック" pitchFamily="34" charset="-128"/>
              </a:rPr>
              <a:t> Your Monthly Fixed Expenses comes from the “Average Monthly Fixed Expenses” slide.</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Business Plan Exercises</a:t>
            </a:r>
          </a:p>
          <a:p>
            <a:pPr>
              <a:lnSpc>
                <a:spcPct val="90000"/>
              </a:lnSpc>
            </a:pPr>
            <a:r>
              <a:rPr lang="en-US" smtClean="0">
                <a:ea typeface="ＭＳ Ｐゴシック" pitchFamily="34" charset="-128"/>
              </a:rPr>
              <a:t>This slide relates to the following business plan exercises:</a:t>
            </a:r>
          </a:p>
          <a:p>
            <a:pPr>
              <a:lnSpc>
                <a:spcPct val="90000"/>
              </a:lnSpc>
              <a:buFontTx/>
              <a:buChar char="•"/>
            </a:pPr>
            <a:r>
              <a:rPr lang="en-US" smtClean="0">
                <a:ea typeface="ＭＳ Ｐゴシック" pitchFamily="34" charset="-128"/>
              </a:rPr>
              <a:t> Section 12.2: “Break-Even Analysis” and “Break-Even Point.” In BizTech or pg. 307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
        <p:nvSpPr>
          <p:cNvPr id="53252" name="Slide Number Placeholder 3"/>
          <p:cNvSpPr>
            <a:spLocks noGrp="1"/>
          </p:cNvSpPr>
          <p:nvPr>
            <p:ph type="sldNum" sz="quarter" idx="5"/>
          </p:nvPr>
        </p:nvSpPr>
        <p:spPr bwMode="auto">
          <a:noFill/>
          <a:ln>
            <a:miter lim="800000"/>
            <a:headEnd/>
            <a:tailEnd/>
          </a:ln>
        </p:spPr>
        <p:txBody>
          <a:bodyPr/>
          <a:lstStyle/>
          <a:p>
            <a:fld id="{0DC1958F-FFDB-4DF4-8AB9-BCDDCE8F8128}" type="slidenum">
              <a:rPr lang="en-US" smtClean="0">
                <a:latin typeface="Calibri" pitchFamily="34" charset="0"/>
              </a:rPr>
              <a:pPr/>
              <a:t>17</a:t>
            </a:fld>
            <a:endParaRPr lang="en-US"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5298" name="Rectangle 3"/>
          <p:cNvSpPr>
            <a:spLocks noGrp="1"/>
          </p:cNvSpPr>
          <p:nvPr>
            <p:ph type="body" idx="1"/>
          </p:nvPr>
        </p:nvSpPr>
        <p:spPr bwMode="auto"/>
        <p:txBody>
          <a:bodyPr>
            <a:normAutofit lnSpcReduction="10000"/>
          </a:bodyPr>
          <a:lstStyle/>
          <a:p>
            <a:pPr>
              <a:lnSpc>
                <a:spcPct val="80000"/>
              </a:lnSpc>
              <a:defRPr/>
            </a:pPr>
            <a:r>
              <a:rPr lang="en-US" b="1" u="sng" dirty="0" smtClean="0">
                <a:latin typeface="Arial" charset="0"/>
                <a:ea typeface="ＭＳ Ｐゴシック"/>
                <a:cs typeface="Arial" charset="0"/>
              </a:rPr>
              <a:t>Student Notes:</a:t>
            </a:r>
          </a:p>
          <a:p>
            <a:pPr>
              <a:lnSpc>
                <a:spcPct val="80000"/>
              </a:lnSpc>
              <a:buFontTx/>
              <a:buChar char="•"/>
              <a:defRPr/>
            </a:pPr>
            <a:r>
              <a:rPr lang="en-US" dirty="0" smtClean="0">
                <a:latin typeface="Arial" charset="0"/>
                <a:ea typeface="ＭＳ Ｐゴシック"/>
                <a:cs typeface="Arial" charset="0"/>
              </a:rPr>
              <a:t> Income statements are covered in Section 11.1 (pgs. 289-303).</a:t>
            </a:r>
          </a:p>
          <a:p>
            <a:pPr>
              <a:lnSpc>
                <a:spcPct val="80000"/>
              </a:lnSpc>
              <a:buFontTx/>
              <a:buChar char="•"/>
              <a:defRPr/>
            </a:pPr>
            <a:r>
              <a:rPr lang="en-US" dirty="0" smtClean="0">
                <a:latin typeface="Arial" charset="0"/>
                <a:ea typeface="ＭＳ Ｐゴシック"/>
                <a:cs typeface="Arial" charset="0"/>
              </a:rPr>
              <a:t> The “Monthly Sales Projections” slide relates directly to the number of units you plan to sell.</a:t>
            </a:r>
          </a:p>
          <a:p>
            <a:pPr>
              <a:lnSpc>
                <a:spcPct val="80000"/>
              </a:lnSpc>
              <a:buFontTx/>
              <a:buChar char="•"/>
              <a:defRPr/>
            </a:pPr>
            <a:r>
              <a:rPr lang="en-US" dirty="0" smtClean="0">
                <a:latin typeface="Arial" charset="0"/>
                <a:ea typeface="ＭＳ Ｐゴシック"/>
                <a:cs typeface="Arial" charset="0"/>
              </a:rPr>
              <a:t> Your Variable Expenses per Unit comes from the “Economics of One Unit” slide.</a:t>
            </a:r>
          </a:p>
          <a:p>
            <a:pPr>
              <a:lnSpc>
                <a:spcPct val="80000"/>
              </a:lnSpc>
              <a:buFontTx/>
              <a:buChar char="•"/>
              <a:defRPr/>
            </a:pPr>
            <a:r>
              <a:rPr lang="en-US" dirty="0" smtClean="0">
                <a:latin typeface="Arial" charset="0"/>
                <a:ea typeface="ＭＳ Ｐゴシック"/>
                <a:cs typeface="Arial" charset="0"/>
              </a:rPr>
              <a:t> Your Monthly Fixed Expenses comes from the “Average Monthly Fixed Expense” slide.</a:t>
            </a:r>
          </a:p>
          <a:p>
            <a:pPr>
              <a:lnSpc>
                <a:spcPct val="80000"/>
              </a:lnSpc>
              <a:buFontTx/>
              <a:buChar char="•"/>
              <a:defRPr/>
            </a:pPr>
            <a:r>
              <a:rPr lang="en-US" dirty="0" smtClean="0">
                <a:latin typeface="Arial" charset="0"/>
                <a:ea typeface="ＭＳ Ｐゴシック"/>
                <a:cs typeface="Arial" charset="0"/>
              </a:rPr>
              <a:t> For the purpose of this slide show, show only the monthly sales projections for your first year.</a:t>
            </a:r>
          </a:p>
          <a:p>
            <a:pPr>
              <a:lnSpc>
                <a:spcPct val="80000"/>
              </a:lnSpc>
              <a:defRPr/>
            </a:pPr>
            <a:endParaRPr lang="en-US" dirty="0" smtClean="0">
              <a:latin typeface="Arial" charset="0"/>
              <a:ea typeface="ＭＳ Ｐゴシック"/>
              <a:cs typeface="Arial" charset="0"/>
            </a:endParaRPr>
          </a:p>
          <a:p>
            <a:pPr>
              <a:lnSpc>
                <a:spcPct val="80000"/>
              </a:lnSpc>
              <a:defRPr/>
            </a:pPr>
            <a:r>
              <a:rPr lang="en-US" i="1" dirty="0" smtClean="0">
                <a:latin typeface="Arial" charset="0"/>
                <a:ea typeface="ＭＳ Ｐゴシック"/>
                <a:cs typeface="Arial" charset="0"/>
              </a:rPr>
              <a:t>Business Plan Exercises</a:t>
            </a:r>
            <a:endParaRPr lang="en-US" dirty="0" smtClean="0">
              <a:latin typeface="Arial" charset="0"/>
              <a:ea typeface="ＭＳ Ｐゴシック"/>
              <a:cs typeface="Arial" charset="0"/>
            </a:endParaRPr>
          </a:p>
          <a:p>
            <a:pPr>
              <a:lnSpc>
                <a:spcPct val="80000"/>
              </a:lnSpc>
              <a:defRPr/>
            </a:pPr>
            <a:r>
              <a:rPr lang="en-US" dirty="0" smtClean="0">
                <a:latin typeface="Arial" charset="0"/>
                <a:ea typeface="ＭＳ Ｐゴシック"/>
                <a:cs typeface="Arial" charset="0"/>
              </a:rPr>
              <a:t>This slide relates to the following business plan exercises:</a:t>
            </a:r>
            <a:endParaRPr lang="en-US" i="1" dirty="0" smtClean="0">
              <a:latin typeface="Arial" charset="0"/>
              <a:ea typeface="ＭＳ Ｐゴシック"/>
              <a:cs typeface="Arial" charset="0"/>
            </a:endParaRPr>
          </a:p>
          <a:p>
            <a:pPr>
              <a:lnSpc>
                <a:spcPct val="80000"/>
              </a:lnSpc>
              <a:buFontTx/>
              <a:buChar char="•"/>
              <a:defRPr/>
            </a:pPr>
            <a:r>
              <a:rPr lang="en-US" dirty="0" smtClean="0">
                <a:latin typeface="Arial" charset="0"/>
                <a:ea typeface="ＭＳ Ｐゴシック"/>
                <a:cs typeface="Arial" charset="0"/>
              </a:rPr>
              <a:t> Section 11.1: “Income Statements and Cash Flow.” In BizTech or pg. 299-303 in the </a:t>
            </a:r>
            <a:r>
              <a:rPr lang="en-US" i="1" dirty="0" smtClean="0">
                <a:latin typeface="Arial" charset="0"/>
                <a:ea typeface="ＭＳ Ｐゴシック"/>
                <a:cs typeface="Arial" charset="0"/>
              </a:rPr>
              <a:t>Business Plan Project (Student Activity Workbook)</a:t>
            </a:r>
            <a:r>
              <a:rPr lang="en-US" dirty="0" smtClean="0">
                <a:latin typeface="Arial" charset="0"/>
                <a:ea typeface="ＭＳ Ｐゴシック"/>
                <a:cs typeface="Arial" charset="0"/>
              </a:rPr>
              <a:t>.</a:t>
            </a:r>
          </a:p>
          <a:p>
            <a:pPr>
              <a:lnSpc>
                <a:spcPct val="80000"/>
              </a:lnSpc>
              <a:defRPr/>
            </a:pPr>
            <a:endParaRPr lang="en-US" i="1" dirty="0" smtClean="0">
              <a:latin typeface="Arial" charset="0"/>
              <a:ea typeface="ＭＳ Ｐゴシック"/>
              <a:cs typeface="Arial" charset="0"/>
            </a:endParaRPr>
          </a:p>
          <a:p>
            <a:pPr>
              <a:lnSpc>
                <a:spcPct val="80000"/>
              </a:lnSpc>
              <a:defRPr/>
            </a:pPr>
            <a:r>
              <a:rPr lang="en-US" i="1" dirty="0" smtClean="0">
                <a:latin typeface="Arial" charset="0"/>
                <a:ea typeface="ＭＳ Ｐゴシック"/>
                <a:cs typeface="Arial" charset="0"/>
              </a:rPr>
              <a:t>Multiple Products</a:t>
            </a:r>
            <a:endParaRPr lang="en-US" dirty="0" smtClean="0">
              <a:latin typeface="Arial" charset="0"/>
              <a:ea typeface="ＭＳ Ｐゴシック"/>
              <a:cs typeface="Arial" charset="0"/>
            </a:endParaRPr>
          </a:p>
          <a:p>
            <a:pPr>
              <a:lnSpc>
                <a:spcPct val="80000"/>
              </a:lnSpc>
              <a:buFontTx/>
              <a:buChar char="•"/>
              <a:defRPr/>
            </a:pPr>
            <a:r>
              <a:rPr lang="en-US" dirty="0" smtClean="0">
                <a:latin typeface="Arial" charset="0"/>
                <a:ea typeface="ＭＳ Ｐゴシック"/>
                <a:cs typeface="Arial" charset="0"/>
              </a:rPr>
              <a:t> If you have multiple products, project the sales of each product and add these together to obtain your total sales. Then multiply each product’s COGS by the number of units of that product you will sell, and add these all together for your Total COGS. </a:t>
            </a:r>
          </a:p>
          <a:p>
            <a:pPr>
              <a:lnSpc>
                <a:spcPct val="80000"/>
              </a:lnSpc>
              <a:defRPr/>
            </a:pPr>
            <a:r>
              <a:rPr lang="en-US" dirty="0" smtClean="0">
                <a:latin typeface="Arial" charset="0"/>
                <a:ea typeface="ＭＳ Ｐゴシック"/>
                <a:cs typeface="Arial" charset="0"/>
              </a:rPr>
              <a:t> </a:t>
            </a:r>
          </a:p>
          <a:p>
            <a:pPr>
              <a:lnSpc>
                <a:spcPct val="80000"/>
              </a:lnSpc>
              <a:defRPr/>
            </a:pPr>
            <a:r>
              <a:rPr lang="en-US" i="1" dirty="0" smtClean="0">
                <a:latin typeface="Arial" charset="0"/>
                <a:ea typeface="ＭＳ Ｐゴシック"/>
                <a:cs typeface="Arial" charset="0"/>
              </a:rPr>
              <a:t>If Your Net Profit is Huge</a:t>
            </a:r>
          </a:p>
          <a:p>
            <a:pPr>
              <a:lnSpc>
                <a:spcPct val="80000"/>
              </a:lnSpc>
              <a:buFontTx/>
              <a:buChar char="•"/>
              <a:defRPr/>
            </a:pPr>
            <a:r>
              <a:rPr lang="en-US" dirty="0" smtClean="0">
                <a:latin typeface="Arial" charset="0"/>
                <a:ea typeface="ＭＳ Ｐゴシック"/>
                <a:cs typeface="Arial" charset="0"/>
              </a:rPr>
              <a:t> Double-check your sales projections to make sure they are realistic.</a:t>
            </a:r>
          </a:p>
          <a:p>
            <a:pPr>
              <a:lnSpc>
                <a:spcPct val="80000"/>
              </a:lnSpc>
              <a:buFontTx/>
              <a:buChar char="•"/>
              <a:defRPr/>
            </a:pPr>
            <a:r>
              <a:rPr lang="en-US" dirty="0" smtClean="0">
                <a:latin typeface="Arial" charset="0"/>
                <a:ea typeface="ＭＳ Ｐゴシック"/>
                <a:cs typeface="Arial" charset="0"/>
              </a:rPr>
              <a:t> Add more costs into running the business (for example, rent to parents, paying a portion of the utilities, etc.)</a:t>
            </a:r>
          </a:p>
          <a:p>
            <a:pPr>
              <a:lnSpc>
                <a:spcPct val="80000"/>
              </a:lnSpc>
              <a:buFontTx/>
              <a:buChar char="•"/>
              <a:defRPr/>
            </a:pPr>
            <a:r>
              <a:rPr lang="en-US" dirty="0" smtClean="0">
                <a:latin typeface="Arial" charset="0"/>
                <a:ea typeface="ＭＳ Ｐゴシック"/>
                <a:cs typeface="Arial" charset="0"/>
              </a:rPr>
              <a:t> Consider additional costs that can enhance the business (monthly insurance fees, brochure development, Website hosting, etc.)</a:t>
            </a:r>
          </a:p>
          <a:p>
            <a:pPr>
              <a:lnSpc>
                <a:spcPct val="80000"/>
              </a:lnSpc>
              <a:defRPr/>
            </a:pPr>
            <a:r>
              <a:rPr lang="en-US" dirty="0" smtClean="0">
                <a:latin typeface="Arial" charset="0"/>
                <a:ea typeface="ＭＳ Ｐゴシック"/>
                <a:cs typeface="Arial" charset="0"/>
              </a:rPr>
              <a:t> </a:t>
            </a:r>
          </a:p>
          <a:p>
            <a:pPr>
              <a:lnSpc>
                <a:spcPct val="80000"/>
              </a:lnSpc>
              <a:defRPr/>
            </a:pPr>
            <a:r>
              <a:rPr lang="en-US" i="1" dirty="0" smtClean="0">
                <a:latin typeface="Arial" charset="0"/>
                <a:ea typeface="ＭＳ Ｐゴシック"/>
                <a:cs typeface="Arial" charset="0"/>
              </a:rPr>
              <a:t>Preparing Your Final Slide</a:t>
            </a:r>
            <a:endParaRPr lang="en-US" dirty="0" smtClean="0">
              <a:latin typeface="Arial" charset="0"/>
              <a:ea typeface="ＭＳ Ｐゴシック"/>
              <a:cs typeface="Arial" charset="0"/>
            </a:endParaRPr>
          </a:p>
          <a:p>
            <a:pPr>
              <a:lnSpc>
                <a:spcPct val="80000"/>
              </a:lnSpc>
              <a:defRPr/>
            </a:pPr>
            <a:r>
              <a:rPr lang="en-US" dirty="0" smtClean="0">
                <a:latin typeface="Arial" charset="0"/>
                <a:ea typeface="ＭＳ Ｐゴシック"/>
                <a:cs typeface="Arial" charset="0"/>
              </a:rPr>
              <a:t>Delete the first column showing the red row labels. Replace the red formulas with the appropriate calculation (make sure to change the font color to black).</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a:lstStyle/>
          <a:p>
            <a:pPr>
              <a:lnSpc>
                <a:spcPct val="80000"/>
              </a:lnSpc>
            </a:pPr>
            <a:r>
              <a:rPr lang="en-US" sz="800" b="1" u="sng" smtClean="0">
                <a:ea typeface="ＭＳ Ｐゴシック" pitchFamily="34" charset="-128"/>
              </a:rPr>
              <a:t>Student Notes:</a:t>
            </a:r>
          </a:p>
          <a:p>
            <a:pPr>
              <a:lnSpc>
                <a:spcPct val="80000"/>
              </a:lnSpc>
              <a:buFontTx/>
              <a:buChar char="•"/>
            </a:pPr>
            <a:r>
              <a:rPr lang="en-US" sz="800" smtClean="0">
                <a:ea typeface="ＭＳ Ｐゴシック" pitchFamily="34" charset="-128"/>
              </a:rPr>
              <a:t> Start-up investment is covered in Section 13.1 (pgs. 347-353).</a:t>
            </a:r>
          </a:p>
          <a:p>
            <a:pPr>
              <a:lnSpc>
                <a:spcPct val="80000"/>
              </a:lnSpc>
              <a:buFontTx/>
              <a:buChar char="•"/>
            </a:pPr>
            <a:r>
              <a:rPr lang="en-US" sz="800" smtClean="0">
                <a:ea typeface="ＭＳ Ｐゴシック" pitchFamily="34" charset="-128"/>
              </a:rPr>
              <a:t> Monthly fixed expenses (used in calculating your Reserve for Fixed Expenses) comes from the “Average Monthly Fixed Expenses” slide.</a:t>
            </a:r>
          </a:p>
          <a:p>
            <a:pPr>
              <a:lnSpc>
                <a:spcPct val="80000"/>
              </a:lnSpc>
            </a:pPr>
            <a:endParaRPr lang="en-US" sz="800" smtClean="0">
              <a:ea typeface="ＭＳ Ｐゴシック" pitchFamily="34" charset="-128"/>
            </a:endParaRPr>
          </a:p>
          <a:p>
            <a:pPr>
              <a:lnSpc>
                <a:spcPct val="80000"/>
              </a:lnSpc>
            </a:pPr>
            <a:r>
              <a:rPr lang="en-US" sz="800" i="1" smtClean="0">
                <a:ea typeface="ＭＳ Ｐゴシック" pitchFamily="34" charset="-128"/>
              </a:rPr>
              <a:t>Business Plan Exercises</a:t>
            </a:r>
            <a:endParaRPr lang="en-US" sz="800" smtClean="0">
              <a:ea typeface="ＭＳ Ｐゴシック" pitchFamily="34" charset="-128"/>
            </a:endParaRPr>
          </a:p>
          <a:p>
            <a:pPr>
              <a:lnSpc>
                <a:spcPct val="80000"/>
              </a:lnSpc>
            </a:pPr>
            <a:r>
              <a:rPr lang="en-US" sz="800" smtClean="0">
                <a:ea typeface="ＭＳ Ｐゴシック" pitchFamily="34" charset="-128"/>
              </a:rPr>
              <a:t>This slide relates to the following business plan exercises:</a:t>
            </a:r>
            <a:endParaRPr lang="en-US" sz="800" i="1" smtClean="0">
              <a:ea typeface="ＭＳ Ｐゴシック" pitchFamily="34" charset="-128"/>
            </a:endParaRPr>
          </a:p>
          <a:p>
            <a:pPr>
              <a:lnSpc>
                <a:spcPct val="80000"/>
              </a:lnSpc>
              <a:buFontTx/>
              <a:buChar char="•"/>
            </a:pPr>
            <a:r>
              <a:rPr lang="en-US" sz="800" smtClean="0">
                <a:ea typeface="ＭＳ Ｐゴシック" pitchFamily="34" charset="-128"/>
              </a:rPr>
              <a:t> Section 13.1: “Start-Up Investment.” In BizTech or pgs. 308-309 in the </a:t>
            </a:r>
            <a:r>
              <a:rPr lang="en-US" sz="800" i="1" smtClean="0">
                <a:ea typeface="ＭＳ Ｐゴシック" pitchFamily="34" charset="-128"/>
              </a:rPr>
              <a:t>Business Plan Project (Student Activity Workbook)</a:t>
            </a:r>
            <a:r>
              <a:rPr lang="en-US" sz="800" smtClean="0">
                <a:ea typeface="ＭＳ Ｐゴシック" pitchFamily="34" charset="-128"/>
              </a:rPr>
              <a:t>.</a:t>
            </a:r>
          </a:p>
          <a:p>
            <a:pPr>
              <a:lnSpc>
                <a:spcPct val="80000"/>
              </a:lnSpc>
            </a:pPr>
            <a:endParaRPr lang="en-US" sz="800" i="1" smtClean="0">
              <a:ea typeface="ＭＳ Ｐゴシック" pitchFamily="34" charset="-128"/>
            </a:endParaRPr>
          </a:p>
          <a:p>
            <a:pPr>
              <a:lnSpc>
                <a:spcPct val="80000"/>
              </a:lnSpc>
            </a:pPr>
            <a:r>
              <a:rPr lang="en-US" sz="800" i="1" smtClean="0">
                <a:ea typeface="ＭＳ Ｐゴシック" pitchFamily="34" charset="-128"/>
              </a:rPr>
              <a:t>Start-Up Expenditures</a:t>
            </a:r>
          </a:p>
          <a:p>
            <a:pPr>
              <a:lnSpc>
                <a:spcPct val="80000"/>
              </a:lnSpc>
              <a:buFontTx/>
              <a:buChar char="•"/>
            </a:pPr>
            <a:r>
              <a:rPr lang="en-US" sz="800" smtClean="0">
                <a:ea typeface="ＭＳ Ｐゴシック" pitchFamily="34" charset="-128"/>
              </a:rPr>
              <a:t> It’s easy to underestimate the types of things you need to start a business. This can include: the initial inventory, your first run of marketing materials, initial office supplies, business registration fees, insurance fees, legal fees, copyright or trademark registration. Classes, certifications, licenses, etc. High start-up expenditures are a common barrier to starting many types of businesses. If you predict that you’ll be highly profitable, build in more start-up expenditures. This will make the business appear more realistic to judges or investors.</a:t>
            </a:r>
          </a:p>
          <a:p>
            <a:pPr>
              <a:lnSpc>
                <a:spcPct val="80000"/>
              </a:lnSpc>
            </a:pPr>
            <a:endParaRPr lang="en-US" sz="800" smtClean="0">
              <a:ea typeface="ＭＳ Ｐゴシック" pitchFamily="34" charset="-128"/>
            </a:endParaRPr>
          </a:p>
          <a:p>
            <a:pPr>
              <a:lnSpc>
                <a:spcPct val="80000"/>
              </a:lnSpc>
            </a:pPr>
            <a:r>
              <a:rPr lang="en-US" sz="800" i="1" smtClean="0">
                <a:ea typeface="ＭＳ Ｐゴシック" pitchFamily="34" charset="-128"/>
              </a:rPr>
              <a:t>Emergency Fund</a:t>
            </a:r>
            <a:endParaRPr lang="en-US" sz="800" smtClean="0">
              <a:ea typeface="ＭＳ Ｐゴシック" pitchFamily="34" charset="-128"/>
            </a:endParaRPr>
          </a:p>
          <a:p>
            <a:pPr>
              <a:lnSpc>
                <a:spcPct val="80000"/>
              </a:lnSpc>
              <a:buFontTx/>
              <a:buChar char="•"/>
            </a:pPr>
            <a:r>
              <a:rPr lang="en-US" sz="800" smtClean="0">
                <a:ea typeface="ＭＳ Ｐゴシック" pitchFamily="34" charset="-128"/>
              </a:rPr>
              <a:t> Experts say this should be half the amount of the Total Start-Up Expenditures.</a:t>
            </a:r>
          </a:p>
          <a:p>
            <a:pPr>
              <a:lnSpc>
                <a:spcPct val="80000"/>
              </a:lnSpc>
            </a:pPr>
            <a:r>
              <a:rPr lang="en-US" sz="800" smtClean="0">
                <a:ea typeface="ＭＳ Ｐゴシック" pitchFamily="34" charset="-128"/>
              </a:rPr>
              <a:t> </a:t>
            </a:r>
          </a:p>
          <a:p>
            <a:pPr>
              <a:lnSpc>
                <a:spcPct val="80000"/>
              </a:lnSpc>
            </a:pPr>
            <a:r>
              <a:rPr lang="en-US" sz="800" i="1" smtClean="0">
                <a:ea typeface="ＭＳ Ｐゴシック" pitchFamily="34" charset="-128"/>
              </a:rPr>
              <a:t>Reserve for Cash Reserves</a:t>
            </a:r>
            <a:endParaRPr lang="en-US" sz="800" smtClean="0">
              <a:ea typeface="ＭＳ Ｐゴシック" pitchFamily="34" charset="-128"/>
            </a:endParaRPr>
          </a:p>
          <a:p>
            <a:pPr>
              <a:lnSpc>
                <a:spcPct val="80000"/>
              </a:lnSpc>
              <a:buFontTx/>
              <a:buChar char="•"/>
            </a:pPr>
            <a:r>
              <a:rPr lang="en-US" sz="800" smtClean="0">
                <a:ea typeface="ＭＳ Ｐゴシック" pitchFamily="34" charset="-128"/>
              </a:rPr>
              <a:t> Experts say this should be enough to cover your fixed expenses for at least three months. So, to calculate your Average Monthly Fixed Expenses (from Slide 15) by 3.</a:t>
            </a:r>
          </a:p>
          <a:p>
            <a:pPr>
              <a:lnSpc>
                <a:spcPct val="80000"/>
              </a:lnSpc>
            </a:pPr>
            <a:r>
              <a:rPr lang="en-US" sz="800" smtClean="0">
                <a:ea typeface="ＭＳ Ｐゴシック" pitchFamily="34" charset="-128"/>
              </a:rPr>
              <a:t> </a:t>
            </a:r>
          </a:p>
          <a:p>
            <a:pPr>
              <a:lnSpc>
                <a:spcPct val="80000"/>
              </a:lnSpc>
            </a:pPr>
            <a:r>
              <a:rPr lang="en-US" sz="800" i="1" smtClean="0">
                <a:ea typeface="ＭＳ Ｐゴシック" pitchFamily="34" charset="-128"/>
              </a:rPr>
              <a:t>Valuing Your Time</a:t>
            </a:r>
          </a:p>
          <a:p>
            <a:pPr>
              <a:lnSpc>
                <a:spcPct val="80000"/>
              </a:lnSpc>
              <a:buFontTx/>
              <a:buChar char="•"/>
            </a:pPr>
            <a:r>
              <a:rPr lang="en-US" sz="800" smtClean="0">
                <a:ea typeface="ＭＳ Ｐゴシック" pitchFamily="34" charset="-128"/>
              </a:rPr>
              <a:t> Entrepreneurs should always place a value on their time. Estimate how much time you’ll spend planning and developing your business before you sell your first product or service. Multiply this by an hourly rate that you would get working at a job. This is the dollar amount of the time invested in starting your business. It’s your “sweat equity.” You can mention your sweat equity in you presentation as a way to indicate how passionate you are about the idea and its potential. However, it’s the price that an entrepreneur pays for launching a new venture. It would be unrealistic to seek compensation for your sweat equity. The success of your business will be your compensation! </a:t>
            </a:r>
          </a:p>
          <a:p>
            <a:pPr>
              <a:lnSpc>
                <a:spcPct val="80000"/>
              </a:lnSpc>
            </a:pPr>
            <a:endParaRPr lang="en-US" sz="800" i="1" smtClean="0">
              <a:ea typeface="ＭＳ Ｐゴシック" pitchFamily="34" charset="-128"/>
            </a:endParaRPr>
          </a:p>
          <a:p>
            <a:pPr>
              <a:lnSpc>
                <a:spcPct val="80000"/>
              </a:lnSpc>
            </a:pPr>
            <a:r>
              <a:rPr lang="en-US" sz="800" i="1" smtClean="0">
                <a:ea typeface="ＭＳ Ｐゴシック" pitchFamily="34" charset="-128"/>
              </a:rPr>
              <a:t>Preparing Your Final Slide</a:t>
            </a:r>
            <a:endParaRPr lang="en-US" sz="800" smtClean="0">
              <a:ea typeface="ＭＳ Ｐゴシック" pitchFamily="34" charset="-128"/>
            </a:endParaRPr>
          </a:p>
          <a:p>
            <a:pPr>
              <a:lnSpc>
                <a:spcPct val="80000"/>
              </a:lnSpc>
              <a:buFontTx/>
              <a:buChar char="•"/>
            </a:pPr>
            <a:r>
              <a:rPr lang="en-US" sz="800" smtClean="0">
                <a:ea typeface="ＭＳ Ｐゴシック" pitchFamily="34" charset="-128"/>
              </a:rPr>
              <a:t> Calculate your Total Start-Up Investment by adding A, B, and C. Make sure to show it with a dollar sign. Delete the red formula and the red letters from your final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a:lstStyle/>
          <a:p>
            <a:pPr>
              <a:lnSpc>
                <a:spcPct val="90000"/>
              </a:lnSpc>
            </a:pPr>
            <a:r>
              <a:rPr lang="en-US" b="1" i="1" u="sng" smtClean="0">
                <a:ea typeface="ＭＳ Ｐゴシック" pitchFamily="34" charset="-128"/>
              </a:rPr>
              <a:t>Student Notes:</a:t>
            </a:r>
          </a:p>
          <a:p>
            <a:pPr>
              <a:lnSpc>
                <a:spcPct val="90000"/>
              </a:lnSpc>
              <a:buFontTx/>
              <a:buChar char="•"/>
            </a:pPr>
            <a:r>
              <a:rPr lang="en-US" smtClean="0">
                <a:ea typeface="ＭＳ Ｐゴシック" pitchFamily="34" charset="-128"/>
              </a:rPr>
              <a:t> Make sure your business’s name is clearly shown. Try to show it on one line, without squeezing. If you break your business name over a few lines, make sure to think about where you break the business name. </a:t>
            </a:r>
          </a:p>
          <a:p>
            <a:pPr>
              <a:lnSpc>
                <a:spcPct val="90000"/>
              </a:lnSpc>
              <a:buFontTx/>
              <a:buChar char="•"/>
            </a:pPr>
            <a:r>
              <a:rPr lang="en-US" smtClean="0">
                <a:ea typeface="ＭＳ Ｐゴシック" pitchFamily="34" charset="-128"/>
              </a:rPr>
              <a:t> </a:t>
            </a:r>
            <a:r>
              <a:rPr lang="en-US" i="1" smtClean="0">
                <a:ea typeface="ＭＳ Ｐゴシック" pitchFamily="34" charset="-128"/>
              </a:rPr>
              <a:t>Optional:</a:t>
            </a:r>
            <a:r>
              <a:rPr lang="en-US" smtClean="0">
                <a:ea typeface="ＭＳ Ｐゴシック" pitchFamily="34" charset="-128"/>
              </a:rPr>
              <a:t> Add a few words to describe the type of business if it isn’t obvious from the name. </a:t>
            </a:r>
            <a:r>
              <a:rPr lang="en-US" i="1" smtClean="0">
                <a:ea typeface="ＭＳ Ｐゴシック" pitchFamily="34" charset="-128"/>
              </a:rPr>
              <a:t>Example:</a:t>
            </a:r>
            <a:r>
              <a:rPr lang="en-US" smtClean="0">
                <a:ea typeface="ＭＳ Ｐゴシック" pitchFamily="34" charset="-128"/>
              </a:rPr>
              <a:t> If your business name is “Green Things” you could add “A Landscape Design Company.”</a:t>
            </a:r>
          </a:p>
          <a:p>
            <a:pPr>
              <a:lnSpc>
                <a:spcPct val="90000"/>
              </a:lnSpc>
              <a:buFontTx/>
              <a:buChar char="•"/>
            </a:pPr>
            <a:r>
              <a:rPr lang="en-US" smtClean="0">
                <a:ea typeface="ＭＳ Ｐゴシック" pitchFamily="34" charset="-128"/>
              </a:rPr>
              <a:t> If your business is a partnership or a corporation, you may need to list multiple entrepreneurs on this slide. </a:t>
            </a:r>
          </a:p>
          <a:p>
            <a:pPr>
              <a:lnSpc>
                <a:spcPct val="90000"/>
              </a:lnSpc>
              <a:buFontTx/>
              <a:buChar char="•"/>
            </a:pPr>
            <a:r>
              <a:rPr lang="en-US" smtClean="0">
                <a:ea typeface="ＭＳ Ｐゴシック" pitchFamily="34" charset="-128"/>
              </a:rPr>
              <a:t> As you work on your final presentation, feel free to change the font size, if you need to, when you are asked to fill in answers between brackets. Remember, you don't want to make the type too small. Your audience might have difficulty reading your presentations.</a:t>
            </a:r>
          </a:p>
          <a:p>
            <a:pPr>
              <a:lnSpc>
                <a:spcPct val="90000"/>
              </a:lnSpc>
              <a:buFontTx/>
              <a:buChar char="•"/>
            </a:pPr>
            <a:r>
              <a:rPr lang="en-US" smtClean="0">
                <a:ea typeface="ＭＳ Ｐゴシック" pitchFamily="34" charset="-128"/>
              </a:rPr>
              <a:t>  For your presentation you can delete all the notes on this template and replace them with notes that will help with your final presentation.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endParaRPr lang="en-US" smtClean="0">
              <a:ea typeface="ＭＳ Ｐゴシック" pitchFamily="34" charset="-128"/>
            </a:endParaRPr>
          </a:p>
          <a:p>
            <a:pPr>
              <a:lnSpc>
                <a:spcPct val="80000"/>
              </a:lnSpc>
              <a:buFontTx/>
              <a:buChar char="•"/>
            </a:pPr>
            <a:r>
              <a:rPr lang="en-US" smtClean="0">
                <a:ea typeface="ＭＳ Ｐゴシック" pitchFamily="34" charset="-128"/>
              </a:rPr>
              <a:t> ROI and ROS are covered in Section 12.1 (pgs. 321-331).</a:t>
            </a:r>
          </a:p>
          <a:p>
            <a:pPr>
              <a:lnSpc>
                <a:spcPct val="80000"/>
              </a:lnSpc>
              <a:buFontTx/>
              <a:buChar char="•"/>
            </a:pPr>
            <a:r>
              <a:rPr lang="en-US" smtClean="0">
                <a:ea typeface="ＭＳ Ｐゴシック" pitchFamily="34" charset="-128"/>
              </a:rPr>
              <a:t> The “Projected Yearly Income Statement” slide relates directly to these two ratios.</a:t>
            </a:r>
          </a:p>
          <a:p>
            <a:pPr>
              <a:lnSpc>
                <a:spcPct val="80000"/>
              </a:lnSpc>
              <a:buFontTx/>
              <a:buChar char="•"/>
            </a:pPr>
            <a:r>
              <a:rPr lang="en-US" smtClean="0">
                <a:ea typeface="ＭＳ Ｐゴシック" pitchFamily="34" charset="-128"/>
              </a:rPr>
              <a:t> The “Start-Up Investment” amount comes from the previous slide, “Start-Up Investment.”</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p>
          <a:p>
            <a:pPr>
              <a:lnSpc>
                <a:spcPct val="80000"/>
              </a:lnSpc>
              <a:buFontTx/>
              <a:buChar char="•"/>
            </a:pPr>
            <a:r>
              <a:rPr lang="en-US" smtClean="0">
                <a:ea typeface="ＭＳ Ｐゴシック" pitchFamily="34" charset="-128"/>
              </a:rPr>
              <a:t> Section 12.1: “Return on Sales (ROS)” and “Return on Investment (ROI).” In BizTech or pg. 306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ROS</a:t>
            </a:r>
            <a:endParaRPr lang="en-US" smtClean="0">
              <a:ea typeface="ＭＳ Ｐゴシック" pitchFamily="34" charset="-128"/>
            </a:endParaRPr>
          </a:p>
          <a:p>
            <a:pPr>
              <a:lnSpc>
                <a:spcPct val="80000"/>
              </a:lnSpc>
              <a:buFontTx/>
              <a:buChar char="•"/>
            </a:pPr>
            <a:r>
              <a:rPr lang="en-US" smtClean="0">
                <a:ea typeface="ＭＳ Ｐゴシック" pitchFamily="34" charset="-128"/>
              </a:rPr>
              <a:t> Return on Sales enables you to communicate how efficiently you’re creating wealth. The “Dollar Equivalent” shows the amount of profit you earn for every dollar of sales. For example, a 30% ROS would mean that $0.30 of every dollar is profit.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Preparing Your Final Slide</a:t>
            </a:r>
            <a:endParaRPr lang="en-US" smtClean="0">
              <a:ea typeface="ＭＳ Ｐゴシック" pitchFamily="34" charset="-128"/>
            </a:endParaRPr>
          </a:p>
          <a:p>
            <a:pPr>
              <a:lnSpc>
                <a:spcPct val="80000"/>
              </a:lnSpc>
              <a:buFontTx/>
              <a:buChar char="•"/>
            </a:pPr>
            <a:r>
              <a:rPr lang="en-US" smtClean="0">
                <a:ea typeface="ＭＳ Ｐゴシック" pitchFamily="34" charset="-128"/>
              </a:rPr>
              <a:t> In the red formulas, fill in the appropriate amounts for your business and change the font color of the red formula to black. (The top, black formula remains on your final slide so you will have a record of the formula you used to calculate your ROS and ROI.).</a:t>
            </a:r>
          </a:p>
        </p:txBody>
      </p:sp>
      <p:sp>
        <p:nvSpPr>
          <p:cNvPr id="56324" name="Slide Number Placeholder 3"/>
          <p:cNvSpPr>
            <a:spLocks noGrp="1"/>
          </p:cNvSpPr>
          <p:nvPr>
            <p:ph type="sldNum" sz="quarter" idx="5"/>
          </p:nvPr>
        </p:nvSpPr>
        <p:spPr bwMode="auto">
          <a:noFill/>
          <a:ln>
            <a:miter lim="800000"/>
            <a:headEnd/>
            <a:tailEnd/>
          </a:ln>
        </p:spPr>
        <p:txBody>
          <a:bodyPr/>
          <a:lstStyle/>
          <a:p>
            <a:fld id="{A43694EC-F33E-48DC-88DB-2D3D4EB68670}"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a:lstStyle/>
          <a:p>
            <a:pPr>
              <a:lnSpc>
                <a:spcPct val="90000"/>
              </a:lnSpc>
            </a:pPr>
            <a:r>
              <a:rPr lang="en-US" b="1" u="sng" smtClean="0">
                <a:ea typeface="ＭＳ Ｐゴシック" pitchFamily="34" charset="-128"/>
              </a:rPr>
              <a:t>Student Notes:</a:t>
            </a:r>
          </a:p>
          <a:p>
            <a:pPr>
              <a:lnSpc>
                <a:spcPct val="90000"/>
              </a:lnSpc>
              <a:buFontTx/>
              <a:buChar char="•"/>
            </a:pPr>
            <a:r>
              <a:rPr lang="en-US" smtClean="0">
                <a:ea typeface="ＭＳ Ｐゴシック" pitchFamily="34" charset="-128"/>
              </a:rPr>
              <a:t> Obtaining Financing is covered in Section 13.2 (pgs. 355-363).</a:t>
            </a:r>
          </a:p>
          <a:p>
            <a:pPr>
              <a:lnSpc>
                <a:spcPct val="90000"/>
              </a:lnSpc>
              <a:buFontTx/>
              <a:buChar char="•"/>
            </a:pPr>
            <a:r>
              <a:rPr lang="en-US" smtClean="0">
                <a:ea typeface="ＭＳ Ｐゴシック" pitchFamily="34" charset="-128"/>
              </a:rPr>
              <a:t> Total Start-Up Investment comes from the “Start-Up Investment” slide.</a:t>
            </a:r>
          </a:p>
          <a:p>
            <a:pPr>
              <a:lnSpc>
                <a:spcPct val="90000"/>
              </a:lnSpc>
              <a:buFontTx/>
              <a:buChar char="•"/>
            </a:pPr>
            <a:endParaRPr lang="en-US" smtClean="0">
              <a:ea typeface="ＭＳ Ｐゴシック" pitchFamily="34" charset="-128"/>
            </a:endParaRPr>
          </a:p>
          <a:p>
            <a:pPr>
              <a:lnSpc>
                <a:spcPct val="90000"/>
              </a:lnSpc>
            </a:pPr>
            <a:r>
              <a:rPr lang="en-US" i="1" smtClean="0">
                <a:ea typeface="ＭＳ Ｐゴシック" pitchFamily="34" charset="-128"/>
              </a:rPr>
              <a:t>Business Plan Exercises</a:t>
            </a:r>
            <a:endParaRPr lang="en-US" smtClean="0">
              <a:ea typeface="ＭＳ Ｐゴシック" pitchFamily="34" charset="-128"/>
            </a:endParaRPr>
          </a:p>
          <a:p>
            <a:pPr>
              <a:lnSpc>
                <a:spcPct val="9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90000"/>
              </a:lnSpc>
              <a:buFontTx/>
              <a:buChar char="•"/>
            </a:pPr>
            <a:r>
              <a:rPr lang="en-US" smtClean="0">
                <a:ea typeface="ＭＳ Ｐゴシック" pitchFamily="34" charset="-128"/>
              </a:rPr>
              <a:t> Section 13.2: “Break-Even Analysis” and “Break-Even Point.” In BizTech or pgs. 310-314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Obligations</a:t>
            </a:r>
          </a:p>
          <a:p>
            <a:pPr>
              <a:lnSpc>
                <a:spcPct val="90000"/>
              </a:lnSpc>
              <a:buFontTx/>
              <a:buChar char="•"/>
            </a:pPr>
            <a:r>
              <a:rPr lang="en-US" smtClean="0">
                <a:ea typeface="ＭＳ Ｐゴシック" pitchFamily="34" charset="-128"/>
              </a:rPr>
              <a:t> One thing to keep in mind when you consider financing strategies is what you obligation is to the person or business who provided your financing. A debt must be repaid in a fixed amount of time, in set payments, at a certain rate of interest, no matter whether the business is profitable. Equity is an exchange of capital for ownership in the business. Investors understand that the business may not be profitable, but if it is, they will be entitled to a percentage of the profit. Shareholders may also wish to share in the decision-making for the company.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Social responsibility and philanthropy are covered in Section 5.2 (pgs. 115-128).</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Be Creative</a:t>
            </a:r>
            <a:r>
              <a:rPr lang="en-US" smtClean="0">
                <a:ea typeface="ＭＳ Ｐゴシック" pitchFamily="34" charset="-128"/>
              </a:rPr>
              <a:t> </a:t>
            </a:r>
          </a:p>
          <a:p>
            <a:pPr>
              <a:lnSpc>
                <a:spcPct val="80000"/>
              </a:lnSpc>
              <a:buFontTx/>
              <a:buChar char="•"/>
            </a:pPr>
            <a:r>
              <a:rPr lang="en-US" smtClean="0">
                <a:ea typeface="ＭＳ Ｐゴシック" pitchFamily="34" charset="-128"/>
              </a:rPr>
              <a:t> Start-ups are usually strapped for cash. Be creative in your philanthropy. The effort should be in line with the business or your personal interests. Consider how much your time and talents are worth if they were donated to a particular cause. For example, 5 hours per month of tutoring at $20/hour is an “in-kind donation” of $1,200 a year.</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Assessments</a:t>
            </a:r>
          </a:p>
          <a:p>
            <a:pPr>
              <a:lnSpc>
                <a:spcPct val="80000"/>
              </a:lnSpc>
              <a:buFontTx/>
              <a:buChar char="•"/>
            </a:pPr>
            <a:r>
              <a:rPr lang="en-US" smtClean="0">
                <a:ea typeface="ＭＳ Ｐゴシック" pitchFamily="34" charset="-128"/>
              </a:rPr>
              <a:t> Section 5.1: “Ethical Business Behavior.” In BizTech or pgs. 255-257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5.2: “Socially Responsible Business &amp; Philanthropy.” In BizTech or pgs. 258-260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5.2: “Social Responsibility.” In BizTech or pg. 261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a:lstStyle/>
          <a:p>
            <a:pPr>
              <a:lnSpc>
                <a:spcPct val="90000"/>
              </a:lnSpc>
            </a:pPr>
            <a:r>
              <a:rPr lang="en-US" b="1" u="sng" smtClean="0">
                <a:ea typeface="ＭＳ Ｐゴシック" pitchFamily="34" charset="-128"/>
              </a:rPr>
              <a:t>Student Notes:</a:t>
            </a:r>
          </a:p>
          <a:p>
            <a:pPr>
              <a:lnSpc>
                <a:spcPct val="90000"/>
              </a:lnSpc>
              <a:buFontTx/>
              <a:buChar char="•"/>
            </a:pPr>
            <a:r>
              <a:rPr lang="en-US" smtClean="0">
                <a:ea typeface="ＭＳ Ｐゴシック" pitchFamily="34" charset="-128"/>
              </a:rPr>
              <a:t> Goal setting is covered in a special section on pages 132-133.</a:t>
            </a:r>
          </a:p>
          <a:p>
            <a:pPr>
              <a:lnSpc>
                <a:spcPct val="90000"/>
              </a:lnSpc>
              <a:buFontTx/>
              <a:buChar char="•"/>
            </a:pPr>
            <a:r>
              <a:rPr lang="en-US" smtClean="0">
                <a:ea typeface="ＭＳ Ｐゴシック" pitchFamily="34" charset="-128"/>
              </a:rPr>
              <a:t> Planning for business growth is covered in Section 21.1 (pgs. 559-566).</a:t>
            </a:r>
          </a:p>
          <a:p>
            <a:pPr>
              <a:lnSpc>
                <a:spcPct val="90000"/>
              </a:lnSpc>
              <a:buFontTx/>
              <a:buChar char="•"/>
            </a:pPr>
            <a:r>
              <a:rPr lang="en-US" smtClean="0">
                <a:ea typeface="ＭＳ Ｐゴシック" pitchFamily="34" charset="-128"/>
              </a:rPr>
              <a:t> The challenges of growth are covered in Section 21.2 (pgs. 567-570).</a:t>
            </a:r>
          </a:p>
          <a:p>
            <a:pPr>
              <a:lnSpc>
                <a:spcPct val="90000"/>
              </a:lnSpc>
              <a:buFontTx/>
              <a:buChar char="•"/>
            </a:pPr>
            <a:r>
              <a:rPr lang="en-US" smtClean="0">
                <a:ea typeface="ＭＳ Ｐゴシック" pitchFamily="34" charset="-128"/>
              </a:rPr>
              <a:t> Exit strategies are covered in Section 22.2 (pgs. 587-598).</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Short-Term Vs. Long-Term</a:t>
            </a:r>
          </a:p>
          <a:p>
            <a:pPr>
              <a:lnSpc>
                <a:spcPct val="90000"/>
              </a:lnSpc>
              <a:buFontTx/>
              <a:buChar char="•"/>
            </a:pPr>
            <a:r>
              <a:rPr lang="en-US" smtClean="0">
                <a:ea typeface="ＭＳ Ｐゴシック" pitchFamily="34" charset="-128"/>
              </a:rPr>
              <a:t> Short-term goals are those goals that you set for the next one or two years. Long-term goals can focus on goals that range from 3 years or longer. Remember to relate your goals to your business idea. Make sure you take the steps you to take to meet your long-term goals (certificates, permits, licenses, etc.)</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Business Plan Exercises</a:t>
            </a:r>
            <a:endParaRPr lang="en-US" smtClean="0">
              <a:ea typeface="ＭＳ Ｐゴシック" pitchFamily="34" charset="-128"/>
            </a:endParaRPr>
          </a:p>
          <a:p>
            <a:pPr>
              <a:lnSpc>
                <a:spcPct val="9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90000"/>
              </a:lnSpc>
              <a:buFontTx/>
              <a:buChar char="•"/>
            </a:pPr>
            <a:r>
              <a:rPr lang="en-US" smtClean="0">
                <a:ea typeface="ＭＳ Ｐゴシック" pitchFamily="34" charset="-128"/>
              </a:rPr>
              <a:t> Section 21.1: “Planning for Business Growth.” In BizTech or pgs. 351–352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buFontTx/>
              <a:buChar char="•"/>
            </a:pPr>
            <a:r>
              <a:rPr lang="en-US" smtClean="0">
                <a:ea typeface="ＭＳ Ｐゴシック" pitchFamily="34" charset="-128"/>
              </a:rPr>
              <a:t> Section 21.2: “Challenges of Growth.” In BizTech or pgs. 353–355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buFontTx/>
              <a:buChar char="•"/>
            </a:pPr>
            <a:r>
              <a:rPr lang="en-US" smtClean="0">
                <a:ea typeface="ＭＳ Ｐゴシック" pitchFamily="34" charset="-128"/>
              </a:rPr>
              <a:t> Section 22.1: “Franchising &amp; Licensing.”” In BizTech or pg. 356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buFontTx/>
              <a:buChar char="•"/>
            </a:pPr>
            <a:r>
              <a:rPr lang="en-US" smtClean="0">
                <a:ea typeface="ＭＳ Ｐゴシック" pitchFamily="34" charset="-128"/>
              </a:rPr>
              <a:t> Section 22.2: “Exit Strategies.” In BizTech or pgs. 357–362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a:lstStyle/>
          <a:p>
            <a:r>
              <a:rPr lang="en-US" b="1" u="sng" smtClean="0">
                <a:ea typeface="ＭＳ Ｐゴシック" pitchFamily="34" charset="-128"/>
              </a:rPr>
              <a:t>Student Notes:</a:t>
            </a:r>
          </a:p>
          <a:p>
            <a:pPr>
              <a:buFontTx/>
              <a:buChar char="•"/>
            </a:pPr>
            <a:r>
              <a:rPr lang="en-US" smtClean="0">
                <a:ea typeface="ＭＳ Ｐゴシック" pitchFamily="34" charset="-128"/>
              </a:rPr>
              <a:t> Remember to thank your audience.</a:t>
            </a:r>
          </a:p>
          <a:p>
            <a:pPr>
              <a:buFontTx/>
              <a:buChar char="•"/>
            </a:pPr>
            <a:r>
              <a:rPr lang="en-US" smtClean="0">
                <a:ea typeface="ＭＳ Ｐゴシック" pitchFamily="34" charset="-128"/>
              </a:rPr>
              <a:t> This is your last chance to remind the audience of your company’s slogan and its name. Say them slowly. Don’t rush through your closing screen.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a:lstStyle/>
          <a:p>
            <a:pPr>
              <a:lnSpc>
                <a:spcPct val="80000"/>
              </a:lnSpc>
            </a:pPr>
            <a:r>
              <a:rPr lang="en-US" b="1" i="1" u="sng" smtClean="0">
                <a:ea typeface="ＭＳ Ｐゴシック" pitchFamily="34" charset="-128"/>
              </a:rPr>
              <a:t>Student Notes:</a:t>
            </a:r>
          </a:p>
          <a:p>
            <a:pPr>
              <a:lnSpc>
                <a:spcPct val="80000"/>
              </a:lnSpc>
              <a:buFontTx/>
              <a:buChar char="•"/>
            </a:pPr>
            <a:r>
              <a:rPr lang="en-US" smtClean="0">
                <a:ea typeface="ＭＳ Ｐゴシック" pitchFamily="34" charset="-128"/>
              </a:rPr>
              <a:t> Sometimes judges (or investors) don’t know exactly what you are selling. You have the opportunity in this slide to present your product or service in a clear and compelling way. Sell it! You can show sample products, your brochures, portfolios, or flyers. You need to articulate the unique features of your product or service and how it will benefit your customers. It’s show time during this slide!</a:t>
            </a:r>
          </a:p>
          <a:p>
            <a:pPr>
              <a:lnSpc>
                <a:spcPct val="80000"/>
              </a:lnSpc>
              <a:buFontTx/>
              <a:buChar char="•"/>
            </a:pPr>
            <a:r>
              <a:rPr lang="en-US" smtClean="0">
                <a:ea typeface="ＭＳ Ｐゴシック" pitchFamily="34" charset="-128"/>
              </a:rPr>
              <a:t> Mission statements are covered on pg. 194.</a:t>
            </a:r>
          </a:p>
          <a:p>
            <a:pPr>
              <a:lnSpc>
                <a:spcPct val="80000"/>
              </a:lnSpc>
              <a:buFontTx/>
              <a:buChar char="•"/>
            </a:pPr>
            <a:r>
              <a:rPr lang="en-US" smtClean="0">
                <a:ea typeface="ＭＳ Ｐゴシック" pitchFamily="34" charset="-128"/>
              </a:rPr>
              <a:t> Recognizing business opportunities is covered on pgs. 147-160</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p>
          <a:p>
            <a:pPr>
              <a:lnSpc>
                <a:spcPct val="80000"/>
              </a:lnSpc>
            </a:pPr>
            <a:r>
              <a:rPr lang="en-US" smtClean="0">
                <a:ea typeface="ＭＳ Ｐゴシック" pitchFamily="34" charset="-128"/>
              </a:rPr>
              <a:t>This slide relates to the following business plan exercises: </a:t>
            </a:r>
          </a:p>
          <a:p>
            <a:pPr>
              <a:lnSpc>
                <a:spcPct val="80000"/>
              </a:lnSpc>
              <a:buFontTx/>
              <a:buChar char="•"/>
            </a:pPr>
            <a:r>
              <a:rPr lang="en-US" smtClean="0">
                <a:ea typeface="ＭＳ Ｐゴシック" pitchFamily="34" charset="-128"/>
              </a:rPr>
              <a:t> Section 4.1: “Business Communications.” In BizTech or pg. 251 in the </a:t>
            </a:r>
            <a:r>
              <a:rPr lang="en-US" i="1" smtClean="0">
                <a:ea typeface="ＭＳ Ｐゴシック" pitchFamily="34" charset="-128"/>
              </a:rPr>
              <a:t>Business Plan Project (Student Activity Workbook)</a:t>
            </a:r>
            <a:r>
              <a:rPr lang="en-US" smtClean="0">
                <a:ea typeface="ＭＳ Ｐゴシック" pitchFamily="34" charset="-128"/>
              </a:rPr>
              <a:t>. Helps you develop a motto, slogan, or mission and your business card.</a:t>
            </a:r>
          </a:p>
          <a:p>
            <a:pPr>
              <a:lnSpc>
                <a:spcPct val="80000"/>
              </a:lnSpc>
              <a:buFontTx/>
              <a:buChar char="•"/>
            </a:pPr>
            <a:r>
              <a:rPr lang="en-US" smtClean="0">
                <a:ea typeface="ＭＳ Ｐゴシック" pitchFamily="34" charset="-128"/>
              </a:rPr>
              <a:t> If you are using the </a:t>
            </a:r>
            <a:r>
              <a:rPr lang="en-US" i="1" smtClean="0">
                <a:ea typeface="ＭＳ Ｐゴシック" pitchFamily="34" charset="-128"/>
              </a:rPr>
              <a:t>Business Plan Project</a:t>
            </a:r>
            <a:r>
              <a:rPr lang="en-US" smtClean="0">
                <a:ea typeface="ＭＳ Ｐゴシック" pitchFamily="34" charset="-128"/>
              </a:rPr>
              <a:t> (in the </a:t>
            </a:r>
            <a:r>
              <a:rPr lang="en-US" i="1" smtClean="0">
                <a:ea typeface="ＭＳ Ｐゴシック" pitchFamily="34" charset="-128"/>
              </a:rPr>
              <a:t>Student Activity Workbook</a:t>
            </a:r>
            <a:r>
              <a:rPr lang="en-US" smtClean="0">
                <a:ea typeface="ＭＳ Ｐゴシック" pitchFamily="34" charset="-128"/>
              </a:rPr>
              <a:t>), do the exercise on pg. 264, “Begin Filling in Your Business Plan.”</a:t>
            </a:r>
          </a:p>
          <a:p>
            <a:pPr>
              <a:lnSpc>
                <a:spcPct val="80000"/>
              </a:lnSpc>
              <a:buFontTx/>
              <a:buChar char="•"/>
            </a:pPr>
            <a:r>
              <a:rPr lang="en-US" smtClean="0">
                <a:ea typeface="ＭＳ Ｐゴシック" pitchFamily="34" charset="-128"/>
              </a:rPr>
              <a:t> Section 6.2: “Business Opportunity.” In BizTech or pgs. 265-266 in the </a:t>
            </a:r>
            <a:r>
              <a:rPr lang="en-US" i="1" smtClean="0">
                <a:ea typeface="ＭＳ Ｐゴシック" pitchFamily="34" charset="-128"/>
              </a:rPr>
              <a:t>Business Plan Project (Student Activity Workbook)</a:t>
            </a:r>
            <a:r>
              <a:rPr lang="en-US" smtClean="0">
                <a:ea typeface="ＭＳ Ｐゴシック" pitchFamily="34" charset="-128"/>
              </a:rPr>
              <a:t>. Leads you through a SWOT analysis of your business opportunity.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a:lstStyle/>
          <a:p>
            <a:pPr>
              <a:lnSpc>
                <a:spcPct val="80000"/>
              </a:lnSpc>
            </a:pPr>
            <a:r>
              <a:rPr lang="en-US" b="1" i="1" u="sng" smtClean="0">
                <a:ea typeface="ＭＳ Ｐゴシック" pitchFamily="34" charset="-128"/>
              </a:rPr>
              <a:t>Student Notes:</a:t>
            </a:r>
          </a:p>
          <a:p>
            <a:pPr>
              <a:lnSpc>
                <a:spcPct val="80000"/>
              </a:lnSpc>
            </a:pPr>
            <a:r>
              <a:rPr lang="en-US" i="1" smtClean="0">
                <a:ea typeface="ＭＳ Ｐゴシック" pitchFamily="34" charset="-128"/>
              </a:rPr>
              <a:t>Types of Business</a:t>
            </a:r>
          </a:p>
          <a:p>
            <a:pPr>
              <a:lnSpc>
                <a:spcPct val="80000"/>
              </a:lnSpc>
              <a:buFontTx/>
              <a:buChar char="•"/>
            </a:pPr>
            <a:r>
              <a:rPr lang="en-US" smtClean="0">
                <a:ea typeface="ＭＳ Ｐゴシック" pitchFamily="34" charset="-128"/>
              </a:rPr>
              <a:t> Your business might be a combination of two types of business or more. For example, if your business makes baskets,  it would be considered a manufacturing business. If you also sell directly to consumers, you would be a retail company as well. And, if you offer lower prices for bulk orders to a local store, you also operate as a wholesale business. So you would be a retail-wholesale-manufacturer. (Covered in Section 3.1, pgs. 51-55.)</a:t>
            </a:r>
          </a:p>
          <a:p>
            <a:pPr>
              <a:lnSpc>
                <a:spcPct val="80000"/>
              </a:lnSpc>
              <a:buFontTx/>
              <a:buChar char="•"/>
            </a:pPr>
            <a:r>
              <a:rPr lang="en-US" smtClean="0">
                <a:ea typeface="ＭＳ Ｐゴシック" pitchFamily="34" charset="-128"/>
              </a:rPr>
              <a:t> Most student businesses are either a sole proprietorship or a partnership. (Covered in Section 3.2, pgs. 56-65.)</a:t>
            </a:r>
          </a:p>
          <a:p>
            <a:pPr>
              <a:lnSpc>
                <a:spcPct val="80000"/>
              </a:lnSpc>
              <a:buFontTx/>
              <a:buChar char="•"/>
            </a:pPr>
            <a:r>
              <a:rPr lang="en-US" smtClean="0">
                <a:ea typeface="ＭＳ Ｐゴシック" pitchFamily="34" charset="-128"/>
              </a:rPr>
              <a:t> The type of business you choose will affect the Economics of One Unit (Slide 14) and the Projected Annual Income Statement (Slide 19).</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Assessments</a:t>
            </a:r>
          </a:p>
          <a:p>
            <a:pPr>
              <a:lnSpc>
                <a:spcPct val="80000"/>
              </a:lnSpc>
            </a:pPr>
            <a:r>
              <a:rPr lang="en-US" smtClean="0">
                <a:ea typeface="ＭＳ Ｐゴシック" pitchFamily="34" charset="-128"/>
              </a:rPr>
              <a:t>You can complete these self assessments (either in BizTech or the </a:t>
            </a:r>
            <a:r>
              <a:rPr lang="en-US" i="1" smtClean="0">
                <a:ea typeface="ＭＳ Ｐゴシック" pitchFamily="34" charset="-128"/>
              </a:rPr>
              <a:t>Business Plan Project</a:t>
            </a:r>
            <a:r>
              <a:rPr lang="en-US" smtClean="0">
                <a:ea typeface="ＭＳ Ｐゴシック" pitchFamily="34" charset="-128"/>
              </a:rPr>
              <a:t> in your </a:t>
            </a:r>
            <a:r>
              <a:rPr lang="en-US" i="1" smtClean="0">
                <a:ea typeface="ＭＳ Ｐゴシック" pitchFamily="34" charset="-128"/>
              </a:rPr>
              <a:t>Student Activity Workbook ) </a:t>
            </a:r>
            <a:r>
              <a:rPr lang="en-US" smtClean="0">
                <a:ea typeface="ＭＳ Ｐゴシック" pitchFamily="34" charset="-128"/>
              </a:rPr>
              <a:t>to evaluate your response to various types of business and business ownership.</a:t>
            </a:r>
          </a:p>
          <a:p>
            <a:pPr>
              <a:lnSpc>
                <a:spcPct val="80000"/>
              </a:lnSpc>
              <a:buFontTx/>
              <a:buChar char="•"/>
            </a:pPr>
            <a:r>
              <a:rPr lang="en-US" smtClean="0">
                <a:ea typeface="ＭＳ Ｐゴシック" pitchFamily="34" charset="-128"/>
              </a:rPr>
              <a:t> Section 3.1: “Type of Business.”  In BizTech or pgs. 240-242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3.2: “Type of Business Ownership.”  In BizTech, or pgs. 244-246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buFontTx/>
              <a:buChar char="•"/>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3.1: “Type of Business.” In BizTech or pg. 243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3.2: “Type of Business Ownership.” In BizTech or pg. 247 in the </a:t>
            </a:r>
            <a:r>
              <a:rPr lang="en-US" i="1" smtClean="0">
                <a:ea typeface="ＭＳ Ｐゴシック" pitchFamily="34" charset="-128"/>
              </a:rPr>
              <a:t>Business Plan Project (Student Activity Workbook)</a:t>
            </a:r>
            <a:r>
              <a:rPr lang="en-US" smtClean="0">
                <a:ea typeface="ＭＳ Ｐゴシック" pitchFamily="34" charset="-128"/>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a:lstStyle/>
          <a:p>
            <a:pPr>
              <a:lnSpc>
                <a:spcPct val="90000"/>
              </a:lnSpc>
            </a:pPr>
            <a:r>
              <a:rPr lang="en-US" b="1" i="1" u="sng" smtClean="0">
                <a:ea typeface="ＭＳ Ｐゴシック" pitchFamily="34" charset="-128"/>
              </a:rPr>
              <a:t>Student Notes:</a:t>
            </a:r>
          </a:p>
          <a:p>
            <a:pPr>
              <a:lnSpc>
                <a:spcPct val="90000"/>
              </a:lnSpc>
              <a:buFontTx/>
              <a:buChar char="•"/>
            </a:pPr>
            <a:r>
              <a:rPr lang="en-US" smtClean="0">
                <a:ea typeface="ＭＳ Ｐゴシック" pitchFamily="34" charset="-128"/>
              </a:rPr>
              <a:t> Chapters 1 (pgs. 4-21), 2 (pgs. 26-45), and 4 (pgs. 74-97) deal with the characteristics of an entrepreneur and specific knowledge and skills required by entrepreneurs.</a:t>
            </a:r>
          </a:p>
          <a:p>
            <a:pPr>
              <a:lnSpc>
                <a:spcPct val="90000"/>
              </a:lnSpc>
              <a:buFontTx/>
              <a:buChar char="•"/>
            </a:pPr>
            <a:r>
              <a:rPr lang="en-US" smtClean="0">
                <a:ea typeface="ＭＳ Ｐゴシック" pitchFamily="34" charset="-128"/>
              </a:rPr>
              <a:t> For qualifications, consider what you are passionate about and what unique knowledge you may possess. Assess not only your own skills, but those of your network of friends and family.</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Assessments</a:t>
            </a:r>
          </a:p>
          <a:p>
            <a:pPr>
              <a:lnSpc>
                <a:spcPct val="90000"/>
              </a:lnSpc>
              <a:buFontTx/>
              <a:buChar char="•"/>
            </a:pPr>
            <a:r>
              <a:rPr lang="en-US" smtClean="0">
                <a:ea typeface="ＭＳ Ｐゴシック" pitchFamily="34" charset="-128"/>
              </a:rPr>
              <a:t> Section 4.1: “Communicating in Business.” In BizTech or pgs. 248-250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90000"/>
              </a:lnSpc>
              <a:buFontTx/>
              <a:buChar char="•"/>
            </a:pPr>
            <a:r>
              <a:rPr lang="en-US" smtClean="0">
                <a:ea typeface="ＭＳ Ｐゴシック" pitchFamily="34" charset="-128"/>
              </a:rPr>
              <a:t> Section 4.2: “Assessment: Negotiating.”  In BizTech or pgs. 252-253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Market research is covered in Section 7.1 (pgs. 167-175).</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Calculating the Target Market</a:t>
            </a:r>
          </a:p>
          <a:p>
            <a:pPr>
              <a:lnSpc>
                <a:spcPct val="80000"/>
              </a:lnSpc>
              <a:buFontTx/>
              <a:buChar char="•"/>
            </a:pPr>
            <a:r>
              <a:rPr lang="en-US" smtClean="0">
                <a:ea typeface="ＭＳ Ｐゴシック" pitchFamily="34" charset="-128"/>
              </a:rPr>
              <a:t> Multiply the Total Population by the percentage of the population with the characteristics of the target market. For example, multiply the Total Population (77,289) by the percent of the population between ages 18 and 34, with an average Household Income of greater than $35,000. (In this case, market research says that this is 32%.) The calculation is: 77,289 x 0.32 = 24,716.</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Calculating the Potential Market Size</a:t>
            </a:r>
          </a:p>
          <a:p>
            <a:pPr>
              <a:lnSpc>
                <a:spcPct val="80000"/>
              </a:lnSpc>
              <a:buFontTx/>
              <a:buChar char="•"/>
            </a:pPr>
            <a:r>
              <a:rPr lang="en-US" smtClean="0">
                <a:ea typeface="ＭＳ Ｐゴシック" pitchFamily="34" charset="-128"/>
              </a:rPr>
              <a:t> Multiply the Target Market by the percentage who would be willing to try the product or service. In this case, 80% of the market sample said they would be willing to try the personal chef service. The calculation is: 24,716 x 0.8 = 19,773. </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Multiple Markets</a:t>
            </a:r>
            <a:endParaRPr lang="en-US" smtClean="0">
              <a:ea typeface="ＭＳ Ｐゴシック" pitchFamily="34" charset="-128"/>
            </a:endParaRPr>
          </a:p>
          <a:p>
            <a:pPr>
              <a:lnSpc>
                <a:spcPct val="80000"/>
              </a:lnSpc>
              <a:buFontTx/>
              <a:buChar char="•"/>
            </a:pPr>
            <a:r>
              <a:rPr lang="en-US" smtClean="0">
                <a:ea typeface="ＭＳ Ｐゴシック" pitchFamily="34" charset="-128"/>
              </a:rPr>
              <a:t> This slide analyzes one market, but a business can have multiple markets. For the purposes of this business plan, use this slide to analyze </a:t>
            </a:r>
            <a:r>
              <a:rPr lang="en-US" i="1" smtClean="0">
                <a:ea typeface="ＭＳ Ｐゴシック" pitchFamily="34" charset="-128"/>
              </a:rPr>
              <a:t>only</a:t>
            </a:r>
            <a:r>
              <a:rPr lang="en-US" smtClean="0">
                <a:ea typeface="ＭＳ Ｐゴシック" pitchFamily="34" charset="-128"/>
              </a:rPr>
              <a:t> the primary market.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Period of Time</a:t>
            </a:r>
            <a:endParaRPr lang="en-US" smtClean="0">
              <a:ea typeface="ＭＳ Ｐゴシック" pitchFamily="34" charset="-128"/>
            </a:endParaRPr>
          </a:p>
          <a:p>
            <a:pPr>
              <a:lnSpc>
                <a:spcPct val="80000"/>
              </a:lnSpc>
              <a:buFontTx/>
              <a:buChar char="•"/>
            </a:pPr>
            <a:r>
              <a:rPr lang="en-US" smtClean="0">
                <a:ea typeface="ＭＳ Ｐゴシック" pitchFamily="34" charset="-128"/>
              </a:rPr>
              <a:t> In the course of the five years covered by a typical Business Plan, a business’s market can change. For the purposes of this business plan, use this slide to analyze your primary market for the first year </a:t>
            </a:r>
            <a:r>
              <a:rPr lang="en-US" i="1" smtClean="0">
                <a:ea typeface="ＭＳ Ｐゴシック" pitchFamily="34" charset="-128"/>
              </a:rPr>
              <a:t>only</a:t>
            </a:r>
            <a:r>
              <a:rPr lang="en-US" smtClean="0">
                <a:ea typeface="ＭＳ Ｐゴシック" pitchFamily="34" charset="-128"/>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a:lstStyle/>
          <a:p>
            <a:pPr>
              <a:lnSpc>
                <a:spcPct val="80000"/>
              </a:lnSpc>
            </a:pPr>
            <a:r>
              <a:rPr lang="en-US" sz="900" b="1" u="sng" smtClean="0">
                <a:ea typeface="ＭＳ Ｐゴシック" pitchFamily="34" charset="-128"/>
              </a:rPr>
              <a:t>Student Notes:</a:t>
            </a:r>
          </a:p>
          <a:p>
            <a:pPr>
              <a:lnSpc>
                <a:spcPct val="80000"/>
              </a:lnSpc>
              <a:buFontTx/>
              <a:buChar char="•"/>
            </a:pPr>
            <a:r>
              <a:rPr lang="en-US" sz="900" smtClean="0">
                <a:ea typeface="ＭＳ Ｐゴシック" pitchFamily="34" charset="-128"/>
              </a:rPr>
              <a:t> Market research is covered in Section 7.1 (pgs. 167-175).</a:t>
            </a:r>
          </a:p>
          <a:p>
            <a:pPr>
              <a:lnSpc>
                <a:spcPct val="80000"/>
              </a:lnSpc>
            </a:pPr>
            <a:endParaRPr lang="en-US" sz="900" smtClean="0">
              <a:ea typeface="ＭＳ Ｐゴシック" pitchFamily="34" charset="-128"/>
            </a:endParaRPr>
          </a:p>
          <a:p>
            <a:pPr>
              <a:lnSpc>
                <a:spcPct val="80000"/>
              </a:lnSpc>
            </a:pPr>
            <a:r>
              <a:rPr lang="en-US" sz="900" i="1" smtClean="0">
                <a:ea typeface="ＭＳ Ｐゴシック" pitchFamily="34" charset="-128"/>
              </a:rPr>
              <a:t>Business Plan Exercises</a:t>
            </a:r>
            <a:endParaRPr lang="en-US" sz="900" smtClean="0">
              <a:ea typeface="ＭＳ Ｐゴシック" pitchFamily="34" charset="-128"/>
            </a:endParaRPr>
          </a:p>
          <a:p>
            <a:pPr>
              <a:lnSpc>
                <a:spcPct val="80000"/>
              </a:lnSpc>
            </a:pPr>
            <a:r>
              <a:rPr lang="en-US" sz="900" smtClean="0">
                <a:ea typeface="ＭＳ Ｐゴシック" pitchFamily="34" charset="-128"/>
              </a:rPr>
              <a:t>This slide relates to the following business plan exercises:</a:t>
            </a:r>
            <a:endParaRPr lang="en-US" sz="900" i="1" smtClean="0">
              <a:ea typeface="ＭＳ Ｐゴシック" pitchFamily="34" charset="-128"/>
            </a:endParaRPr>
          </a:p>
          <a:p>
            <a:pPr>
              <a:lnSpc>
                <a:spcPct val="80000"/>
              </a:lnSpc>
              <a:buFontTx/>
              <a:buChar char="•"/>
            </a:pPr>
            <a:r>
              <a:rPr lang="en-US" sz="900" smtClean="0">
                <a:ea typeface="ＭＳ Ｐゴシック" pitchFamily="34" charset="-128"/>
              </a:rPr>
              <a:t> Section 7.1: “Market Research.” In BizTech or pgs. 267-269 in the </a:t>
            </a:r>
            <a:r>
              <a:rPr lang="en-US" sz="900" i="1" smtClean="0">
                <a:ea typeface="ＭＳ Ｐゴシック" pitchFamily="34" charset="-128"/>
              </a:rPr>
              <a:t>Business Plan Project (Student Activity Workbook)</a:t>
            </a:r>
            <a:r>
              <a:rPr lang="en-US" sz="900" smtClean="0">
                <a:ea typeface="ＭＳ Ｐゴシック" pitchFamily="34" charset="-128"/>
              </a:rPr>
              <a:t>.</a:t>
            </a:r>
          </a:p>
          <a:p>
            <a:pPr>
              <a:lnSpc>
                <a:spcPct val="80000"/>
              </a:lnSpc>
              <a:buFontTx/>
              <a:buChar char="•"/>
            </a:pPr>
            <a:endParaRPr lang="en-US" sz="900" smtClean="0">
              <a:ea typeface="ＭＳ Ｐゴシック" pitchFamily="34" charset="-128"/>
            </a:endParaRPr>
          </a:p>
          <a:p>
            <a:pPr>
              <a:lnSpc>
                <a:spcPct val="80000"/>
              </a:lnSpc>
            </a:pPr>
            <a:r>
              <a:rPr lang="en-US" sz="900" i="1" smtClean="0">
                <a:ea typeface="ＭＳ Ｐゴシック" pitchFamily="34" charset="-128"/>
              </a:rPr>
              <a:t>Online Sources of Marketing Information</a:t>
            </a:r>
          </a:p>
          <a:p>
            <a:pPr>
              <a:lnSpc>
                <a:spcPct val="80000"/>
              </a:lnSpc>
              <a:buFontTx/>
              <a:buChar char="•"/>
            </a:pPr>
            <a:r>
              <a:rPr lang="en-US" sz="900" smtClean="0">
                <a:ea typeface="ＭＳ Ｐゴシック" pitchFamily="34" charset="-128"/>
              </a:rPr>
              <a:t> www.bizstats.org – For information on specific industries (such as average sales, average Return on Sales, etc.)</a:t>
            </a:r>
          </a:p>
          <a:p>
            <a:pPr>
              <a:lnSpc>
                <a:spcPct val="80000"/>
              </a:lnSpc>
              <a:buFontTx/>
              <a:buChar char="•"/>
            </a:pPr>
            <a:r>
              <a:rPr lang="en-US" sz="900" smtClean="0">
                <a:ea typeface="ＭＳ Ｐゴシック" pitchFamily="34" charset="-128"/>
              </a:rPr>
              <a:t> www.zipskinny.com – Provides a detailed profile of a market by ZIP code</a:t>
            </a:r>
          </a:p>
          <a:p>
            <a:pPr>
              <a:lnSpc>
                <a:spcPct val="80000"/>
              </a:lnSpc>
              <a:buFontTx/>
              <a:buChar char="•"/>
            </a:pPr>
            <a:r>
              <a:rPr lang="en-US" sz="900" smtClean="0">
                <a:ea typeface="ＭＳ Ｐゴシック" pitchFamily="34" charset="-128"/>
              </a:rPr>
              <a:t> www.chamber of commerce.com – Local demographic info and business support services</a:t>
            </a:r>
          </a:p>
          <a:p>
            <a:pPr>
              <a:lnSpc>
                <a:spcPct val="80000"/>
              </a:lnSpc>
              <a:buFontTx/>
              <a:buChar char="•"/>
            </a:pPr>
            <a:r>
              <a:rPr lang="en-US" sz="900" smtClean="0">
                <a:ea typeface="ＭＳ Ｐゴシック" pitchFamily="34" charset="-128"/>
              </a:rPr>
              <a:t> www.census.gov – Click “American Fact Finder” for search options.</a:t>
            </a:r>
          </a:p>
          <a:p>
            <a:pPr>
              <a:lnSpc>
                <a:spcPct val="80000"/>
              </a:lnSpc>
              <a:buFontTx/>
              <a:buChar char="•"/>
            </a:pPr>
            <a:r>
              <a:rPr lang="en-US" sz="900" smtClean="0">
                <a:ea typeface="ＭＳ Ｐゴシック" pitchFamily="34" charset="-128"/>
              </a:rPr>
              <a:t> www.claritas.com – Focuses on market segmentation.</a:t>
            </a:r>
          </a:p>
          <a:p>
            <a:pPr>
              <a:lnSpc>
                <a:spcPct val="80000"/>
              </a:lnSpc>
            </a:pPr>
            <a:endParaRPr lang="en-US" sz="900" i="1" smtClean="0">
              <a:ea typeface="ＭＳ Ｐゴシック" pitchFamily="34" charset="-128"/>
            </a:endParaRPr>
          </a:p>
          <a:p>
            <a:pPr>
              <a:lnSpc>
                <a:spcPct val="80000"/>
              </a:lnSpc>
            </a:pPr>
            <a:r>
              <a:rPr lang="en-US" sz="900" i="1" smtClean="0">
                <a:ea typeface="ＭＳ Ｐゴシック" pitchFamily="34" charset="-128"/>
              </a:rPr>
              <a:t>Calculating the Target Market</a:t>
            </a:r>
          </a:p>
          <a:p>
            <a:pPr>
              <a:lnSpc>
                <a:spcPct val="80000"/>
              </a:lnSpc>
              <a:buFontTx/>
              <a:buChar char="•"/>
            </a:pPr>
            <a:r>
              <a:rPr lang="en-US" sz="900" smtClean="0">
                <a:ea typeface="ＭＳ Ｐゴシック" pitchFamily="34" charset="-128"/>
              </a:rPr>
              <a:t> Multiply the Total Population by the percentage of the population with the characteristics of the target market (age, gender, average household income, etc.). </a:t>
            </a:r>
          </a:p>
          <a:p>
            <a:pPr>
              <a:lnSpc>
                <a:spcPct val="80000"/>
              </a:lnSpc>
            </a:pPr>
            <a:endParaRPr lang="en-US" sz="900" i="1" smtClean="0">
              <a:ea typeface="ＭＳ Ｐゴシック" pitchFamily="34" charset="-128"/>
            </a:endParaRPr>
          </a:p>
          <a:p>
            <a:pPr>
              <a:lnSpc>
                <a:spcPct val="80000"/>
              </a:lnSpc>
            </a:pPr>
            <a:r>
              <a:rPr lang="en-US" sz="900" i="1" smtClean="0">
                <a:ea typeface="ＭＳ Ｐゴシック" pitchFamily="34" charset="-128"/>
              </a:rPr>
              <a:t>Calculating the Potential Market Size</a:t>
            </a:r>
          </a:p>
          <a:p>
            <a:pPr>
              <a:lnSpc>
                <a:spcPct val="80000"/>
              </a:lnSpc>
              <a:buFontTx/>
              <a:buChar char="•"/>
            </a:pPr>
            <a:r>
              <a:rPr lang="en-US" sz="900" smtClean="0">
                <a:ea typeface="ＭＳ Ｐゴシック" pitchFamily="34" charset="-128"/>
              </a:rPr>
              <a:t> Research a sample of your target market to see what percentage would be willing to try your product or service. Multiply the Target Market by the percentage who would be willing to try your product/service. </a:t>
            </a:r>
            <a:endParaRPr lang="en-US" sz="900" i="1" smtClean="0">
              <a:ea typeface="ＭＳ Ｐゴシック" pitchFamily="34" charset="-128"/>
            </a:endParaRPr>
          </a:p>
          <a:p>
            <a:pPr>
              <a:lnSpc>
                <a:spcPct val="80000"/>
              </a:lnSpc>
            </a:pPr>
            <a:endParaRPr lang="en-US" sz="900" i="1" smtClean="0">
              <a:ea typeface="ＭＳ Ｐゴシック" pitchFamily="34" charset="-128"/>
            </a:endParaRPr>
          </a:p>
          <a:p>
            <a:pPr>
              <a:lnSpc>
                <a:spcPct val="80000"/>
              </a:lnSpc>
            </a:pPr>
            <a:r>
              <a:rPr lang="en-US" sz="900" i="1" smtClean="0">
                <a:ea typeface="ＭＳ Ｐゴシック" pitchFamily="34" charset="-128"/>
              </a:rPr>
              <a:t>Multiple Markets</a:t>
            </a:r>
            <a:endParaRPr lang="en-US" sz="900" smtClean="0">
              <a:ea typeface="ＭＳ Ｐゴシック" pitchFamily="34" charset="-128"/>
            </a:endParaRPr>
          </a:p>
          <a:p>
            <a:pPr>
              <a:lnSpc>
                <a:spcPct val="80000"/>
              </a:lnSpc>
              <a:buFontTx/>
              <a:buChar char="•"/>
            </a:pPr>
            <a:r>
              <a:rPr lang="en-US" sz="900" smtClean="0">
                <a:ea typeface="ＭＳ Ｐゴシック" pitchFamily="34" charset="-128"/>
              </a:rPr>
              <a:t> This slide analyzes one market, but a business can have multiple markets. For the purposes of this business plan, use this slide to analyze </a:t>
            </a:r>
            <a:r>
              <a:rPr lang="en-US" sz="900" i="1" smtClean="0">
                <a:ea typeface="ＭＳ Ｐゴシック" pitchFamily="34" charset="-128"/>
              </a:rPr>
              <a:t>only</a:t>
            </a:r>
            <a:r>
              <a:rPr lang="en-US" sz="900" smtClean="0">
                <a:ea typeface="ＭＳ Ｐゴシック" pitchFamily="34" charset="-128"/>
              </a:rPr>
              <a:t> the primary market.  </a:t>
            </a:r>
          </a:p>
          <a:p>
            <a:pPr>
              <a:lnSpc>
                <a:spcPct val="80000"/>
              </a:lnSpc>
            </a:pPr>
            <a:endParaRPr lang="en-US" sz="900" i="1" smtClean="0">
              <a:ea typeface="ＭＳ Ｐゴシック" pitchFamily="34" charset="-128"/>
            </a:endParaRPr>
          </a:p>
          <a:p>
            <a:pPr>
              <a:lnSpc>
                <a:spcPct val="80000"/>
              </a:lnSpc>
            </a:pPr>
            <a:r>
              <a:rPr lang="en-US" sz="900" i="1" smtClean="0">
                <a:ea typeface="ＭＳ Ｐゴシック" pitchFamily="34" charset="-128"/>
              </a:rPr>
              <a:t>Period of Time</a:t>
            </a:r>
            <a:endParaRPr lang="en-US" sz="900" smtClean="0">
              <a:ea typeface="ＭＳ Ｐゴシック" pitchFamily="34" charset="-128"/>
            </a:endParaRPr>
          </a:p>
          <a:p>
            <a:pPr>
              <a:lnSpc>
                <a:spcPct val="80000"/>
              </a:lnSpc>
              <a:buFontTx/>
              <a:buChar char="•"/>
            </a:pPr>
            <a:r>
              <a:rPr lang="en-US" sz="900" smtClean="0">
                <a:ea typeface="ＭＳ Ｐゴシック" pitchFamily="34" charset="-128"/>
              </a:rPr>
              <a:t> In the course of the five years covered by a typical Business Plan, a business’s market can change. For the purposes of this business plan, use this slide to analyze your market for the first year </a:t>
            </a:r>
            <a:r>
              <a:rPr lang="en-US" sz="900" i="1" smtClean="0">
                <a:ea typeface="ＭＳ Ｐゴシック" pitchFamily="34" charset="-128"/>
              </a:rPr>
              <a:t>only.</a:t>
            </a:r>
            <a:endParaRPr lang="en-US" sz="900"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Targeting your market is covered in Section 7.1 (pgs. 170-171).</a:t>
            </a:r>
          </a:p>
          <a:p>
            <a:pPr>
              <a:lnSpc>
                <a:spcPct val="80000"/>
              </a:lnSpc>
              <a:buFontTx/>
              <a:buChar char="•"/>
            </a:pPr>
            <a:r>
              <a:rPr lang="en-US" smtClean="0">
                <a:ea typeface="ＭＳ Ｐゴシック" pitchFamily="34" charset="-128"/>
              </a:rPr>
              <a:t> The more detail, the better!</a:t>
            </a:r>
          </a:p>
          <a:p>
            <a:pPr>
              <a:lnSpc>
                <a:spcPct val="80000"/>
              </a:lnSpc>
              <a:buFontTx/>
              <a:buChar char="•"/>
            </a:pPr>
            <a:r>
              <a:rPr lang="en-US" smtClean="0">
                <a:ea typeface="ＭＳ Ｐゴシック" pitchFamily="34" charset="-128"/>
              </a:rPr>
              <a:t> Demographics and geographics help communicate who will buy. Sources for demographic and geographic data were shown on the previous slide, “Market Analysis.”</a:t>
            </a:r>
          </a:p>
          <a:p>
            <a:pPr>
              <a:lnSpc>
                <a:spcPct val="80000"/>
              </a:lnSpc>
              <a:buFontTx/>
              <a:buChar char="•"/>
            </a:pPr>
            <a:r>
              <a:rPr lang="en-US" smtClean="0">
                <a:ea typeface="ＭＳ Ｐゴシック" pitchFamily="34" charset="-128"/>
              </a:rPr>
              <a:t> Psychographics communicate what makes your target market want to buy.</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Multiple Market Segments</a:t>
            </a:r>
            <a:endParaRPr lang="en-US" smtClean="0">
              <a:ea typeface="ＭＳ Ｐゴシック" pitchFamily="34" charset="-128"/>
            </a:endParaRPr>
          </a:p>
          <a:p>
            <a:pPr>
              <a:lnSpc>
                <a:spcPct val="80000"/>
              </a:lnSpc>
              <a:buFontTx/>
              <a:buChar char="•"/>
            </a:pPr>
            <a:r>
              <a:rPr lang="en-US" smtClean="0">
                <a:ea typeface="ＭＳ Ｐゴシック" pitchFamily="34" charset="-128"/>
              </a:rPr>
              <a:t> Often a product or service will be sold to more than one target market segment. For the purposes of this business plan, use only your </a:t>
            </a:r>
            <a:r>
              <a:rPr lang="en-US" i="1" smtClean="0">
                <a:ea typeface="ＭＳ Ｐゴシック" pitchFamily="34" charset="-128"/>
              </a:rPr>
              <a:t>primary</a:t>
            </a:r>
            <a:r>
              <a:rPr lang="en-US" smtClean="0">
                <a:ea typeface="ＭＳ Ｐゴシック" pitchFamily="34" charset="-128"/>
              </a:rPr>
              <a:t> target market.</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Conducting Surveys </a:t>
            </a:r>
          </a:p>
          <a:p>
            <a:pPr>
              <a:lnSpc>
                <a:spcPct val="80000"/>
              </a:lnSpc>
              <a:buFontTx/>
              <a:buChar char="•"/>
            </a:pPr>
            <a:r>
              <a:rPr lang="en-US" smtClean="0">
                <a:ea typeface="ＭＳ Ｐゴシック" pitchFamily="34" charset="-128"/>
              </a:rPr>
              <a:t> You can conduct primary research, such as a written or web-based survey (www.surveymonkey.com), to learn more about your customer’s purchasing behavior. The article, “How Marketing Plans Work,” lists sample questions you can ask to gain psychographic information from customers. It’s available at:</a:t>
            </a:r>
          </a:p>
          <a:p>
            <a:pPr>
              <a:lnSpc>
                <a:spcPct val="80000"/>
              </a:lnSpc>
            </a:pPr>
            <a:r>
              <a:rPr lang="en-US" smtClean="0">
                <a:ea typeface="ＭＳ Ｐゴシック" pitchFamily="34" charset="-128"/>
              </a:rPr>
              <a:t>http://money.howstuffworks.com/marketing-plan14.htm.</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Psychographic Data</a:t>
            </a:r>
          </a:p>
          <a:p>
            <a:pPr>
              <a:lnSpc>
                <a:spcPct val="80000"/>
              </a:lnSpc>
            </a:pPr>
            <a:r>
              <a:rPr lang="en-US" smtClean="0">
                <a:ea typeface="ＭＳ Ｐゴシック" pitchFamily="34" charset="-128"/>
              </a:rPr>
              <a:t>Other sources of psychographic data:</a:t>
            </a:r>
          </a:p>
          <a:p>
            <a:pPr>
              <a:lnSpc>
                <a:spcPct val="80000"/>
              </a:lnSpc>
              <a:buFontTx/>
              <a:buChar char="•"/>
            </a:pPr>
            <a:r>
              <a:rPr lang="en-US" smtClean="0">
                <a:ea typeface="ＭＳ Ｐゴシック" pitchFamily="34" charset="-128"/>
              </a:rPr>
              <a:t> www.quirks.com/topics/psychographic.aspx</a:t>
            </a:r>
          </a:p>
          <a:p>
            <a:pPr>
              <a:lnSpc>
                <a:spcPct val="80000"/>
              </a:lnSpc>
              <a:buFontTx/>
              <a:buChar char="•"/>
            </a:pPr>
            <a:r>
              <a:rPr lang="en-US" smtClean="0">
                <a:ea typeface="ＭＳ Ｐゴシック" pitchFamily="34" charset="-128"/>
              </a:rPr>
              <a:t> www.magportal.com/cgi/search.cgi?Q=psychographic+studies&amp;s=0&amp;c=30&amp;x=31&amp;y=7</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Targeting your market is covered in Section 7.2 (pgs. 177-186). </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7.2: “Competition” and “Competitive Advantage.” In BizTech or pgs. 270-273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Greatest Strength/Greatest Weakness</a:t>
            </a:r>
          </a:p>
          <a:p>
            <a:pPr>
              <a:lnSpc>
                <a:spcPct val="80000"/>
              </a:lnSpc>
              <a:buFontTx/>
              <a:buChar char="•"/>
            </a:pPr>
            <a:r>
              <a:rPr lang="en-US" smtClean="0">
                <a:ea typeface="ＭＳ Ｐゴシック" pitchFamily="34" charset="-128"/>
              </a:rPr>
              <a:t> In relation to your business, what is your major competitor’s the greatest strength? Greatest weakness?</a:t>
            </a:r>
          </a:p>
          <a:p>
            <a:pPr>
              <a:lnSpc>
                <a:spcPct val="80000"/>
              </a:lnSpc>
              <a:buFontTx/>
              <a:buChar char="•"/>
            </a:pPr>
            <a:r>
              <a:rPr lang="en-US" smtClean="0">
                <a:ea typeface="ＭＳ Ｐゴシック" pitchFamily="34" charset="-128"/>
              </a:rPr>
              <a:t> Your competitive advantage should be positioned to exploit a competitor’s weakness or a consumer need/want being neglected by other competitors. It may include strategy the competition can’t duplicate very easily. It should be sustainable competitive advantage that goes beyond price.</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Possible Research Site</a:t>
            </a:r>
          </a:p>
          <a:p>
            <a:pPr>
              <a:lnSpc>
                <a:spcPct val="80000"/>
              </a:lnSpc>
              <a:buFontTx/>
              <a:buChar char="•"/>
            </a:pPr>
            <a:r>
              <a:rPr lang="en-US" smtClean="0">
                <a:ea typeface="ＭＳ Ｐゴシック" pitchFamily="34" charset="-128"/>
              </a:rPr>
              <a:t> http://finance.yahoo.com – Provides information regarding major companies in various industries, as well as general industry information.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Title">
    <p:spTree>
      <p:nvGrpSpPr>
        <p:cNvPr id="1" name=""/>
        <p:cNvGrpSpPr/>
        <p:nvPr/>
      </p:nvGrpSpPr>
      <p:grpSpPr>
        <a:xfrm>
          <a:off x="0" y="0"/>
          <a:ext cx="0" cy="0"/>
          <a:chOff x="0" y="0"/>
          <a:chExt cx="0" cy="0"/>
        </a:xfrm>
      </p:grpSpPr>
      <p:sp>
        <p:nvSpPr>
          <p:cNvPr id="4" name="Title 6"/>
          <p:cNvSpPr txBox="1">
            <a:spLocks/>
          </p:cNvSpPr>
          <p:nvPr userDrawn="1"/>
        </p:nvSpPr>
        <p:spPr>
          <a:xfrm>
            <a:off x="152400" y="1066800"/>
            <a:ext cx="622659" cy="1219200"/>
          </a:xfrm>
          <a:prstGeom prst="rect">
            <a:avLst/>
          </a:prstGeom>
        </p:spPr>
        <p:txBody>
          <a:bodyPr vert="vert270" anchor="ctr">
            <a:normAutofit/>
          </a:bodyPr>
          <a:lstStyle/>
          <a:p>
            <a:pPr fontAlgn="auto">
              <a:spcAft>
                <a:spcPts val="0"/>
              </a:spcAft>
              <a:defRPr/>
            </a:pPr>
            <a:r>
              <a:rPr lang="en-US" sz="2000" dirty="0">
                <a:solidFill>
                  <a:schemeClr val="bg2">
                    <a:lumMod val="50000"/>
                  </a:schemeClr>
                </a:solidFill>
                <a:latin typeface="Corbel" pitchFamily="34" charset="0"/>
                <a:ea typeface="+mj-ea"/>
                <a:cs typeface="+mj-cs"/>
              </a:rPr>
              <a:t>CHAPTER</a:t>
            </a:r>
          </a:p>
        </p:txBody>
      </p:sp>
      <p:sp>
        <p:nvSpPr>
          <p:cNvPr id="5" name="Title 6"/>
          <p:cNvSpPr txBox="1">
            <a:spLocks/>
          </p:cNvSpPr>
          <p:nvPr userDrawn="1"/>
        </p:nvSpPr>
        <p:spPr>
          <a:xfrm>
            <a:off x="876300" y="268288"/>
            <a:ext cx="2019300" cy="2170112"/>
          </a:xfrm>
          <a:prstGeom prst="rect">
            <a:avLst/>
          </a:prstGeom>
        </p:spPr>
        <p:txBody>
          <a:bodyPr anchor="b">
            <a:normAutofit/>
          </a:bodyPr>
          <a:lstStyle/>
          <a:p>
            <a:pPr>
              <a:defRPr/>
            </a:pPr>
            <a:endParaRPr lang="en-US" sz="9600" b="1" dirty="0">
              <a:solidFill>
                <a:srgbClr val="984807"/>
              </a:solidFill>
              <a:effectLst>
                <a:outerShdw blurRad="38100" dist="38100" dir="2700000" algn="tl">
                  <a:srgbClr val="C0C0C0"/>
                </a:outerShdw>
              </a:effectLst>
              <a:latin typeface="Lucida Sans" pitchFamily="-112" charset="0"/>
              <a:cs typeface="Arial" charset="0"/>
            </a:endParaRPr>
          </a:p>
        </p:txBody>
      </p:sp>
      <p:cxnSp>
        <p:nvCxnSpPr>
          <p:cNvPr id="6" name="Straight Connector 5"/>
          <p:cNvCxnSpPr/>
          <p:nvPr userDrawn="1"/>
        </p:nvCxnSpPr>
        <p:spPr>
          <a:xfrm>
            <a:off x="0" y="2514600"/>
            <a:ext cx="8686800" cy="1588"/>
          </a:xfrm>
          <a:prstGeom prst="line">
            <a:avLst/>
          </a:prstGeom>
          <a:ln w="76200">
            <a:gradFill flip="none" rotWithShape="1">
              <a:gsLst>
                <a:gs pos="80000">
                  <a:schemeClr val="accent6">
                    <a:lumMod val="50000"/>
                  </a:schemeClr>
                </a:gs>
                <a:gs pos="100000">
                  <a:schemeClr val="accent1">
                    <a:tint val="23500"/>
                    <a:satMod val="160000"/>
                  </a:schemeClr>
                </a:gs>
              </a:gsLst>
              <a:lin ang="0" scaled="1"/>
              <a:tileRect/>
            </a:gradFill>
          </a:ln>
        </p:spPr>
        <p:style>
          <a:lnRef idx="3">
            <a:schemeClr val="accent6"/>
          </a:lnRef>
          <a:fillRef idx="0">
            <a:schemeClr val="accent6"/>
          </a:fillRef>
          <a:effectRef idx="2">
            <a:schemeClr val="accent6"/>
          </a:effectRef>
          <a:fontRef idx="minor">
            <a:schemeClr val="tx1"/>
          </a:fontRef>
        </p:style>
      </p:cxnSp>
      <p:pic>
        <p:nvPicPr>
          <p:cNvPr id="7" name="Picture 2"/>
          <p:cNvPicPr>
            <a:picLocks noChangeAspect="1" noChangeArrowheads="1"/>
          </p:cNvPicPr>
          <p:nvPr userDrawn="1"/>
        </p:nvPicPr>
        <p:blipFill>
          <a:blip r:embed="rId2" cstate="print"/>
          <a:srcRect/>
          <a:stretch>
            <a:fillRect/>
          </a:stretch>
        </p:blipFill>
        <p:spPr bwMode="auto">
          <a:xfrm>
            <a:off x="6096000" y="2895600"/>
            <a:ext cx="2935288" cy="3810000"/>
          </a:xfrm>
          <a:prstGeom prst="rect">
            <a:avLst/>
          </a:prstGeom>
          <a:noFill/>
          <a:ln w="9525">
            <a:noFill/>
            <a:miter lim="800000"/>
            <a:headEnd/>
            <a:tailEnd/>
          </a:ln>
        </p:spPr>
      </p:pic>
      <p:sp>
        <p:nvSpPr>
          <p:cNvPr id="9" name="Subtitle 8"/>
          <p:cNvSpPr>
            <a:spLocks noGrp="1"/>
          </p:cNvSpPr>
          <p:nvPr>
            <p:ph type="subTitle" idx="1"/>
          </p:nvPr>
        </p:nvSpPr>
        <p:spPr>
          <a:xfrm>
            <a:off x="381000" y="2895600"/>
            <a:ext cx="5486400" cy="3810000"/>
          </a:xfrm>
        </p:spPr>
        <p:txBody>
          <a:bodyPr/>
          <a:lstStyle>
            <a:lvl1pPr marL="0" indent="0" algn="l">
              <a:buNone/>
              <a:defRPr sz="2800" baseline="0">
                <a:solidFill>
                  <a:schemeClr val="bg2">
                    <a:lumMod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1" name="Title 6"/>
          <p:cNvSpPr>
            <a:spLocks noGrp="1"/>
          </p:cNvSpPr>
          <p:nvPr>
            <p:ph type="title"/>
          </p:nvPr>
        </p:nvSpPr>
        <p:spPr>
          <a:xfrm>
            <a:off x="3200400" y="254122"/>
            <a:ext cx="5562600" cy="2184278"/>
          </a:xfrm>
        </p:spPr>
        <p:txBody>
          <a:bodyPr anchor="b">
            <a:sp3d prstMaterial="softEdge"/>
          </a:bodyPr>
          <a:lstStyle>
            <a:lvl1pPr algn="l">
              <a:defRPr b="0">
                <a:solidFill>
                  <a:schemeClr val="bg2">
                    <a:lumMod val="50000"/>
                  </a:schemeClr>
                </a:solidFill>
                <a:effectLst/>
                <a:latin typeface="Corbel" pitchFamily="34" charset="0"/>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atin typeface="Georgia" pitchFamily="18" charset="0"/>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atin typeface="Arial" pitchFamily="34" charset="0"/>
                <a:cs typeface="Arial" pitchFamily="34" charset="0"/>
              </a:defRPr>
            </a:lvl1pPr>
            <a:lvl2pPr>
              <a:defRPr sz="1200"/>
            </a:lvl2pPr>
            <a:lvl3pPr>
              <a:defRPr sz="1000"/>
            </a:lvl3pPr>
            <a:lvl4pPr>
              <a:defRPr sz="900"/>
            </a:lvl4pPr>
            <a:lvl5pPr>
              <a:defRPr sz="900"/>
            </a:lvl5pPr>
          </a:lstStyle>
          <a:p>
            <a:pPr lvl="0"/>
            <a:r>
              <a:rPr lang="en-US" dirty="0"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a:t>3/5/2009</a:t>
            </a:r>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F8C90AD-5BCA-4443-9CCA-E0FA125CC52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547688" indent="-411163">
              <a:defRPr lang="en-US" sz="2400" kern="1200" dirty="0" smtClean="0">
                <a:solidFill>
                  <a:schemeClr val="bg1"/>
                </a:solidFill>
                <a:latin typeface="Arial" pitchFamily="34" charset="0"/>
                <a:ea typeface="ＭＳ Ｐゴシック" pitchFamily="-112" charset="-128"/>
                <a:cs typeface="Arial" pitchFamily="34"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r>
              <a:rPr lang="en-US"/>
              <a:t>3/5/2009</a:t>
            </a:r>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1FB9B63-68EE-42D7-8825-29A03973987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marL="547688" indent="-411163">
              <a:defRPr lang="en-US" sz="2400" kern="1200" dirty="0" smtClean="0">
                <a:solidFill>
                  <a:schemeClr val="bg1"/>
                </a:solidFill>
                <a:latin typeface="Arial" pitchFamily="34" charset="0"/>
                <a:ea typeface="ＭＳ Ｐゴシック" pitchFamily="-112" charset="-128"/>
                <a:cs typeface="Arial" pitchFamily="34"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r>
              <a:rPr lang="en-US"/>
              <a:t>3/5/2009</a:t>
            </a:r>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05EAC0B-D8D5-4EDA-BE36-D3FC523DD32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4" name="Title 6"/>
          <p:cNvSpPr txBox="1">
            <a:spLocks/>
          </p:cNvSpPr>
          <p:nvPr userDrawn="1"/>
        </p:nvSpPr>
        <p:spPr>
          <a:xfrm>
            <a:off x="304800" y="1066800"/>
            <a:ext cx="622659" cy="1219200"/>
          </a:xfrm>
          <a:prstGeom prst="rect">
            <a:avLst/>
          </a:prstGeom>
        </p:spPr>
        <p:txBody>
          <a:bodyPr vert="vert270" anchor="ctr">
            <a:normAutofit/>
          </a:bodyPr>
          <a:lstStyle/>
          <a:p>
            <a:pPr fontAlgn="auto">
              <a:spcBef>
                <a:spcPts val="0"/>
              </a:spcBef>
              <a:spcAft>
                <a:spcPts val="0"/>
              </a:spcAft>
              <a:defRPr/>
            </a:pPr>
            <a:r>
              <a:rPr lang="en-US" sz="2000" dirty="0">
                <a:solidFill>
                  <a:schemeClr val="bg2">
                    <a:lumMod val="50000"/>
                  </a:schemeClr>
                </a:solidFill>
                <a:latin typeface="Corbel" pitchFamily="34" charset="0"/>
                <a:ea typeface="+mj-ea"/>
                <a:cs typeface="+mj-cs"/>
              </a:rPr>
              <a:t>SECTION</a:t>
            </a:r>
          </a:p>
        </p:txBody>
      </p:sp>
      <p:cxnSp>
        <p:nvCxnSpPr>
          <p:cNvPr id="5" name="Straight Connector 4"/>
          <p:cNvCxnSpPr/>
          <p:nvPr userDrawn="1"/>
        </p:nvCxnSpPr>
        <p:spPr>
          <a:xfrm>
            <a:off x="0" y="2514600"/>
            <a:ext cx="8686800" cy="1588"/>
          </a:xfrm>
          <a:prstGeom prst="line">
            <a:avLst/>
          </a:prstGeom>
          <a:ln w="76200">
            <a:gradFill flip="none" rotWithShape="1">
              <a:gsLst>
                <a:gs pos="80000">
                  <a:schemeClr val="accent6">
                    <a:lumMod val="50000"/>
                  </a:schemeClr>
                </a:gs>
                <a:gs pos="100000">
                  <a:schemeClr val="accent1">
                    <a:tint val="23500"/>
                    <a:satMod val="160000"/>
                  </a:schemeClr>
                </a:gs>
              </a:gsLst>
              <a:lin ang="0" scaled="1"/>
              <a:tileRect/>
            </a:gradFill>
          </a:ln>
        </p:spPr>
        <p:style>
          <a:lnRef idx="3">
            <a:schemeClr val="accent6"/>
          </a:lnRef>
          <a:fillRef idx="0">
            <a:schemeClr val="accent6"/>
          </a:fillRef>
          <a:effectRef idx="2">
            <a:schemeClr val="accent6"/>
          </a:effectRef>
          <a:fontRef idx="minor">
            <a:schemeClr val="tx1"/>
          </a:fontRef>
        </p:style>
      </p:cxnSp>
      <p:sp>
        <p:nvSpPr>
          <p:cNvPr id="6" name="Title 6"/>
          <p:cNvSpPr txBox="1">
            <a:spLocks/>
          </p:cNvSpPr>
          <p:nvPr userDrawn="1"/>
        </p:nvSpPr>
        <p:spPr bwMode="auto">
          <a:xfrm>
            <a:off x="2667000" y="381000"/>
            <a:ext cx="6169025" cy="2163763"/>
          </a:xfrm>
          <a:prstGeom prst="rect">
            <a:avLst/>
          </a:prstGeom>
          <a:noFill/>
          <a:ln>
            <a:noFill/>
          </a:ln>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sz="4100" dirty="0" smtClean="0">
              <a:latin typeface="Lucida Sans" pitchFamily="34" charset="0"/>
            </a:endParaRPr>
          </a:p>
        </p:txBody>
      </p:sp>
      <p:sp>
        <p:nvSpPr>
          <p:cNvPr id="7" name="Title 6"/>
          <p:cNvSpPr txBox="1">
            <a:spLocks/>
          </p:cNvSpPr>
          <p:nvPr userDrawn="1"/>
        </p:nvSpPr>
        <p:spPr>
          <a:xfrm>
            <a:off x="876300" y="268288"/>
            <a:ext cx="2476500" cy="2170112"/>
          </a:xfrm>
          <a:prstGeom prst="rect">
            <a:avLst/>
          </a:prstGeom>
        </p:spPr>
        <p:txBody>
          <a:bodyPr anchor="b">
            <a:normAutofit/>
          </a:bodyPr>
          <a:lstStyle/>
          <a:p>
            <a:pPr>
              <a:defRPr/>
            </a:pPr>
            <a:endParaRPr lang="en-US" sz="9600" b="1" dirty="0">
              <a:solidFill>
                <a:srgbClr val="984807"/>
              </a:solidFill>
              <a:effectLst>
                <a:outerShdw blurRad="38100" dist="38100" dir="2700000" algn="tl">
                  <a:srgbClr val="C0C0C0"/>
                </a:outerShdw>
              </a:effectLst>
              <a:latin typeface="Lucida Sans" pitchFamily="-112" charset="0"/>
              <a:cs typeface="Arial" charset="0"/>
            </a:endParaRPr>
          </a:p>
        </p:txBody>
      </p:sp>
      <p:sp>
        <p:nvSpPr>
          <p:cNvPr id="8" name="TextBox 7"/>
          <p:cNvSpPr txBox="1">
            <a:spLocks noChangeArrowheads="1"/>
          </p:cNvSpPr>
          <p:nvPr userDrawn="1"/>
        </p:nvSpPr>
        <p:spPr bwMode="auto">
          <a:xfrm>
            <a:off x="457200" y="2667000"/>
            <a:ext cx="2362200" cy="4000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000" dirty="0" smtClean="0">
                <a:solidFill>
                  <a:srgbClr val="10253F"/>
                </a:solidFill>
                <a:latin typeface="Corbel" pitchFamily="34" charset="0"/>
              </a:rPr>
              <a:t>OBJECTIVES</a:t>
            </a:r>
          </a:p>
        </p:txBody>
      </p:sp>
      <p:sp>
        <p:nvSpPr>
          <p:cNvPr id="3" name="Content Placeholder 2"/>
          <p:cNvSpPr>
            <a:spLocks noGrp="1"/>
          </p:cNvSpPr>
          <p:nvPr>
            <p:ph idx="1"/>
          </p:nvPr>
        </p:nvSpPr>
        <p:spPr>
          <a:xfrm>
            <a:off x="457200" y="3124200"/>
            <a:ext cx="8229600" cy="2286000"/>
          </a:xfrm>
        </p:spPr>
        <p:txBody>
          <a:bodyPr/>
          <a:lstStyle>
            <a:lvl1pPr>
              <a:buClr>
                <a:schemeClr val="accent6">
                  <a:lumMod val="50000"/>
                </a:schemeClr>
              </a:buClr>
              <a:buSzPct val="65000"/>
              <a:buFont typeface="Wingdings" pitchFamily="2" charset="2"/>
              <a:buChar char=""/>
              <a:defRPr kumimoji="0" lang="en-US" sz="2400" b="0" i="0" u="none" strike="noStrike" kern="1200" cap="none" spc="0" normalizeH="0" baseline="0" noProof="0" dirty="0" smtClean="0">
                <a:ln>
                  <a:noFill/>
                </a:ln>
                <a:solidFill>
                  <a:schemeClr val="bg2">
                    <a:lumMod val="50000"/>
                  </a:schemeClr>
                </a:solidFill>
                <a:effectLst/>
                <a:uLnTx/>
                <a:uFillTx/>
                <a:latin typeface="Myriad Web Pro" pitchFamily="34" charset="0"/>
                <a:ea typeface="+mj-ea"/>
                <a:cs typeface="+mj-cs"/>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itle 6"/>
          <p:cNvSpPr>
            <a:spLocks noGrp="1"/>
          </p:cNvSpPr>
          <p:nvPr>
            <p:ph type="title"/>
          </p:nvPr>
        </p:nvSpPr>
        <p:spPr>
          <a:xfrm>
            <a:off x="3657600" y="254122"/>
            <a:ext cx="5105400" cy="2184278"/>
          </a:xfrm>
        </p:spPr>
        <p:txBody>
          <a:bodyPr anchor="b">
            <a:sp3d prstMaterial="softEdge"/>
          </a:bodyPr>
          <a:lstStyle>
            <a:lvl1pPr algn="l">
              <a:defRPr b="0">
                <a:solidFill>
                  <a:schemeClr val="bg2">
                    <a:lumMod val="50000"/>
                  </a:schemeClr>
                </a:solidFill>
                <a:effectLst/>
                <a:latin typeface="Corbel" pitchFamily="34" charset="0"/>
              </a:defRPr>
            </a:lvl1pPr>
          </a:lstStyle>
          <a:p>
            <a:endParaRPr lang="en-US" dirty="0"/>
          </a:p>
        </p:txBody>
      </p:sp>
      <p:sp>
        <p:nvSpPr>
          <p:cNvPr id="9" name="Slide Number Placeholder 5"/>
          <p:cNvSpPr>
            <a:spLocks noGrp="1"/>
          </p:cNvSpPr>
          <p:nvPr>
            <p:ph type="sldNum" sz="quarter" idx="10"/>
          </p:nvPr>
        </p:nvSpPr>
        <p:spPr>
          <a:xfrm>
            <a:off x="8170863" y="6488113"/>
            <a:ext cx="381000" cy="212725"/>
          </a:xfrm>
        </p:spPr>
        <p:txBody>
          <a:bodyPr anchor="ctr" anchorCtr="1"/>
          <a:lstStyle>
            <a:lvl1pPr>
              <a:defRPr sz="1800" b="1" smtClean="0">
                <a:solidFill>
                  <a:srgbClr val="0000FF"/>
                </a:solidFill>
                <a:latin typeface="Arial" pitchFamily="34" charset="0"/>
                <a:cs typeface="Arial" pitchFamily="34" charset="0"/>
              </a:defRPr>
            </a:lvl1pPr>
          </a:lstStyle>
          <a:p>
            <a:pPr>
              <a:defRPr/>
            </a:pPr>
            <a:fld id="{7D2FF6A4-2A56-48AE-91C0-5F5B12F12520}" type="slidenum">
              <a:rPr lang="en-US"/>
              <a:pPr>
                <a:defRPr/>
              </a:pPr>
              <a:t>‹#›</a:t>
            </a:fld>
            <a:endParaRPr lang="en-US" dirty="0"/>
          </a:p>
        </p:txBody>
      </p:sp>
      <p:sp>
        <p:nvSpPr>
          <p:cNvPr id="10" name="Footer Placeholder 4"/>
          <p:cNvSpPr>
            <a:spLocks noGrp="1"/>
          </p:cNvSpPr>
          <p:nvPr>
            <p:ph type="ftr" sz="quarter" idx="11"/>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mparison_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sp3d prstMaterial="softEdge"/>
          </a:bodyPr>
          <a:lstStyle>
            <a:lvl1pPr>
              <a:defRPr sz="4800">
                <a:solidFill>
                  <a:srgbClr val="990033"/>
                </a:solidFill>
                <a:effectLst/>
                <a:latin typeface="Corbe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8229600" cy="639762"/>
          </a:xfrm>
          <a:solidFill>
            <a:schemeClr val="accent1">
              <a:lumMod val="40000"/>
              <a:lumOff val="60000"/>
            </a:schemeClr>
          </a:solidFill>
          <a:ln>
            <a:solidFill>
              <a:schemeClr val="accent1">
                <a:lumMod val="50000"/>
              </a:schemeClr>
            </a:solidFill>
          </a:ln>
          <a:effectLst>
            <a:glow rad="101600">
              <a:schemeClr val="accent1">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lightRig rig="glow" dir="tl">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chor="ctr"/>
          <a:lstStyle>
            <a:lvl1pPr marL="0" indent="0" algn="l" rtl="0" eaLnBrk="1" latinLnBrk="0" hangingPunct="1">
              <a:spcBef>
                <a:spcPts val="0"/>
              </a:spcBef>
              <a:buClr>
                <a:schemeClr val="tx1">
                  <a:shade val="95000"/>
                </a:schemeClr>
              </a:buClr>
              <a:buSzPct val="65000"/>
              <a:buFont typeface="Wingdings 2"/>
              <a:buNone/>
              <a:defRPr kumimoji="0" lang="en-US" sz="2400" b="0" kern="1200" dirty="0" smtClean="0">
                <a:solidFill>
                  <a:schemeClr val="bg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4"/>
            <a:ext cx="8229600" cy="3997325"/>
          </a:xfrm>
        </p:spPr>
        <p:txBody>
          <a:bodyPr/>
          <a:lstStyle>
            <a:lvl1pPr>
              <a:buClr>
                <a:schemeClr val="accent6">
                  <a:lumMod val="50000"/>
                </a:schemeClr>
              </a:buClr>
              <a:buSzPct val="80000"/>
              <a:buFont typeface="Wingdings 2" pitchFamily="18" charset="2"/>
              <a:buChar char=""/>
              <a:defRPr sz="2400">
                <a:solidFill>
                  <a:schemeClr val="bg1"/>
                </a:solidFill>
                <a:latin typeface="Arial" pitchFamily="34" charset="0"/>
                <a:cs typeface="Arial" pitchFamily="34" charset="0"/>
              </a:defRPr>
            </a:lvl1pPr>
            <a:lvl2pPr>
              <a:buClr>
                <a:srgbClr val="C00000"/>
              </a:buClr>
              <a:buFont typeface="Wingdings 2" pitchFamily="18" charset="2"/>
              <a:buChar char=""/>
              <a:defRPr sz="2000">
                <a:latin typeface="Georgia" pitchFamily="18" charset="0"/>
                <a:cs typeface="Arial" pitchFamily="34" charset="0"/>
              </a:defRPr>
            </a:lvl2pPr>
            <a:lvl3pPr>
              <a:defRPr sz="1800">
                <a:latin typeface="Georgia" pitchFamily="18" charset="0"/>
                <a:cs typeface="Arial" pitchFamily="34" charset="0"/>
              </a:defRPr>
            </a:lvl3pPr>
            <a:lvl4pPr>
              <a:defRPr sz="1600">
                <a:latin typeface="Georgia" pitchFamily="18" charset="0"/>
                <a:cs typeface="Arial" pitchFamily="34" charset="0"/>
              </a:defRPr>
            </a:lvl4pPr>
            <a:lvl5pPr>
              <a:defRPr sz="1600">
                <a:latin typeface="Georgia" pitchFamily="18"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1"/>
          </p:nvPr>
        </p:nvSpPr>
        <p:spPr>
          <a:xfrm>
            <a:off x="8170863" y="6488113"/>
            <a:ext cx="381000" cy="212725"/>
          </a:xfrm>
        </p:spPr>
        <p:txBody>
          <a:bodyPr anchor="ctr" anchorCtr="1"/>
          <a:lstStyle>
            <a:lvl1pPr>
              <a:defRPr sz="1800" b="1" smtClean="0">
                <a:solidFill>
                  <a:srgbClr val="0000FF"/>
                </a:solidFill>
                <a:latin typeface="Arial" pitchFamily="34" charset="0"/>
                <a:cs typeface="Arial" pitchFamily="34" charset="0"/>
              </a:defRPr>
            </a:lvl1pPr>
          </a:lstStyle>
          <a:p>
            <a:pPr>
              <a:defRPr/>
            </a:pPr>
            <a:fld id="{77BD1BBD-7438-40EC-B270-82C68643E8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Slide Number Placeholder 5"/>
          <p:cNvSpPr txBox="1">
            <a:spLocks/>
          </p:cNvSpPr>
          <p:nvPr userDrawn="1"/>
        </p:nvSpPr>
        <p:spPr bwMode="auto">
          <a:xfrm>
            <a:off x="8170863" y="6477000"/>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86BEF6F4-416B-4A81-B75B-3F8DE85FC8F1}" type="slidenum">
              <a:rPr lang="en-US" b="1" smtClean="0">
                <a:solidFill>
                  <a:srgbClr val="0000FF"/>
                </a:solidFill>
                <a:latin typeface="Arial" pitchFamily="34" charset="0"/>
                <a:cs typeface="Arial" pitchFamily="34" charset="0"/>
              </a:rPr>
              <a:pPr algn="r" eaLnBrk="1" hangingPunct="1">
                <a:defRPr/>
              </a:pPr>
              <a:t>‹#›</a:t>
            </a:fld>
            <a:endParaRPr lang="en-US" b="1" dirty="0" smtClean="0">
              <a:solidFill>
                <a:srgbClr val="0000FF"/>
              </a:solidFill>
              <a:latin typeface="Arial" pitchFamily="34" charset="0"/>
              <a:cs typeface="Arial" pitchFamily="34" charset="0"/>
            </a:endParaRPr>
          </a:p>
        </p:txBody>
      </p:sp>
      <p:sp>
        <p:nvSpPr>
          <p:cNvPr id="2" name="Title 1"/>
          <p:cNvSpPr>
            <a:spLocks noGrp="1"/>
          </p:cNvSpPr>
          <p:nvPr>
            <p:ph type="title"/>
          </p:nvPr>
        </p:nvSpPr>
        <p:spPr/>
        <p:txBody>
          <a:bodyPr>
            <a:sp3d prstMaterial="softEdge"/>
          </a:bodyPr>
          <a:lstStyle>
            <a:lvl1pPr algn="ctr" rtl="0" eaLnBrk="1" latinLnBrk="0" hangingPunct="1">
              <a:spcBef>
                <a:spcPct val="0"/>
              </a:spcBef>
              <a:buNone/>
              <a:defRPr kumimoji="0" lang="en-US" sz="4800" b="1" kern="1200" cap="none" baseline="0" dirty="0" smtClean="0">
                <a:ln w="6350">
                  <a:noFill/>
                </a:ln>
                <a:solidFill>
                  <a:srgbClr val="990033"/>
                </a:solidFill>
                <a:effectLst/>
                <a:latin typeface="Corbel" pitchFamily="34" charset="0"/>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4708525"/>
          </a:xfrm>
        </p:spPr>
        <p:txBody>
          <a:bodyPr/>
          <a:lstStyle>
            <a:lvl1pPr marL="548640" marR="0" indent="-411480" algn="l" defTabSz="914400" rtl="0" eaLnBrk="1" fontAlgn="auto" latinLnBrk="0" hangingPunct="1">
              <a:lnSpc>
                <a:spcPct val="100000"/>
              </a:lnSpc>
              <a:spcBef>
                <a:spcPct val="20000"/>
              </a:spcBef>
              <a:spcAft>
                <a:spcPts val="0"/>
              </a:spcAft>
              <a:buClr>
                <a:schemeClr val="accent6">
                  <a:lumMod val="75000"/>
                </a:schemeClr>
              </a:buClr>
              <a:buSzPct val="120000"/>
              <a:buFont typeface="Arial" pitchFamily="34" charset="0"/>
              <a:buNone/>
              <a:tabLst/>
              <a:defRPr lang="en-US" sz="2400" kern="1200" dirty="0" smtClean="0">
                <a:solidFill>
                  <a:schemeClr val="bg1"/>
                </a:solidFill>
                <a:latin typeface="Arial" pitchFamily="34" charset="0"/>
                <a:ea typeface="ＭＳ Ｐゴシック" pitchFamily="-112" charset="-128"/>
                <a:cs typeface="Arial" pitchFamily="34" charset="0"/>
              </a:defRPr>
            </a:lvl1pPr>
            <a:lvl2pPr>
              <a:defRPr>
                <a:solidFill>
                  <a:schemeClr val="bg1"/>
                </a:solidFill>
                <a:latin typeface="Georgia" pitchFamily="18" charset="0"/>
                <a:cs typeface="Arial" pitchFamily="34" charset="0"/>
              </a:defRPr>
            </a:lvl2pPr>
            <a:lvl3pPr>
              <a:defRPr>
                <a:solidFill>
                  <a:schemeClr val="bg1"/>
                </a:solidFill>
                <a:latin typeface="Georgia" pitchFamily="18" charset="0"/>
                <a:cs typeface="Arial" pitchFamily="34" charset="0"/>
              </a:defRPr>
            </a:lvl3pPr>
            <a:lvl4pPr>
              <a:defRPr>
                <a:solidFill>
                  <a:schemeClr val="bg1"/>
                </a:solidFill>
                <a:latin typeface="Georgia" pitchFamily="18" charset="0"/>
                <a:cs typeface="Arial" pitchFamily="34" charset="0"/>
              </a:defRPr>
            </a:lvl4pPr>
            <a:lvl5pPr>
              <a:defRPr>
                <a:solidFill>
                  <a:schemeClr val="bg1"/>
                </a:solidFill>
                <a:latin typeface="Georgia" pitchFamily="18"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7" name="Slide Number Placeholder 5"/>
          <p:cNvSpPr txBox="1">
            <a:spLocks/>
          </p:cNvSpPr>
          <p:nvPr userDrawn="1"/>
        </p:nvSpPr>
        <p:spPr bwMode="auto">
          <a:xfrm>
            <a:off x="8170863" y="6488113"/>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650A691E-A317-4474-8533-CE4379EE7CC1}" type="slidenum">
              <a:rPr lang="en-US" b="1" smtClean="0">
                <a:solidFill>
                  <a:srgbClr val="0000FF"/>
                </a:solidFill>
                <a:latin typeface="Arial" pitchFamily="34" charset="0"/>
                <a:cs typeface="Arial" pitchFamily="34" charset="0"/>
              </a:rPr>
              <a:pPr algn="r" eaLnBrk="1" hangingPunct="1">
                <a:defRPr/>
              </a:pPr>
              <a:t>‹#›</a:t>
            </a:fld>
            <a:endParaRPr lang="en-US" b="1" dirty="0" smtClean="0">
              <a:solidFill>
                <a:srgbClr val="0000FF"/>
              </a:solidFill>
              <a:latin typeface="Arial" pitchFamily="34" charset="0"/>
              <a:cs typeface="Arial" pitchFamily="34" charset="0"/>
            </a:endParaRPr>
          </a:p>
        </p:txBody>
      </p:sp>
      <p:sp>
        <p:nvSpPr>
          <p:cNvPr id="2" name="Title 1"/>
          <p:cNvSpPr>
            <a:spLocks noGrp="1"/>
          </p:cNvSpPr>
          <p:nvPr>
            <p:ph type="title"/>
          </p:nvPr>
        </p:nvSpPr>
        <p:spPr/>
        <p:txBody>
          <a:bodyPr>
            <a:sp3d prstMaterial="softEdge"/>
          </a:bodyPr>
          <a:lstStyle>
            <a:lvl1pPr>
              <a:defRPr sz="4800">
                <a:solidFill>
                  <a:srgbClr val="990033"/>
                </a:solidFill>
                <a:effectLst/>
                <a:latin typeface="Corbe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8229600" cy="639762"/>
          </a:xfrm>
          <a:solidFill>
            <a:schemeClr val="accent1">
              <a:lumMod val="40000"/>
              <a:lumOff val="60000"/>
            </a:schemeClr>
          </a:solidFill>
          <a:ln>
            <a:solidFill>
              <a:schemeClr val="accent1">
                <a:lumMod val="50000"/>
              </a:schemeClr>
            </a:solidFill>
          </a:ln>
          <a:effectLst>
            <a:glow rad="101600">
              <a:schemeClr val="accent1">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lightRig rig="glow" dir="tl">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chor="ctr"/>
          <a:lstStyle>
            <a:lvl1pPr marL="0" indent="0">
              <a:buNone/>
              <a:defRPr kumimoji="0" lang="en-US" sz="24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chemeClr val="accent6">
                  <a:lumMod val="50000"/>
                </a:schemeClr>
              </a:buClr>
              <a:buSzPct val="80000"/>
              <a:buFont typeface="Wingdings 2" pitchFamily="18" charset="2"/>
              <a:buChar char=""/>
              <a:defRPr sz="2400">
                <a:solidFill>
                  <a:schemeClr val="bg1"/>
                </a:solidFill>
                <a:latin typeface="Arial" pitchFamily="34" charset="0"/>
                <a:cs typeface="Arial" pitchFamily="34" charset="0"/>
              </a:defRPr>
            </a:lvl1pPr>
            <a:lvl2pPr>
              <a:defRPr sz="2000">
                <a:latin typeface="Georgia" pitchFamily="18" charset="0"/>
                <a:cs typeface="Arial" pitchFamily="34" charset="0"/>
              </a:defRPr>
            </a:lvl2pPr>
            <a:lvl3pPr>
              <a:defRPr sz="1800">
                <a:latin typeface="Georgia" pitchFamily="18" charset="0"/>
                <a:cs typeface="Arial" pitchFamily="34" charset="0"/>
              </a:defRPr>
            </a:lvl3pPr>
            <a:lvl4pPr>
              <a:defRPr sz="1600">
                <a:latin typeface="Georgia" pitchFamily="18" charset="0"/>
                <a:cs typeface="Arial" pitchFamily="34" charset="0"/>
              </a:defRPr>
            </a:lvl4pPr>
            <a:lvl5pPr>
              <a:defRPr sz="1600">
                <a:latin typeface="Georgia" pitchFamily="18"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174875"/>
            <a:ext cx="4041775" cy="3951288"/>
          </a:xfrm>
        </p:spPr>
        <p:txBody>
          <a:bodyPr/>
          <a:lstStyle>
            <a:lvl1pPr marL="547688" indent="-411163">
              <a:buClr>
                <a:schemeClr val="accent6">
                  <a:lumMod val="75000"/>
                </a:schemeClr>
              </a:buClr>
              <a:buSzPct val="80000"/>
              <a:defRPr lang="en-US" sz="2400" kern="1200" dirty="0" smtClean="0">
                <a:solidFill>
                  <a:schemeClr val="bg1"/>
                </a:solidFill>
                <a:latin typeface="Arial" pitchFamily="34" charset="0"/>
                <a:ea typeface="ＭＳ Ｐゴシック" pitchFamily="-112" charset="-128"/>
                <a:cs typeface="Arial" pitchFamily="34" charset="0"/>
              </a:defRPr>
            </a:lvl1pPr>
            <a:lvl2pPr>
              <a:defRPr sz="2000">
                <a:latin typeface="Georgia" pitchFamily="18" charset="0"/>
              </a:defRPr>
            </a:lvl2pPr>
            <a:lvl3pPr>
              <a:defRPr sz="1800">
                <a:latin typeface="Georgia" pitchFamily="18" charset="0"/>
              </a:defRPr>
            </a:lvl3pPr>
            <a:lvl4pPr>
              <a:defRPr sz="1600">
                <a:latin typeface="Georgia" pitchFamily="18" charset="0"/>
              </a:defRPr>
            </a:lvl4pPr>
            <a:lvl5pPr>
              <a:defRPr sz="1600">
                <a:latin typeface="Georgia"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5"/>
          <p:cNvSpPr txBox="1">
            <a:spLocks/>
          </p:cNvSpPr>
          <p:nvPr userDrawn="1"/>
        </p:nvSpPr>
        <p:spPr bwMode="auto">
          <a:xfrm>
            <a:off x="819626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7873E83D-7C41-4F24-948E-9DAC92026F92}" type="slidenum">
              <a:rPr lang="en-US" sz="1400" b="1" smtClean="0">
                <a:solidFill>
                  <a:srgbClr val="984807"/>
                </a:solidFill>
                <a:latin typeface="Myriad Web Pro" pitchFamily="34" charset="0"/>
              </a:rPr>
              <a:pPr algn="r" eaLnBrk="1" hangingPunct="1">
                <a:defRPr/>
              </a:pPr>
              <a:t>‹#›</a:t>
            </a:fld>
            <a:endParaRPr lang="en-US" sz="1400" b="1" dirty="0" smtClean="0">
              <a:solidFill>
                <a:srgbClr val="984807"/>
              </a:solidFill>
              <a:latin typeface="Myriad Web Pro" pitchFamily="34" charset="0"/>
            </a:endParaRPr>
          </a:p>
        </p:txBody>
      </p:sp>
      <p:sp>
        <p:nvSpPr>
          <p:cNvPr id="4" name="Slide Number Placeholder 5"/>
          <p:cNvSpPr txBox="1">
            <a:spLocks/>
          </p:cNvSpPr>
          <p:nvPr userDrawn="1"/>
        </p:nvSpPr>
        <p:spPr bwMode="auto">
          <a:xfrm>
            <a:off x="812641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b="1" dirty="0" smtClean="0">
              <a:solidFill>
                <a:srgbClr val="0000FF"/>
              </a:solidFill>
              <a:latin typeface="Arial" pitchFamily="34" charset="0"/>
              <a:cs typeface="Arial" pitchFamily="34" charset="0"/>
            </a:endParaRPr>
          </a:p>
        </p:txBody>
      </p:sp>
      <p:sp>
        <p:nvSpPr>
          <p:cNvPr id="6" name="Title 1"/>
          <p:cNvSpPr>
            <a:spLocks noGrp="1"/>
          </p:cNvSpPr>
          <p:nvPr>
            <p:ph type="title"/>
          </p:nvPr>
        </p:nvSpPr>
        <p:spPr>
          <a:xfrm>
            <a:off x="457200" y="274638"/>
            <a:ext cx="8229600" cy="1143000"/>
          </a:xfrm>
        </p:spPr>
        <p:txBody>
          <a:bodyPr>
            <a:noAutofit/>
            <a:sp3d prstMaterial="softEdge"/>
          </a:bodyPr>
          <a:lstStyle>
            <a:lvl1pPr algn="ctr" rtl="0" eaLnBrk="1" latinLnBrk="0" hangingPunct="1">
              <a:spcBef>
                <a:spcPct val="0"/>
              </a:spcBef>
              <a:buNone/>
              <a:defRPr kumimoji="0" lang="en-US" sz="4800" b="1" kern="1200" cap="none" baseline="0" dirty="0" smtClean="0">
                <a:ln w="6350">
                  <a:noFill/>
                </a:ln>
                <a:solidFill>
                  <a:srgbClr val="990033"/>
                </a:solidFill>
                <a:effectLst/>
                <a:latin typeface="Corbel" pitchFamily="34" charset="0"/>
                <a:ea typeface="+mj-ea"/>
                <a:cs typeface="+mj-cs"/>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Slide Number Placeholder 5"/>
          <p:cNvSpPr txBox="1">
            <a:spLocks/>
          </p:cNvSpPr>
          <p:nvPr userDrawn="1"/>
        </p:nvSpPr>
        <p:spPr bwMode="auto">
          <a:xfrm>
            <a:off x="8170863" y="6488113"/>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662421BF-779D-4B76-9DDB-67980720EA05}" type="slidenum">
              <a:rPr lang="en-US" b="1" smtClean="0">
                <a:solidFill>
                  <a:srgbClr val="0000FF"/>
                </a:solidFill>
                <a:latin typeface="Arial" pitchFamily="34" charset="0"/>
                <a:cs typeface="Arial" pitchFamily="34" charset="0"/>
              </a:rPr>
              <a:pPr algn="r" eaLnBrk="1" hangingPunct="1">
                <a:defRPr/>
              </a:pPr>
              <a:t>‹#›</a:t>
            </a:fld>
            <a:endParaRPr lang="en-US" b="1" dirty="0" smtClean="0">
              <a:solidFill>
                <a:srgbClr val="0000FF"/>
              </a:solidFill>
              <a:latin typeface="Arial" pitchFamily="34" charset="0"/>
              <a:cs typeface="Arial" pitchFamily="34" charset="0"/>
            </a:endParaRPr>
          </a:p>
        </p:txBody>
      </p:sp>
      <p:sp>
        <p:nvSpPr>
          <p:cNvPr id="3" name="Content Placeholder 2"/>
          <p:cNvSpPr>
            <a:spLocks noGrp="1"/>
          </p:cNvSpPr>
          <p:nvPr>
            <p:ph sz="half" idx="1"/>
          </p:nvPr>
        </p:nvSpPr>
        <p:spPr>
          <a:xfrm>
            <a:off x="457200" y="1600200"/>
            <a:ext cx="4038600" cy="4525963"/>
          </a:xfrm>
        </p:spPr>
        <p:txBody>
          <a:bodyPr/>
          <a:lstStyle>
            <a:lvl1pPr marL="547688" indent="-411163">
              <a:defRPr lang="en-US" sz="2400" kern="1200" dirty="0" smtClean="0">
                <a:solidFill>
                  <a:schemeClr val="bg1"/>
                </a:solidFill>
                <a:latin typeface="Arial" pitchFamily="34" charset="0"/>
                <a:ea typeface="ＭＳ Ｐゴシック" pitchFamily="-112" charset="-128"/>
                <a:cs typeface="Arial" pitchFamily="34" charset="0"/>
              </a:defRPr>
            </a:lvl1pPr>
            <a:lvl2pPr>
              <a:defRPr sz="2400">
                <a:latin typeface="Georgia" pitchFamily="18" charset="0"/>
              </a:defRPr>
            </a:lvl2pPr>
            <a:lvl3pPr>
              <a:defRPr sz="2000">
                <a:latin typeface="Georgia" pitchFamily="18" charset="0"/>
              </a:defRPr>
            </a:lvl3pPr>
            <a:lvl4pPr>
              <a:defRPr sz="1800">
                <a:latin typeface="Georgia" pitchFamily="18" charset="0"/>
              </a:defRPr>
            </a:lvl4pPr>
            <a:lvl5pPr>
              <a:defRPr sz="1800">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547688" indent="-411163">
              <a:defRPr lang="en-US" sz="2400" kern="1200" dirty="0" smtClean="0">
                <a:solidFill>
                  <a:schemeClr val="bg1"/>
                </a:solidFill>
                <a:latin typeface="Arial" pitchFamily="34" charset="0"/>
                <a:ea typeface="ＭＳ Ｐゴシック" pitchFamily="-112" charset="-128"/>
                <a:cs typeface="Arial" pitchFamily="34" charset="0"/>
              </a:defRPr>
            </a:lvl1pPr>
            <a:lvl2pPr>
              <a:defRPr sz="2400">
                <a:latin typeface="Georgia" pitchFamily="18" charset="0"/>
              </a:defRPr>
            </a:lvl2pPr>
            <a:lvl3pPr>
              <a:defRPr sz="2000">
                <a:latin typeface="Georgia" pitchFamily="18" charset="0"/>
              </a:defRPr>
            </a:lvl3pPr>
            <a:lvl4pPr>
              <a:defRPr sz="1800">
                <a:latin typeface="Georgia" pitchFamily="18" charset="0"/>
              </a:defRPr>
            </a:lvl4pPr>
            <a:lvl5pPr>
              <a:defRPr sz="1800">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457200" y="274638"/>
            <a:ext cx="8229600" cy="1143000"/>
          </a:xfrm>
        </p:spPr>
        <p:txBody>
          <a:bodyPr>
            <a:sp3d prstMaterial="softEdge"/>
          </a:bodyPr>
          <a:lstStyle>
            <a:lvl1pPr algn="ctr" rtl="0" eaLnBrk="1" latinLnBrk="0" hangingPunct="1">
              <a:spcBef>
                <a:spcPct val="0"/>
              </a:spcBef>
              <a:buNone/>
              <a:defRPr kumimoji="0" lang="en-US" sz="4800" b="1" kern="1200" cap="none" baseline="0" dirty="0" smtClean="0">
                <a:ln w="6350">
                  <a:noFill/>
                </a:ln>
                <a:solidFill>
                  <a:srgbClr val="990033"/>
                </a:solidFill>
                <a:effectLst/>
                <a:latin typeface="Corbel" pitchFamily="34" charset="0"/>
                <a:ea typeface="+mj-ea"/>
                <a:cs typeface="+mj-cs"/>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3/5/2009</a:t>
            </a:r>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698DDAC-0B8D-46E7-9E67-BFBBF92E4E5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457200" y="1524000"/>
            <a:ext cx="3008313" cy="4602163"/>
          </a:xfrm>
        </p:spPr>
        <p:txBody>
          <a:bodyPr/>
          <a:lstStyle>
            <a:lvl1pPr marL="0" indent="0">
              <a:buNone/>
              <a:defRPr sz="1400">
                <a:latin typeface="Arial" pitchFamily="34" charset="0"/>
                <a:cs typeface="Arial" pitchFamily="34" charset="0"/>
              </a:defRPr>
            </a:lvl1pPr>
            <a:lvl2pPr>
              <a:buNone/>
              <a:defRPr sz="1200"/>
            </a:lvl2pPr>
            <a:lvl3pPr>
              <a:buNone/>
              <a:defRPr sz="1000"/>
            </a:lvl3pPr>
            <a:lvl4pPr>
              <a:buNone/>
              <a:defRPr sz="900"/>
            </a:lvl4pPr>
            <a:lvl5pPr>
              <a:buNone/>
              <a:defRPr sz="900"/>
            </a:lvl5pPr>
          </a:lstStyle>
          <a:p>
            <a:pPr lvl="0"/>
            <a:r>
              <a:rPr lang="en-US" dirty="0"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marL="547688" indent="-411163">
              <a:defRPr lang="en-US" sz="2400" kern="1200" dirty="0" smtClean="0">
                <a:solidFill>
                  <a:schemeClr val="bg1"/>
                </a:solidFill>
                <a:latin typeface="Arial" pitchFamily="34" charset="0"/>
                <a:ea typeface="ＭＳ Ｐゴシック" pitchFamily="-112" charset="-128"/>
                <a:cs typeface="Arial" pitchFamily="34" charset="0"/>
              </a:defRPr>
            </a:lvl1pPr>
            <a:lvl2pPr>
              <a:defRPr sz="2400">
                <a:latin typeface="Georgia" pitchFamily="18" charset="0"/>
                <a:cs typeface="Arial" pitchFamily="34" charset="0"/>
              </a:defRPr>
            </a:lvl2pPr>
            <a:lvl3pPr>
              <a:defRPr sz="2200">
                <a:latin typeface="Georgia" pitchFamily="18" charset="0"/>
                <a:cs typeface="Arial" pitchFamily="34" charset="0"/>
              </a:defRPr>
            </a:lvl3pPr>
            <a:lvl4pPr>
              <a:defRPr sz="2000">
                <a:latin typeface="Georgia" pitchFamily="18" charset="0"/>
                <a:cs typeface="Arial" pitchFamily="34" charset="0"/>
              </a:defRPr>
            </a:lvl4pPr>
            <a:lvl5pPr>
              <a:defRPr sz="1800">
                <a:latin typeface="Georgia" pitchFamily="18"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3"/>
          <p:cNvSpPr>
            <a:spLocks noGrp="1"/>
          </p:cNvSpPr>
          <p:nvPr>
            <p:ph type="dt" sz="half" idx="10"/>
          </p:nvPr>
        </p:nvSpPr>
        <p:spPr/>
        <p:txBody>
          <a:bodyPr/>
          <a:lstStyle>
            <a:lvl1pPr>
              <a:defRPr/>
            </a:lvl1pPr>
          </a:lstStyle>
          <a:p>
            <a:pPr>
              <a:defRPr/>
            </a:pPr>
            <a:r>
              <a:rPr lang="en-US"/>
              <a:t>3/5/2009</a:t>
            </a:r>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B5FFCCD-7B01-46FF-AF74-35B6D2073D8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200" dirty="0">
                <a:solidFill>
                  <a:srgbClr val="BCBCBC"/>
                </a:solidFill>
                <a:latin typeface="Arial" pitchFamily="34" charset="0"/>
                <a:cs typeface="Arial" pitchFamily="34" charset="0"/>
              </a:defRPr>
            </a:lvl1pPr>
          </a:lstStyle>
          <a:p>
            <a:pPr>
              <a:defRPr/>
            </a:pPr>
            <a:r>
              <a:rPr lang="en-US"/>
              <a:t>3/5/2009</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wrap="square" lIns="91440" tIns="45720" rIns="91440" bIns="45720" numCol="1" anchor="b" anchorCtr="0" compatLnSpc="1">
            <a:prstTxWarp prst="textNoShape">
              <a:avLst/>
            </a:prstTxWarp>
          </a:bodyPr>
          <a:lstStyle>
            <a:lvl1pPr algn="ctr">
              <a:defRPr sz="1200" dirty="0">
                <a:solidFill>
                  <a:srgbClr val="BCBCBC"/>
                </a:solidFill>
                <a:latin typeface="Arial" pitchFamily="34" charset="0"/>
                <a:cs typeface="Arial" pitchFamily="34" charset="0"/>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Arial" pitchFamily="34" charset="0"/>
                <a:cs typeface="Arial" pitchFamily="34" charset="0"/>
              </a:defRPr>
            </a:lvl1pPr>
          </a:lstStyle>
          <a:p>
            <a:pPr>
              <a:defRPr/>
            </a:pPr>
            <a:fld id="{448330AE-9EFD-4108-A39E-294FF6F7F02B}"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688" r:id="rId8"/>
    <p:sldLayoutId id="2147483689" r:id="rId9"/>
    <p:sldLayoutId id="2147483690" r:id="rId10"/>
    <p:sldLayoutId id="2147483691" r:id="rId11"/>
    <p:sldLayoutId id="2147483692" r:id="rId12"/>
  </p:sldLayoutIdLst>
  <p:hf hdr="0" ftr="0" dt="0"/>
  <p:txStyles>
    <p:titleStyle>
      <a:lvl1pPr algn="ctr" rtl="0" eaLnBrk="0" fontAlgn="base" hangingPunct="0">
        <a:spcBef>
          <a:spcPct val="0"/>
        </a:spcBef>
        <a:spcAft>
          <a:spcPct val="0"/>
        </a:spcAft>
        <a:defRPr lang="en-US" sz="4800" b="1" kern="1200" dirty="0">
          <a:ln w="6350">
            <a:noFill/>
          </a:ln>
          <a:solidFill>
            <a:srgbClr val="990033"/>
          </a:solidFill>
          <a:latin typeface="Corbel" pitchFamily="34" charset="0"/>
          <a:ea typeface="ＭＳ Ｐゴシック" pitchFamily="-112" charset="-128"/>
          <a:cs typeface="ＭＳ Ｐゴシック"/>
        </a:defRPr>
      </a:lvl1pPr>
      <a:lvl2pPr algn="ctr" rtl="0" eaLnBrk="0" fontAlgn="base" hangingPunct="0">
        <a:spcBef>
          <a:spcPct val="0"/>
        </a:spcBef>
        <a:spcAft>
          <a:spcPct val="0"/>
        </a:spcAft>
        <a:defRPr sz="4800" b="1">
          <a:solidFill>
            <a:srgbClr val="990033"/>
          </a:solidFill>
          <a:latin typeface="Corbel" pitchFamily="34" charset="0"/>
          <a:ea typeface="ＭＳ Ｐゴシック" pitchFamily="-112" charset="-128"/>
          <a:cs typeface="ＭＳ Ｐゴシック"/>
        </a:defRPr>
      </a:lvl2pPr>
      <a:lvl3pPr algn="ctr" rtl="0" eaLnBrk="0" fontAlgn="base" hangingPunct="0">
        <a:spcBef>
          <a:spcPct val="0"/>
        </a:spcBef>
        <a:spcAft>
          <a:spcPct val="0"/>
        </a:spcAft>
        <a:defRPr sz="4800" b="1">
          <a:solidFill>
            <a:srgbClr val="990033"/>
          </a:solidFill>
          <a:latin typeface="Corbel" pitchFamily="34" charset="0"/>
          <a:ea typeface="ＭＳ Ｐゴシック" pitchFamily="-112" charset="-128"/>
          <a:cs typeface="ＭＳ Ｐゴシック"/>
        </a:defRPr>
      </a:lvl3pPr>
      <a:lvl4pPr algn="ctr" rtl="0" eaLnBrk="0" fontAlgn="base" hangingPunct="0">
        <a:spcBef>
          <a:spcPct val="0"/>
        </a:spcBef>
        <a:spcAft>
          <a:spcPct val="0"/>
        </a:spcAft>
        <a:defRPr sz="4800" b="1">
          <a:solidFill>
            <a:srgbClr val="990033"/>
          </a:solidFill>
          <a:latin typeface="Corbel" pitchFamily="34" charset="0"/>
          <a:ea typeface="ＭＳ Ｐゴシック" pitchFamily="-112" charset="-128"/>
          <a:cs typeface="ＭＳ Ｐゴシック"/>
        </a:defRPr>
      </a:lvl4pPr>
      <a:lvl5pPr algn="ctr" rtl="0" eaLnBrk="0" fontAlgn="base" hangingPunct="0">
        <a:spcBef>
          <a:spcPct val="0"/>
        </a:spcBef>
        <a:spcAft>
          <a:spcPct val="0"/>
        </a:spcAft>
        <a:defRPr sz="4800" b="1">
          <a:solidFill>
            <a:srgbClr val="990033"/>
          </a:solidFill>
          <a:latin typeface="Corbel" pitchFamily="34" charset="0"/>
          <a:ea typeface="ＭＳ Ｐゴシック" pitchFamily="-112" charset="-128"/>
          <a:cs typeface="ＭＳ Ｐゴシック"/>
        </a:defRPr>
      </a:lvl5pPr>
      <a:lvl6pPr marL="457200" algn="ctr" rtl="0" fontAlgn="base">
        <a:spcBef>
          <a:spcPct val="0"/>
        </a:spcBef>
        <a:spcAft>
          <a:spcPct val="0"/>
        </a:spcAft>
        <a:defRPr sz="4800" b="1">
          <a:solidFill>
            <a:srgbClr val="990033"/>
          </a:solidFill>
          <a:latin typeface="Corbel" pitchFamily="34" charset="0"/>
        </a:defRPr>
      </a:lvl6pPr>
      <a:lvl7pPr marL="914400" algn="ctr" rtl="0" fontAlgn="base">
        <a:spcBef>
          <a:spcPct val="0"/>
        </a:spcBef>
        <a:spcAft>
          <a:spcPct val="0"/>
        </a:spcAft>
        <a:defRPr sz="4800" b="1">
          <a:solidFill>
            <a:srgbClr val="990033"/>
          </a:solidFill>
          <a:latin typeface="Corbel" pitchFamily="34" charset="0"/>
        </a:defRPr>
      </a:lvl7pPr>
      <a:lvl8pPr marL="1371600" algn="ctr" rtl="0" fontAlgn="base">
        <a:spcBef>
          <a:spcPct val="0"/>
        </a:spcBef>
        <a:spcAft>
          <a:spcPct val="0"/>
        </a:spcAft>
        <a:defRPr sz="4800" b="1">
          <a:solidFill>
            <a:srgbClr val="990033"/>
          </a:solidFill>
          <a:latin typeface="Corbel" pitchFamily="34" charset="0"/>
        </a:defRPr>
      </a:lvl8pPr>
      <a:lvl9pPr marL="1828800" algn="ctr" rtl="0" fontAlgn="base">
        <a:spcBef>
          <a:spcPct val="0"/>
        </a:spcBef>
        <a:spcAft>
          <a:spcPct val="0"/>
        </a:spcAft>
        <a:defRPr sz="4800" b="1">
          <a:solidFill>
            <a:srgbClr val="990033"/>
          </a:solidFill>
          <a:latin typeface="Corbel" pitchFamily="34" charset="0"/>
        </a:defRPr>
      </a:lvl9pPr>
    </p:titleStyle>
    <p:bodyStyle>
      <a:lvl1pPr marL="547688" indent="-411163" algn="l" rtl="0" eaLnBrk="0" fontAlgn="base" hangingPunct="0">
        <a:spcBef>
          <a:spcPct val="20000"/>
        </a:spcBef>
        <a:spcAft>
          <a:spcPct val="0"/>
        </a:spcAft>
        <a:buClr>
          <a:srgbClr val="E46C0A"/>
        </a:buClr>
        <a:buSzPct val="65000"/>
        <a:buFont typeface="Wingdings 2" pitchFamily="18" charset="2"/>
        <a:buChar char=""/>
        <a:defRPr lang="en-US" sz="2400" kern="1200" dirty="0">
          <a:solidFill>
            <a:schemeClr val="bg1"/>
          </a:solidFill>
          <a:latin typeface="Myriad Web Pro" pitchFamily="34" charset="0"/>
          <a:ea typeface="ＭＳ Ｐゴシック" pitchFamily="-112" charset="-128"/>
          <a:cs typeface="ＭＳ Ｐゴシック"/>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rgbClr val="10253F"/>
          </a:solidFill>
          <a:latin typeface="Georgia" pitchFamily="18" charset="0"/>
          <a:ea typeface="ＭＳ Ｐゴシック" pitchFamily="-112" charset="-128"/>
          <a:cs typeface="ＭＳ Ｐゴシック"/>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rgbClr val="10253F"/>
          </a:solidFill>
          <a:latin typeface="Georgia" pitchFamily="18" charset="0"/>
          <a:ea typeface="ＭＳ Ｐゴシック" pitchFamily="-112" charset="-128"/>
          <a:cs typeface="ＭＳ Ｐゴシック"/>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rgbClr val="10253F"/>
          </a:solidFill>
          <a:latin typeface="Georgia" pitchFamily="18" charset="0"/>
          <a:ea typeface="ＭＳ Ｐゴシック" pitchFamily="-112" charset="-128"/>
          <a:cs typeface="ＭＳ Ｐゴシック"/>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rgbClr val="10253F"/>
          </a:solidFill>
          <a:latin typeface="Georgia" pitchFamily="18" charset="0"/>
          <a:ea typeface="ＭＳ Ｐゴシック" pitchFamily="-112" charset="-128"/>
          <a:cs typeface="ＭＳ Ｐゴシック"/>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Microsoft_Office_Excel_97-2003_Worksheet1.xls"/></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bizstats.co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www.bizstats.com/industry-markets.asp"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524000"/>
            <a:ext cx="8229600" cy="3276600"/>
          </a:xfrm>
        </p:spPr>
        <p:txBody>
          <a:bodyPr/>
          <a:lstStyle/>
          <a:p>
            <a:pPr marL="457200" indent="-457200">
              <a:spcBef>
                <a:spcPts val="1200"/>
              </a:spcBef>
              <a:defRPr/>
            </a:pPr>
            <a:r>
              <a:rPr lang="en-US" dirty="0" smtClean="0"/>
              <a:t>Things to consider:</a:t>
            </a:r>
            <a:endParaRPr dirty="0" smtClean="0"/>
          </a:p>
          <a:p>
            <a:pPr marL="457200" indent="-457200">
              <a:spcBef>
                <a:spcPts val="1200"/>
              </a:spcBef>
              <a:buFont typeface="+mj-lt"/>
              <a:buAutoNum type="arabicPeriod"/>
              <a:defRPr/>
            </a:pPr>
            <a:r>
              <a:rPr dirty="0" smtClean="0"/>
              <a:t>Describe </a:t>
            </a:r>
            <a:r>
              <a:rPr dirty="0"/>
              <a:t>your product or service. Make sure to include your company’s name</a:t>
            </a:r>
            <a:r>
              <a:rPr dirty="0" smtClean="0"/>
              <a:t>.</a:t>
            </a:r>
            <a:endParaRPr dirty="0"/>
          </a:p>
          <a:p>
            <a:pPr marL="457200" indent="-457200">
              <a:spcBef>
                <a:spcPts val="1200"/>
              </a:spcBef>
              <a:buFont typeface="+mj-lt"/>
              <a:buAutoNum type="arabicPeriod"/>
              <a:defRPr/>
            </a:pPr>
            <a:r>
              <a:rPr dirty="0" smtClean="0"/>
              <a:t>What </a:t>
            </a:r>
            <a:r>
              <a:rPr dirty="0"/>
              <a:t>problems does the product or service solve (or what demand does it meet</a:t>
            </a:r>
            <a:r>
              <a:rPr dirty="0" smtClean="0"/>
              <a:t>)?</a:t>
            </a:r>
            <a:endParaRPr dirty="0"/>
          </a:p>
          <a:p>
            <a:pPr marL="457200" indent="-457200">
              <a:spcBef>
                <a:spcPts val="1200"/>
              </a:spcBef>
              <a:buFont typeface="+mj-lt"/>
              <a:buAutoNum type="arabicPeriod"/>
              <a:defRPr/>
            </a:pPr>
            <a:r>
              <a:rPr dirty="0" smtClean="0"/>
              <a:t>How </a:t>
            </a:r>
            <a:r>
              <a:rPr dirty="0"/>
              <a:t>is your product different</a:t>
            </a:r>
            <a:r>
              <a:rPr dirty="0" smtClean="0"/>
              <a:t>?</a:t>
            </a:r>
            <a:endParaRPr dirty="0"/>
          </a:p>
          <a:p>
            <a:pPr marL="457200" indent="-457200">
              <a:spcBef>
                <a:spcPts val="1200"/>
              </a:spcBef>
              <a:buFont typeface="+mj-lt"/>
              <a:buAutoNum type="arabicPeriod"/>
              <a:defRPr/>
            </a:pPr>
            <a:r>
              <a:rPr dirty="0" smtClean="0"/>
              <a:t>Why </a:t>
            </a:r>
            <a:r>
              <a:rPr dirty="0"/>
              <a:t>should your potential investors</a:t>
            </a:r>
          </a:p>
          <a:p>
            <a:pPr marL="457200" indent="-457200">
              <a:spcBef>
                <a:spcPts val="0"/>
              </a:spcBef>
              <a:defRPr/>
            </a:pPr>
            <a:r>
              <a:rPr dirty="0"/>
              <a:t>	care</a:t>
            </a:r>
            <a:r>
              <a:rPr dirty="0" smtClean="0"/>
              <a:t>?</a:t>
            </a:r>
            <a:endParaRPr sz="2800" dirty="0"/>
          </a:p>
          <a:p>
            <a:pPr marL="594360" indent="-457200">
              <a:spcBef>
                <a:spcPts val="1200"/>
              </a:spcBef>
              <a:buFont typeface="+mj-lt"/>
              <a:buAutoNum type="arabicPeriod"/>
              <a:defRPr/>
            </a:pPr>
            <a:endParaRPr sz="2800" dirty="0"/>
          </a:p>
        </p:txBody>
      </p:sp>
      <p:sp>
        <p:nvSpPr>
          <p:cNvPr id="10243" name="Title 8"/>
          <p:cNvSpPr>
            <a:spLocks noGrp="1"/>
          </p:cNvSpPr>
          <p:nvPr>
            <p:ph type="title"/>
          </p:nvPr>
        </p:nvSpPr>
        <p:spPr>
          <a:xfrm>
            <a:off x="457200" y="381000"/>
            <a:ext cx="8229600" cy="990600"/>
          </a:xfrm>
        </p:spPr>
        <p:txBody>
          <a:bodyPr/>
          <a:lstStyle/>
          <a:p>
            <a:r>
              <a:rPr dirty="0">
                <a:ln>
                  <a:noFill/>
                </a:ln>
                <a:ea typeface="ＭＳ Ｐゴシック" pitchFamily="34" charset="-128"/>
              </a:rPr>
              <a:t>The 30-Second Pitch/Hook</a:t>
            </a:r>
            <a:br>
              <a:rPr dirty="0">
                <a:ln>
                  <a:noFill/>
                </a:ln>
                <a:ea typeface="ＭＳ Ｐゴシック" pitchFamily="34" charset="-128"/>
              </a:rPr>
            </a:br>
            <a:endParaRPr sz="1400" i="1" dirty="0">
              <a:ln>
                <a:noFill/>
              </a:ln>
              <a:solidFill>
                <a:srgbClr val="008000"/>
              </a:solidFill>
              <a:latin typeface="Myriad Web Pro"/>
              <a:ea typeface="ＭＳ Ｐゴシック" pitchFamily="34" charset="-128"/>
              <a:cs typeface="Arial" pitchFamily="34" charset="0"/>
            </a:endParaRPr>
          </a:p>
        </p:txBody>
      </p:sp>
      <p:pic>
        <p:nvPicPr>
          <p:cNvPr id="1024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457200" y="228600"/>
            <a:ext cx="8305800" cy="990600"/>
          </a:xfrm>
        </p:spPr>
        <p:txBody>
          <a:bodyPr/>
          <a:lstStyle/>
          <a:p>
            <a:pPr eaLnBrk="1" hangingPunct="1"/>
            <a:r>
              <a:rPr smtClean="0">
                <a:ln>
                  <a:noFill/>
                </a:ln>
                <a:ea typeface="ＭＳ Ｐゴシック" pitchFamily="34" charset="-128"/>
              </a:rPr>
              <a:t>Marketing Mix </a:t>
            </a:r>
            <a:endParaRPr sz="2400" smtClean="0">
              <a:ln>
                <a:noFill/>
              </a:ln>
              <a:solidFill>
                <a:srgbClr val="008000"/>
              </a:solidFill>
              <a:ea typeface="ＭＳ Ｐゴシック" pitchFamily="34" charset="-128"/>
            </a:endParaRPr>
          </a:p>
        </p:txBody>
      </p:sp>
      <p:pic>
        <p:nvPicPr>
          <p:cNvPr id="19459" name="Picture 9" descr="NFTE_SmallTagLock_PantoneC.eps"/>
          <p:cNvPicPr>
            <a:picLocks noChangeAspect="1"/>
          </p:cNvPicPr>
          <p:nvPr/>
        </p:nvPicPr>
        <p:blipFill>
          <a:blip r:embed="rId3" cstate="print"/>
          <a:srcRect/>
          <a:stretch>
            <a:fillRect/>
          </a:stretch>
        </p:blipFill>
        <p:spPr bwMode="auto">
          <a:xfrm>
            <a:off x="33338" y="6002338"/>
            <a:ext cx="1643062" cy="822325"/>
          </a:xfrm>
          <a:prstGeom prst="rect">
            <a:avLst/>
          </a:prstGeom>
          <a:noFill/>
          <a:ln w="9525">
            <a:noFill/>
            <a:miter lim="800000"/>
            <a:headEnd/>
            <a:tailEnd/>
          </a:ln>
        </p:spPr>
      </p:pic>
      <p:graphicFrame>
        <p:nvGraphicFramePr>
          <p:cNvPr id="13" name="Diagram 12"/>
          <p:cNvGraphicFramePr/>
          <p:nvPr/>
        </p:nvGraphicFramePr>
        <p:xfrm>
          <a:off x="228600" y="1219200"/>
          <a:ext cx="8686800" cy="46692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6" name="Straight Connector 5"/>
          <p:cNvCxnSpPr/>
          <p:nvPr/>
        </p:nvCxnSpPr>
        <p:spPr>
          <a:xfrm flipV="1">
            <a:off x="990600" y="2906713"/>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V="1">
            <a:off x="4572000" y="2873375"/>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flipV="1">
            <a:off x="8164513" y="2895600"/>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flipV="1">
            <a:off x="6400800" y="3940175"/>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flipV="1">
            <a:off x="2720975" y="3940175"/>
            <a:ext cx="0" cy="304800"/>
          </a:xfrm>
          <a:prstGeom prst="line">
            <a:avLst/>
          </a:prstGeom>
        </p:spPr>
        <p:style>
          <a:lnRef idx="3">
            <a:schemeClr val="accent2"/>
          </a:lnRef>
          <a:fillRef idx="0">
            <a:schemeClr val="accent2"/>
          </a:fillRef>
          <a:effectRef idx="2">
            <a:schemeClr val="accent2"/>
          </a:effectRef>
          <a:fontRef idx="minor">
            <a:schemeClr val="tx1"/>
          </a:fontRef>
        </p:style>
      </p:cxnSp>
      <p:sp>
        <p:nvSpPr>
          <p:cNvPr id="3" name="Rounded Rectangle 2"/>
          <p:cNvSpPr/>
          <p:nvPr/>
        </p:nvSpPr>
        <p:spPr>
          <a:xfrm>
            <a:off x="228600" y="1371600"/>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endParaRPr lang="en-US" dirty="0">
              <a:solidFill>
                <a:schemeClr val="bg2">
                  <a:lumMod val="50000"/>
                </a:schemeClr>
              </a:solidFill>
              <a:latin typeface="Georgia" pitchFamily="18" charset="0"/>
            </a:endParaRPr>
          </a:p>
        </p:txBody>
      </p:sp>
      <p:sp>
        <p:nvSpPr>
          <p:cNvPr id="15" name="Rounded Rectangle 14"/>
          <p:cNvSpPr/>
          <p:nvPr/>
        </p:nvSpPr>
        <p:spPr>
          <a:xfrm>
            <a:off x="6519863" y="1360488"/>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endParaRPr lang="en-US" dirty="0">
              <a:solidFill>
                <a:schemeClr val="bg2">
                  <a:lumMod val="50000"/>
                </a:schemeClr>
              </a:solidFill>
              <a:latin typeface="Georgia" pitchFamily="18" charset="0"/>
            </a:endParaRPr>
          </a:p>
        </p:txBody>
      </p:sp>
      <p:sp>
        <p:nvSpPr>
          <p:cNvPr id="16" name="Rounded Rectangle 15"/>
          <p:cNvSpPr/>
          <p:nvPr/>
        </p:nvSpPr>
        <p:spPr>
          <a:xfrm>
            <a:off x="3341688" y="1349375"/>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endParaRPr lang="en-US" dirty="0">
              <a:solidFill>
                <a:schemeClr val="bg2">
                  <a:lumMod val="50000"/>
                </a:schemeClr>
              </a:solidFill>
              <a:latin typeface="Georgia" pitchFamily="18" charset="0"/>
            </a:endParaRPr>
          </a:p>
        </p:txBody>
      </p:sp>
      <p:sp>
        <p:nvSpPr>
          <p:cNvPr id="17" name="Rounded Rectangle 16"/>
          <p:cNvSpPr/>
          <p:nvPr/>
        </p:nvSpPr>
        <p:spPr>
          <a:xfrm>
            <a:off x="1501775" y="4256088"/>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endParaRPr lang="en-US" dirty="0">
              <a:solidFill>
                <a:schemeClr val="bg2">
                  <a:lumMod val="50000"/>
                </a:schemeClr>
              </a:solidFill>
            </a:endParaRPr>
          </a:p>
        </p:txBody>
      </p:sp>
      <p:sp>
        <p:nvSpPr>
          <p:cNvPr id="18" name="Rounded Rectangle 17"/>
          <p:cNvSpPr/>
          <p:nvPr/>
        </p:nvSpPr>
        <p:spPr>
          <a:xfrm>
            <a:off x="5291138" y="4256088"/>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endParaRPr lang="en-US"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defRPr/>
            </a:pPr>
            <a:r>
              <a:rPr>
                <a:ln>
                  <a:noFill/>
                </a:ln>
                <a:ea typeface="ＭＳ Ｐゴシック" pitchFamily="34" charset="-128"/>
              </a:rPr>
              <a:t>Promotional Mix</a:t>
            </a:r>
            <a:endParaRPr/>
          </a:p>
        </p:txBody>
      </p:sp>
      <p:grpSp>
        <p:nvGrpSpPr>
          <p:cNvPr id="20483" name="Group 38923"/>
          <p:cNvGrpSpPr>
            <a:grpSpLocks/>
          </p:cNvGrpSpPr>
          <p:nvPr/>
        </p:nvGrpSpPr>
        <p:grpSpPr bwMode="auto">
          <a:xfrm>
            <a:off x="674688" y="1657350"/>
            <a:ext cx="8012112" cy="4171950"/>
            <a:chOff x="674914" y="1657193"/>
            <a:chExt cx="8011885" cy="4172730"/>
          </a:xfrm>
        </p:grpSpPr>
        <p:sp>
          <p:nvSpPr>
            <p:cNvPr id="38925" name="Freeform 38924"/>
            <p:cNvSpPr/>
            <p:nvPr/>
          </p:nvSpPr>
          <p:spPr>
            <a:xfrm>
              <a:off x="674914" y="1657193"/>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Advertising</a:t>
              </a:r>
              <a:endParaRPr lang="en-US" sz="1400" dirty="0">
                <a:latin typeface="Arial" pitchFamily="34" charset="0"/>
                <a:cs typeface="Arial" pitchFamily="34" charset="0"/>
              </a:endParaRPr>
            </a:p>
          </p:txBody>
        </p:sp>
        <p:sp>
          <p:nvSpPr>
            <p:cNvPr id="38926" name="Freeform 38925"/>
            <p:cNvSpPr/>
            <p:nvPr/>
          </p:nvSpPr>
          <p:spPr>
            <a:xfrm>
              <a:off x="2205506" y="1684929"/>
              <a:ext cx="4825333" cy="603995"/>
            </a:xfrm>
            <a:custGeom>
              <a:avLst/>
              <a:gdLst>
                <a:gd name="connsiteX0" fmla="*/ 0 w 4825333"/>
                <a:gd name="connsiteY0" fmla="*/ 0 h 603995"/>
                <a:gd name="connsiteX1" fmla="*/ 4523336 w 4825333"/>
                <a:gd name="connsiteY1" fmla="*/ 0 h 603995"/>
                <a:gd name="connsiteX2" fmla="*/ 4825333 w 4825333"/>
                <a:gd name="connsiteY2" fmla="*/ 301998 h 603995"/>
                <a:gd name="connsiteX3" fmla="*/ 4523336 w 4825333"/>
                <a:gd name="connsiteY3" fmla="*/ 603995 h 603995"/>
                <a:gd name="connsiteX4" fmla="*/ 0 w 4825333"/>
                <a:gd name="connsiteY4" fmla="*/ 603995 h 603995"/>
                <a:gd name="connsiteX5" fmla="*/ 301998 w 4825333"/>
                <a:gd name="connsiteY5" fmla="*/ 301998 h 603995"/>
                <a:gd name="connsiteX6" fmla="*/ 0 w 4825333"/>
                <a:gd name="connsiteY6" fmla="*/ 0 h 60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5">
                  <a:moveTo>
                    <a:pt x="0" y="0"/>
                  </a:moveTo>
                  <a:lnTo>
                    <a:pt x="4523336" y="0"/>
                  </a:lnTo>
                  <a:lnTo>
                    <a:pt x="4825333" y="301998"/>
                  </a:lnTo>
                  <a:lnTo>
                    <a:pt x="4523336" y="603995"/>
                  </a:lnTo>
                  <a:lnTo>
                    <a:pt x="0" y="603995"/>
                  </a:lnTo>
                  <a:lnTo>
                    <a:pt x="301998" y="301998"/>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22318" tIns="10160" rIns="301997" bIns="10160" spcCol="1270" anchor="ctr"/>
            <a:lstStyle/>
            <a:p>
              <a:pPr marL="230188" defTabSz="711200">
                <a:lnSpc>
                  <a:spcPct val="90000"/>
                </a:lnSpc>
                <a:spcAft>
                  <a:spcPct val="35000"/>
                </a:spcAft>
                <a:defRPr/>
              </a:pPr>
              <a:endParaRPr lang="en-US" sz="1600" dirty="0">
                <a:latin typeface="Georgia" pitchFamily="18" charset="0"/>
              </a:endParaRPr>
            </a:p>
          </p:txBody>
        </p:sp>
        <p:sp>
          <p:nvSpPr>
            <p:cNvPr id="38927" name="Freeform 38926"/>
            <p:cNvSpPr/>
            <p:nvPr/>
          </p:nvSpPr>
          <p:spPr>
            <a:xfrm>
              <a:off x="6883347" y="1659169"/>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a:t>
              </a:r>
              <a:endParaRPr lang="en-US" dirty="0">
                <a:latin typeface="Georgia" pitchFamily="18" charset="0"/>
              </a:endParaRPr>
            </a:p>
          </p:txBody>
        </p:sp>
        <p:sp>
          <p:nvSpPr>
            <p:cNvPr id="38928" name="Freeform 38927"/>
            <p:cNvSpPr/>
            <p:nvPr/>
          </p:nvSpPr>
          <p:spPr>
            <a:xfrm>
              <a:off x="674914" y="2340130"/>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Publicity</a:t>
              </a:r>
              <a:endParaRPr lang="en-US" sz="1400" dirty="0">
                <a:latin typeface="Arial" pitchFamily="34" charset="0"/>
                <a:cs typeface="Arial" pitchFamily="34" charset="0"/>
              </a:endParaRPr>
            </a:p>
          </p:txBody>
        </p:sp>
        <p:sp>
          <p:nvSpPr>
            <p:cNvPr id="38929" name="Freeform 38928"/>
            <p:cNvSpPr/>
            <p:nvPr/>
          </p:nvSpPr>
          <p:spPr>
            <a:xfrm>
              <a:off x="2205506" y="2368695"/>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endParaRPr lang="en-US" sz="1600" dirty="0">
                <a:latin typeface="Georgia" pitchFamily="18" charset="0"/>
              </a:endParaRPr>
            </a:p>
          </p:txBody>
        </p:sp>
        <p:sp>
          <p:nvSpPr>
            <p:cNvPr id="38930" name="Freeform 38929"/>
            <p:cNvSpPr/>
            <p:nvPr/>
          </p:nvSpPr>
          <p:spPr>
            <a:xfrm>
              <a:off x="6883347" y="2342937"/>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a:t>
              </a:r>
              <a:endParaRPr lang="en-US" dirty="0">
                <a:latin typeface="Georgia" pitchFamily="18" charset="0"/>
              </a:endParaRPr>
            </a:p>
          </p:txBody>
        </p:sp>
        <p:sp>
          <p:nvSpPr>
            <p:cNvPr id="38931" name="Freeform 38930"/>
            <p:cNvSpPr/>
            <p:nvPr/>
          </p:nvSpPr>
          <p:spPr>
            <a:xfrm>
              <a:off x="674914" y="3023899"/>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Personal Selling</a:t>
              </a:r>
              <a:endParaRPr lang="en-US" sz="1400" dirty="0">
                <a:latin typeface="Arial" pitchFamily="34" charset="0"/>
                <a:cs typeface="Arial" pitchFamily="34" charset="0"/>
              </a:endParaRPr>
            </a:p>
          </p:txBody>
        </p:sp>
        <p:sp>
          <p:nvSpPr>
            <p:cNvPr id="38932" name="Freeform 38931"/>
            <p:cNvSpPr/>
            <p:nvPr/>
          </p:nvSpPr>
          <p:spPr>
            <a:xfrm>
              <a:off x="2205506" y="3052464"/>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endParaRPr lang="en-US" sz="1600" dirty="0">
                <a:latin typeface="Georgia" pitchFamily="18" charset="0"/>
              </a:endParaRPr>
            </a:p>
          </p:txBody>
        </p:sp>
        <p:sp>
          <p:nvSpPr>
            <p:cNvPr id="38933" name="Freeform 38932"/>
            <p:cNvSpPr/>
            <p:nvPr/>
          </p:nvSpPr>
          <p:spPr>
            <a:xfrm>
              <a:off x="6883347" y="3026706"/>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a:t>
              </a:r>
              <a:endParaRPr lang="en-US" dirty="0">
                <a:latin typeface="Georgia" pitchFamily="18" charset="0"/>
              </a:endParaRPr>
            </a:p>
          </p:txBody>
        </p:sp>
        <p:sp>
          <p:nvSpPr>
            <p:cNvPr id="38934" name="Freeform 38933"/>
            <p:cNvSpPr/>
            <p:nvPr/>
          </p:nvSpPr>
          <p:spPr>
            <a:xfrm>
              <a:off x="674914" y="3707667"/>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Sales Promotion</a:t>
              </a:r>
              <a:endParaRPr lang="en-US" sz="1400" dirty="0">
                <a:latin typeface="Arial" pitchFamily="34" charset="0"/>
                <a:cs typeface="Arial" pitchFamily="34" charset="0"/>
              </a:endParaRPr>
            </a:p>
          </p:txBody>
        </p:sp>
        <p:sp>
          <p:nvSpPr>
            <p:cNvPr id="38935" name="Freeform 38934"/>
            <p:cNvSpPr/>
            <p:nvPr/>
          </p:nvSpPr>
          <p:spPr>
            <a:xfrm>
              <a:off x="2205506" y="3736232"/>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endParaRPr lang="en-US" sz="1600" dirty="0">
                <a:latin typeface="Georgia" pitchFamily="18" charset="0"/>
              </a:endParaRPr>
            </a:p>
          </p:txBody>
        </p:sp>
        <p:sp>
          <p:nvSpPr>
            <p:cNvPr id="38936" name="Freeform 38935"/>
            <p:cNvSpPr/>
            <p:nvPr/>
          </p:nvSpPr>
          <p:spPr>
            <a:xfrm>
              <a:off x="6883347" y="3710474"/>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a:t>
              </a:r>
              <a:endParaRPr lang="en-US" dirty="0">
                <a:latin typeface="Georgia" pitchFamily="18" charset="0"/>
              </a:endParaRPr>
            </a:p>
          </p:txBody>
        </p:sp>
        <p:sp>
          <p:nvSpPr>
            <p:cNvPr id="38937" name="Freeform 38936"/>
            <p:cNvSpPr/>
            <p:nvPr/>
          </p:nvSpPr>
          <p:spPr>
            <a:xfrm>
              <a:off x="674914" y="4395248"/>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6">
                <a:hueOff val="0"/>
                <a:satOff val="0"/>
                <a:lumOff val="0"/>
                <a:alphaOff val="0"/>
              </a:schemeClr>
            </a:fillRef>
            <a:effectRef idx="2">
              <a:schemeClr val="accent6">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Other</a:t>
              </a:r>
              <a:endParaRPr lang="en-US" sz="1400" dirty="0">
                <a:latin typeface="Arial" pitchFamily="34" charset="0"/>
                <a:cs typeface="Arial" pitchFamily="34" charset="0"/>
              </a:endParaRPr>
            </a:p>
          </p:txBody>
        </p:sp>
        <p:sp>
          <p:nvSpPr>
            <p:cNvPr id="38938" name="Freeform 38937"/>
            <p:cNvSpPr/>
            <p:nvPr/>
          </p:nvSpPr>
          <p:spPr>
            <a:xfrm>
              <a:off x="2205506" y="4420001"/>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r>
                <a:rPr lang="en-US" sz="1600" dirty="0" smtClean="0">
                  <a:solidFill>
                    <a:schemeClr val="bg2">
                      <a:lumMod val="50000"/>
                    </a:schemeClr>
                  </a:solidFill>
                  <a:latin typeface="Georgia" pitchFamily="18" charset="0"/>
                  <a:ea typeface="ＭＳ Ｐゴシック" pitchFamily="-112" charset="-128"/>
                </a:rPr>
                <a:t>List </a:t>
              </a:r>
              <a:r>
                <a:rPr lang="en-US" sz="1600" dirty="0">
                  <a:solidFill>
                    <a:schemeClr val="bg2">
                      <a:lumMod val="50000"/>
                    </a:schemeClr>
                  </a:solidFill>
                  <a:latin typeface="Georgia" pitchFamily="18" charset="0"/>
                  <a:ea typeface="ＭＳ Ｐゴシック" pitchFamily="-112" charset="-128"/>
                </a:rPr>
                <a:t>plans for visual merchandising or</a:t>
              </a:r>
            </a:p>
            <a:p>
              <a:pPr marL="230188" defTabSz="711200">
                <a:lnSpc>
                  <a:spcPct val="90000"/>
                </a:lnSpc>
                <a:spcAft>
                  <a:spcPct val="35000"/>
                </a:spcAft>
                <a:defRPr/>
              </a:pPr>
              <a:r>
                <a:rPr lang="en-US" sz="1600" dirty="0">
                  <a:solidFill>
                    <a:schemeClr val="bg2">
                      <a:lumMod val="50000"/>
                    </a:schemeClr>
                  </a:solidFill>
                  <a:latin typeface="Georgia" pitchFamily="18" charset="0"/>
                  <a:ea typeface="ＭＳ Ｐゴシック" pitchFamily="-112" charset="-128"/>
                </a:rPr>
                <a:t>public relations, if any</a:t>
              </a:r>
              <a:r>
                <a:rPr lang="en-US" sz="1600" dirty="0" smtClean="0">
                  <a:solidFill>
                    <a:schemeClr val="bg2">
                      <a:lumMod val="50000"/>
                    </a:schemeClr>
                  </a:solidFill>
                  <a:latin typeface="Georgia" pitchFamily="18" charset="0"/>
                  <a:ea typeface="ＭＳ Ｐゴシック" pitchFamily="-112" charset="-128"/>
                </a:rPr>
                <a:t>.</a:t>
              </a:r>
              <a:endParaRPr lang="en-US" sz="1600" dirty="0">
                <a:latin typeface="Georgia" pitchFamily="18" charset="0"/>
              </a:endParaRPr>
            </a:p>
          </p:txBody>
        </p:sp>
        <p:sp>
          <p:nvSpPr>
            <p:cNvPr id="38939" name="Freeform 38938"/>
            <p:cNvSpPr/>
            <p:nvPr/>
          </p:nvSpPr>
          <p:spPr>
            <a:xfrm>
              <a:off x="6883347" y="4394243"/>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a:t>
              </a:r>
              <a:endParaRPr lang="en-US" dirty="0">
                <a:latin typeface="Georgia" pitchFamily="18" charset="0"/>
              </a:endParaRPr>
            </a:p>
          </p:txBody>
        </p:sp>
        <p:sp>
          <p:nvSpPr>
            <p:cNvPr id="38940" name="Freeform 38939"/>
            <p:cNvSpPr/>
            <p:nvPr/>
          </p:nvSpPr>
          <p:spPr>
            <a:xfrm>
              <a:off x="679392" y="5098537"/>
              <a:ext cx="6328236" cy="731386"/>
            </a:xfrm>
            <a:custGeom>
              <a:avLst/>
              <a:gdLst>
                <a:gd name="connsiteX0" fmla="*/ 0 w 6328236"/>
                <a:gd name="connsiteY0" fmla="*/ 0 h 731386"/>
                <a:gd name="connsiteX1" fmla="*/ 5962543 w 6328236"/>
                <a:gd name="connsiteY1" fmla="*/ 0 h 731386"/>
                <a:gd name="connsiteX2" fmla="*/ 6328236 w 6328236"/>
                <a:gd name="connsiteY2" fmla="*/ 365693 h 731386"/>
                <a:gd name="connsiteX3" fmla="*/ 5962543 w 6328236"/>
                <a:gd name="connsiteY3" fmla="*/ 731386 h 731386"/>
                <a:gd name="connsiteX4" fmla="*/ 0 w 6328236"/>
                <a:gd name="connsiteY4" fmla="*/ 731386 h 731386"/>
                <a:gd name="connsiteX5" fmla="*/ 365693 w 6328236"/>
                <a:gd name="connsiteY5" fmla="*/ 365693 h 731386"/>
                <a:gd name="connsiteX6" fmla="*/ 0 w 6328236"/>
                <a:gd name="connsiteY6" fmla="*/ 0 h 73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8236" h="731386">
                  <a:moveTo>
                    <a:pt x="0" y="0"/>
                  </a:moveTo>
                  <a:lnTo>
                    <a:pt x="5962543" y="0"/>
                  </a:lnTo>
                  <a:lnTo>
                    <a:pt x="6328236" y="365693"/>
                  </a:lnTo>
                  <a:lnTo>
                    <a:pt x="5962543" y="731386"/>
                  </a:lnTo>
                  <a:lnTo>
                    <a:pt x="0" y="731386"/>
                  </a:lnTo>
                  <a:lnTo>
                    <a:pt x="365693" y="365693"/>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lnRef>
            <a:fillRef idx="3">
              <a:schemeClr val="accent2"/>
            </a:fillRef>
            <a:effectRef idx="3">
              <a:schemeClr val="accent2"/>
            </a:effectRef>
            <a:fontRef idx="minor">
              <a:schemeClr val="lt1"/>
            </a:fontRef>
          </p:style>
          <p:txBody>
            <a:bodyPr lIns="396173" tIns="15240" rIns="365693" bIns="15240" spcCol="1270" anchor="ctr"/>
            <a:lstStyle/>
            <a:p>
              <a:pPr defTabSz="1066800">
                <a:lnSpc>
                  <a:spcPct val="90000"/>
                </a:lnSpc>
                <a:spcAft>
                  <a:spcPct val="35000"/>
                </a:spcAft>
                <a:defRPr/>
              </a:pPr>
              <a:r>
                <a:rPr lang="en-US" sz="2400" b="1" dirty="0">
                  <a:solidFill>
                    <a:schemeClr val="bg1"/>
                  </a:solidFill>
                  <a:latin typeface="Arial" pitchFamily="34" charset="0"/>
                  <a:ea typeface="ＭＳ Ｐゴシック" pitchFamily="-112" charset="-128"/>
                  <a:cs typeface="Arial" pitchFamily="34" charset="0"/>
                </a:rPr>
                <a:t>Total Monthly Promotional Expense</a:t>
              </a:r>
            </a:p>
          </p:txBody>
        </p:sp>
        <p:sp>
          <p:nvSpPr>
            <p:cNvPr id="38941" name="Freeform 38940"/>
            <p:cNvSpPr/>
            <p:nvPr/>
          </p:nvSpPr>
          <p:spPr>
            <a:xfrm>
              <a:off x="6776672" y="5105148"/>
              <a:ext cx="1910127" cy="724775"/>
            </a:xfrm>
            <a:custGeom>
              <a:avLst/>
              <a:gdLst>
                <a:gd name="connsiteX0" fmla="*/ 0 w 1848405"/>
                <a:gd name="connsiteY0" fmla="*/ 0 h 731387"/>
                <a:gd name="connsiteX1" fmla="*/ 1482712 w 1848405"/>
                <a:gd name="connsiteY1" fmla="*/ 0 h 731387"/>
                <a:gd name="connsiteX2" fmla="*/ 1848405 w 1848405"/>
                <a:gd name="connsiteY2" fmla="*/ 365694 h 731387"/>
                <a:gd name="connsiteX3" fmla="*/ 1482712 w 1848405"/>
                <a:gd name="connsiteY3" fmla="*/ 731387 h 731387"/>
                <a:gd name="connsiteX4" fmla="*/ 0 w 1848405"/>
                <a:gd name="connsiteY4" fmla="*/ 731387 h 731387"/>
                <a:gd name="connsiteX5" fmla="*/ 365694 w 1848405"/>
                <a:gd name="connsiteY5" fmla="*/ 365694 h 731387"/>
                <a:gd name="connsiteX6" fmla="*/ 0 w 1848405"/>
                <a:gd name="connsiteY6" fmla="*/ 0 h 731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8405" h="731387">
                  <a:moveTo>
                    <a:pt x="0" y="0"/>
                  </a:moveTo>
                  <a:lnTo>
                    <a:pt x="1482712" y="0"/>
                  </a:lnTo>
                  <a:lnTo>
                    <a:pt x="1848405" y="365694"/>
                  </a:lnTo>
                  <a:lnTo>
                    <a:pt x="1482712" y="731387"/>
                  </a:lnTo>
                  <a:lnTo>
                    <a:pt x="0" y="731387"/>
                  </a:lnTo>
                  <a:lnTo>
                    <a:pt x="365694" y="3656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88554" tIns="11430" rIns="365693" bIns="11430" spcCol="1270" anchor="ctr"/>
            <a:lstStyle/>
            <a:p>
              <a:pPr defTabSz="800100">
                <a:lnSpc>
                  <a:spcPct val="90000"/>
                </a:lnSpc>
                <a:spcAft>
                  <a:spcPct val="35000"/>
                </a:spcAft>
                <a:tabLst>
                  <a:tab pos="1147763" algn="r"/>
                </a:tabLst>
                <a:defRPr/>
              </a:pPr>
              <a:r>
                <a:rPr lang="en-US" b="1" dirty="0">
                  <a:latin typeface="Georgia" pitchFamily="18" charset="0"/>
                </a:rPr>
                <a:t>	</a:t>
              </a:r>
              <a:r>
                <a:rPr lang="en-US" b="1" dirty="0" smtClean="0">
                  <a:latin typeface="Georgia" pitchFamily="18" charset="0"/>
                </a:rPr>
                <a:t>$</a:t>
              </a:r>
              <a:endParaRPr lang="en-US" b="1" dirty="0">
                <a:latin typeface="Georgia" pitchFamily="18" charset="0"/>
              </a:endParaRPr>
            </a:p>
          </p:txBody>
        </p:sp>
      </p:grpSp>
      <p:sp>
        <p:nvSpPr>
          <p:cNvPr id="7" name="AutoShape 250"/>
          <p:cNvSpPr>
            <a:spLocks noChangeArrowheads="1"/>
          </p:cNvSpPr>
          <p:nvPr/>
        </p:nvSpPr>
        <p:spPr bwMode="auto">
          <a:xfrm>
            <a:off x="762000" y="1066800"/>
            <a:ext cx="6019800" cy="478974"/>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b="1" dirty="0">
                <a:solidFill>
                  <a:schemeClr val="bg1"/>
                </a:solidFill>
                <a:latin typeface="Arial" pitchFamily="34" charset="0"/>
                <a:cs typeface="Arial" pitchFamily="34" charset="0"/>
              </a:rPr>
              <a:t>Promotional Expense</a:t>
            </a:r>
          </a:p>
        </p:txBody>
      </p:sp>
      <p:sp>
        <p:nvSpPr>
          <p:cNvPr id="9" name="AutoShape 250"/>
          <p:cNvSpPr>
            <a:spLocks noChangeArrowheads="1"/>
          </p:cNvSpPr>
          <p:nvPr/>
        </p:nvSpPr>
        <p:spPr bwMode="auto">
          <a:xfrm>
            <a:off x="6900634" y="1066800"/>
            <a:ext cx="1709965" cy="478974"/>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b="1" dirty="0">
                <a:solidFill>
                  <a:schemeClr val="bg1"/>
                </a:solidFill>
                <a:latin typeface="Arial" pitchFamily="34" charset="0"/>
                <a:cs typeface="Arial" pitchFamily="34" charset="0"/>
              </a:rPr>
              <a:t>Monthly</a:t>
            </a:r>
          </a:p>
          <a:p>
            <a:pPr algn="ctr">
              <a:defRPr/>
            </a:pPr>
            <a:r>
              <a:rPr lang="en-US" sz="1600" b="1" dirty="0">
                <a:solidFill>
                  <a:schemeClr val="bg1"/>
                </a:solidFill>
                <a:latin typeface="Arial" pitchFamily="34" charset="0"/>
                <a:cs typeface="Arial" pitchFamily="34" charset="0"/>
              </a:rPr>
              <a:t>Amount</a:t>
            </a:r>
          </a:p>
        </p:txBody>
      </p:sp>
      <p:pic>
        <p:nvPicPr>
          <p:cNvPr id="20490" name="Picture 9" descr="NFTE_SmallTagLock_PantoneC.eps"/>
          <p:cNvPicPr>
            <a:picLocks noChangeAspect="1"/>
          </p:cNvPicPr>
          <p:nvPr/>
        </p:nvPicPr>
        <p:blipFill>
          <a:blip r:embed="rId3" cstate="print"/>
          <a:srcRect/>
          <a:stretch>
            <a:fillRect/>
          </a:stretch>
        </p:blipFill>
        <p:spPr bwMode="auto">
          <a:xfrm>
            <a:off x="33338" y="6002338"/>
            <a:ext cx="1643062"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57200" y="152400"/>
            <a:ext cx="8305800" cy="762000"/>
          </a:xfrm>
        </p:spPr>
        <p:txBody>
          <a:bodyPr/>
          <a:lstStyle/>
          <a:p>
            <a:pPr>
              <a:lnSpc>
                <a:spcPct val="80000"/>
              </a:lnSpc>
              <a:spcBef>
                <a:spcPts val="600"/>
              </a:spcBef>
            </a:pPr>
            <a:r>
              <a:rPr sz="4400" smtClean="0">
                <a:ln>
                  <a:noFill/>
                </a:ln>
                <a:ea typeface="ＭＳ Ｐゴシック" pitchFamily="34" charset="-128"/>
              </a:rPr>
              <a:t>Cost of </a:t>
            </a:r>
            <a:r>
              <a:rPr smtClean="0">
                <a:ln>
                  <a:noFill/>
                </a:ln>
                <a:ea typeface="ＭＳ Ｐゴシック" pitchFamily="34" charset="-128"/>
              </a:rPr>
              <a:t>Materials/Labor</a:t>
            </a:r>
            <a:endParaRPr i="1" smtClean="0">
              <a:ln>
                <a:noFill/>
              </a:ln>
              <a:solidFill>
                <a:srgbClr val="008000"/>
              </a:solidFill>
              <a:latin typeface="Myriad Web Pro"/>
              <a:ea typeface="ＭＳ Ｐゴシック" pitchFamily="34" charset="-128"/>
              <a:cs typeface="Arial" pitchFamily="34" charset="0"/>
            </a:endParaRPr>
          </a:p>
        </p:txBody>
      </p:sp>
      <p:pic>
        <p:nvPicPr>
          <p:cNvPr id="21507" name="Picture 13" descr="NFTE_SmallTagLock_PantoneC.eps"/>
          <p:cNvPicPr>
            <a:picLocks noChangeAspect="1"/>
          </p:cNvPicPr>
          <p:nvPr/>
        </p:nvPicPr>
        <p:blipFill>
          <a:blip r:embed="rId3" cstate="print"/>
          <a:srcRect/>
          <a:stretch>
            <a:fillRect/>
          </a:stretch>
        </p:blipFill>
        <p:spPr bwMode="auto">
          <a:xfrm>
            <a:off x="33338" y="6148388"/>
            <a:ext cx="1350962" cy="676275"/>
          </a:xfrm>
          <a:prstGeom prst="rect">
            <a:avLst/>
          </a:prstGeom>
          <a:noFill/>
          <a:ln w="9525">
            <a:noFill/>
            <a:miter lim="800000"/>
            <a:headEnd/>
            <a:tailEnd/>
          </a:ln>
        </p:spPr>
      </p:pic>
      <p:graphicFrame>
        <p:nvGraphicFramePr>
          <p:cNvPr id="2" name="Table 1"/>
          <p:cNvGraphicFramePr>
            <a:graphicFrameLocks noGrp="1"/>
          </p:cNvGraphicFramePr>
          <p:nvPr/>
        </p:nvGraphicFramePr>
        <p:xfrm>
          <a:off x="1384300" y="914400"/>
          <a:ext cx="6096000" cy="2620998"/>
        </p:xfrm>
        <a:graphic>
          <a:graphicData uri="http://schemas.openxmlformats.org/drawingml/2006/table">
            <a:tbl>
              <a:tblPr firstRow="1" bandRow="1">
                <a:tableStyleId>{5C22544A-7EE6-4342-B048-85BDC9FD1C3A}</a:tableStyleId>
              </a:tblPr>
              <a:tblGrid>
                <a:gridCol w="2438400"/>
                <a:gridCol w="2133600"/>
                <a:gridCol w="1524000"/>
              </a:tblGrid>
              <a:tr h="370795">
                <a:tc gridSpan="3">
                  <a:txBody>
                    <a:bodyPr/>
                    <a:lstStyle/>
                    <a:p>
                      <a:pPr marL="0" algn="ctr" rtl="0" eaLnBrk="1" latinLnBrk="0" hangingPunct="1"/>
                      <a:r>
                        <a:rPr kumimoji="0" lang="en-US" sz="2000" b="1" kern="1200" dirty="0" smtClean="0">
                          <a:solidFill>
                            <a:schemeClr val="bg1"/>
                          </a:solidFill>
                          <a:latin typeface="Arial" pitchFamily="34" charset="0"/>
                          <a:ea typeface="ＭＳ Ｐゴシック" pitchFamily="-112" charset="-128"/>
                          <a:cs typeface="Arial" pitchFamily="34" charset="0"/>
                        </a:rPr>
                        <a:t>Materials</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95">
                <a:tc>
                  <a:txBody>
                    <a:bodyPr/>
                    <a:lstStyle/>
                    <a:p>
                      <a:pPr marL="0" algn="ctr" rtl="0" eaLnBrk="1" latinLnBrk="0" hangingPunct="1"/>
                      <a:r>
                        <a:rPr kumimoji="0" lang="en-US" sz="1400" b="1" kern="1200" dirty="0" smtClean="0">
                          <a:solidFill>
                            <a:schemeClr val="bg1"/>
                          </a:solidFill>
                          <a:latin typeface="Arial" pitchFamily="34" charset="0"/>
                          <a:ea typeface="ＭＳ Ｐゴシック" pitchFamily="-112" charset="-128"/>
                          <a:cs typeface="Arial" pitchFamily="34" charset="0"/>
                        </a:rPr>
                        <a:t>Material Description</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rtl="0" eaLnBrk="1" latinLnBrk="0" hangingPunct="1"/>
                      <a:r>
                        <a:rPr kumimoji="0" lang="en-US" sz="1400" b="1" kern="1200" dirty="0" smtClean="0">
                          <a:solidFill>
                            <a:schemeClr val="bg1"/>
                          </a:solidFill>
                          <a:latin typeface="Arial" pitchFamily="34" charset="0"/>
                          <a:ea typeface="ＭＳ Ｐゴシック" pitchFamily="-112" charset="-128"/>
                          <a:cs typeface="Arial" pitchFamily="34" charset="0"/>
                        </a:rPr>
                        <a:t>Cost/Total Quantity</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rtl="0" eaLnBrk="1" latinLnBrk="0" hangingPunct="1"/>
                      <a:r>
                        <a:rPr kumimoji="0" lang="en-US" sz="1400" b="1" kern="1200" dirty="0" smtClean="0">
                          <a:solidFill>
                            <a:schemeClr val="bg1"/>
                          </a:solidFill>
                          <a:latin typeface="Arial" pitchFamily="34" charset="0"/>
                          <a:ea typeface="ＭＳ Ｐゴシック" pitchFamily="-112" charset="-128"/>
                          <a:cs typeface="Arial" pitchFamily="34" charset="0"/>
                        </a:rPr>
                        <a:t>Cost per Unit</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795">
                <a:tc>
                  <a:txBody>
                    <a:bodyPr/>
                    <a:lstStyle/>
                    <a:p>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ctr"/>
                      <a:r>
                        <a:rPr kumimoji="0" lang="en-US" sz="1400" b="0" kern="1200" dirty="0" smtClean="0">
                          <a:solidFill>
                            <a:schemeClr val="bg2">
                              <a:lumMod val="50000"/>
                            </a:schemeClr>
                          </a:solidFill>
                          <a:latin typeface="Georgia" pitchFamily="18" charset="0"/>
                          <a:ea typeface="ＭＳ Ｐゴシック" pitchFamily="-112" charset="-128"/>
                          <a:cs typeface="+mn-cs"/>
                        </a:rPr>
                        <a:t>$</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1260475" algn="r"/>
                        </a:tabLst>
                      </a:pPr>
                      <a:r>
                        <a:rPr kumimoji="0" lang="en-US" sz="1400" b="0" kern="1200" dirty="0" smtClean="0">
                          <a:solidFill>
                            <a:schemeClr val="bg2">
                              <a:lumMod val="50000"/>
                            </a:schemeClr>
                          </a:solidFill>
                          <a:latin typeface="Georgia" pitchFamily="18" charset="0"/>
                          <a:ea typeface="ＭＳ Ｐゴシック" pitchFamily="-112" charset="-128"/>
                          <a:cs typeface="+mn-cs"/>
                        </a:rPr>
                        <a:t>	$</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400" b="0" kern="1200" dirty="0" smtClean="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a:r>
                        <a:rPr kumimoji="0" lang="en-US" sz="1400" b="0" kern="1200" dirty="0" smtClean="0">
                          <a:solidFill>
                            <a:schemeClr val="bg2">
                              <a:lumMod val="50000"/>
                            </a:schemeClr>
                          </a:solidFill>
                          <a:latin typeface="Georgia" pitchFamily="18" charset="0"/>
                          <a:ea typeface="ＭＳ Ｐゴシック" pitchFamily="-112" charset="-128"/>
                          <a:cs typeface="+mn-cs"/>
                        </a:rPr>
                        <a:t>$ </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1260475" algn="r"/>
                        </a:tabLst>
                      </a:pPr>
                      <a:r>
                        <a:rPr kumimoji="0" lang="en-US" sz="1400" b="0" kern="1200" dirty="0" smtClean="0">
                          <a:solidFill>
                            <a:schemeClr val="bg2">
                              <a:lumMod val="50000"/>
                            </a:schemeClr>
                          </a:solidFill>
                          <a:latin typeface="Georgia" pitchFamily="18" charset="0"/>
                          <a:ea typeface="ＭＳ Ｐゴシック" pitchFamily="-112" charset="-128"/>
                          <a:cs typeface="+mn-cs"/>
                        </a:rPr>
                        <a:t>	$</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400" b="0" kern="1200" dirty="0" smtClean="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ctr"/>
                      <a:r>
                        <a:rPr kumimoji="0" lang="en-US" sz="1400" b="0" kern="1200" dirty="0" smtClean="0">
                          <a:solidFill>
                            <a:schemeClr val="bg2">
                              <a:lumMod val="50000"/>
                            </a:schemeClr>
                          </a:solidFill>
                          <a:latin typeface="Georgia" pitchFamily="18" charset="0"/>
                          <a:ea typeface="ＭＳ Ｐゴシック" pitchFamily="-112" charset="-128"/>
                          <a:cs typeface="+mn-cs"/>
                        </a:rPr>
                        <a:t>$</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1260475" algn="r"/>
                        </a:tabLst>
                      </a:pPr>
                      <a:r>
                        <a:rPr kumimoji="0" lang="en-US" sz="1400" b="0" kern="1200" dirty="0" smtClean="0">
                          <a:solidFill>
                            <a:schemeClr val="bg2">
                              <a:lumMod val="50000"/>
                            </a:schemeClr>
                          </a:solidFill>
                          <a:latin typeface="Georgia" pitchFamily="18" charset="0"/>
                          <a:ea typeface="ＭＳ Ｐゴシック" pitchFamily="-112" charset="-128"/>
                          <a:cs typeface="+mn-cs"/>
                        </a:rPr>
                        <a:t>	$</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400" b="0" kern="1200" dirty="0" smtClean="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a:r>
                        <a:rPr kumimoji="0" lang="en-US" sz="1400" b="0" kern="1200" dirty="0" smtClean="0">
                          <a:solidFill>
                            <a:schemeClr val="bg2">
                              <a:lumMod val="50000"/>
                            </a:schemeClr>
                          </a:solidFill>
                          <a:latin typeface="Georgia" pitchFamily="18" charset="0"/>
                          <a:ea typeface="ＭＳ Ｐゴシック" pitchFamily="-112" charset="-128"/>
                          <a:cs typeface="+mn-cs"/>
                        </a:rPr>
                        <a:t>$</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1260475" algn="r"/>
                        </a:tabLst>
                      </a:pPr>
                      <a:r>
                        <a:rPr kumimoji="0" lang="en-US" sz="1400" b="0" kern="1200" dirty="0" smtClean="0">
                          <a:solidFill>
                            <a:schemeClr val="bg2">
                              <a:lumMod val="50000"/>
                            </a:schemeClr>
                          </a:solidFill>
                          <a:latin typeface="Georgia" pitchFamily="18" charset="0"/>
                          <a:ea typeface="ＭＳ Ｐゴシック" pitchFamily="-112" charset="-128"/>
                          <a:cs typeface="+mn-cs"/>
                        </a:rPr>
                        <a:t>	$</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795">
                <a:tc gridSpan="2">
                  <a:txBody>
                    <a:bodyPr/>
                    <a:lstStyle/>
                    <a:p>
                      <a:pPr algn="r"/>
                      <a:r>
                        <a:rPr kumimoji="0" lang="en-US" sz="1400" b="1" kern="1200" dirty="0" smtClean="0">
                          <a:solidFill>
                            <a:schemeClr val="bg1"/>
                          </a:solidFill>
                          <a:latin typeface="Arial" pitchFamily="34" charset="0"/>
                          <a:ea typeface="ＭＳ Ｐゴシック" pitchFamily="-112" charset="-128"/>
                          <a:cs typeface="Arial" pitchFamily="34" charset="0"/>
                        </a:rPr>
                        <a:t>Total Material Cost per Unit</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tabLst>
                          <a:tab pos="1260475" algn="r"/>
                        </a:tabLst>
                      </a:pPr>
                      <a:r>
                        <a:rPr kumimoji="0" lang="en-US" sz="1400" b="1" kern="1200" dirty="0" smtClean="0">
                          <a:solidFill>
                            <a:schemeClr val="bg2">
                              <a:lumMod val="50000"/>
                            </a:schemeClr>
                          </a:solidFill>
                          <a:latin typeface="Georgia" pitchFamily="18" charset="0"/>
                          <a:ea typeface="ＭＳ Ｐゴシック" pitchFamily="-112" charset="-128"/>
                          <a:cs typeface="Microsoft Uighur" pitchFamily="2" charset="-78"/>
                        </a:rPr>
                        <a:t>	$</a:t>
                      </a:r>
                      <a:endParaRPr kumimoji="0" lang="en-US" sz="1400" b="1" kern="1200" dirty="0">
                        <a:solidFill>
                          <a:schemeClr val="bg2">
                            <a:lumMod val="50000"/>
                          </a:schemeClr>
                        </a:solidFill>
                        <a:latin typeface="Georgia" pitchFamily="18" charset="0"/>
                        <a:ea typeface="ＭＳ Ｐゴシック" pitchFamily="-112" charset="-128"/>
                        <a:cs typeface="Microsoft Uighur" pitchFamily="2" charset="-78"/>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bl>
          </a:graphicData>
        </a:graphic>
      </p:graphicFrame>
      <p:graphicFrame>
        <p:nvGraphicFramePr>
          <p:cNvPr id="3" name="Table 2"/>
          <p:cNvGraphicFramePr>
            <a:graphicFrameLocks noGrp="1"/>
          </p:cNvGraphicFramePr>
          <p:nvPr/>
        </p:nvGraphicFramePr>
        <p:xfrm>
          <a:off x="1384300" y="3733800"/>
          <a:ext cx="6096000" cy="1590563"/>
        </p:xfrm>
        <a:graphic>
          <a:graphicData uri="http://schemas.openxmlformats.org/drawingml/2006/table">
            <a:tbl>
              <a:tblPr firstRow="1" bandRow="1">
                <a:tableStyleId>{5C22544A-7EE6-4342-B048-85BDC9FD1C3A}</a:tableStyleId>
              </a:tblPr>
              <a:tblGrid>
                <a:gridCol w="2032000"/>
                <a:gridCol w="2032000"/>
                <a:gridCol w="2032000"/>
              </a:tblGrid>
              <a:tr h="370991">
                <a:tc gridSpan="3">
                  <a:txBody>
                    <a:bodyPr/>
                    <a:lstStyle/>
                    <a:p>
                      <a:pPr marL="0" algn="ctr" rtl="0" eaLnBrk="1" latinLnBrk="0" hangingPunct="1"/>
                      <a:r>
                        <a:rPr kumimoji="0" lang="en-US" sz="2000" b="1" kern="1200" dirty="0" smtClean="0">
                          <a:solidFill>
                            <a:schemeClr val="bg1"/>
                          </a:solidFill>
                          <a:latin typeface="Arial" pitchFamily="34" charset="0"/>
                          <a:ea typeface="ＭＳ Ｐゴシック" pitchFamily="-112" charset="-128"/>
                          <a:cs typeface="Arial" pitchFamily="34" charset="0"/>
                        </a:rPr>
                        <a:t>Labor</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39" marB="45739">
                    <a:solidFill>
                      <a:schemeClr val="accent3">
                        <a:lumMod val="75000"/>
                      </a:schemeClr>
                    </a:solidFill>
                  </a:tcPr>
                </a:tc>
                <a:tc hMerge="1">
                  <a:txBody>
                    <a:bodyPr/>
                    <a:lstStyle/>
                    <a:p>
                      <a:endParaRPr lang="en-US"/>
                    </a:p>
                  </a:txBody>
                  <a:tcPr>
                    <a:solidFill>
                      <a:srgbClr val="D0D8E8"/>
                    </a:solidFill>
                  </a:tcPr>
                </a:tc>
                <a:tc hMerge="1">
                  <a:txBody>
                    <a:bodyPr/>
                    <a:lstStyle/>
                    <a:p>
                      <a:endParaRPr lang="en-US" dirty="0"/>
                    </a:p>
                  </a:txBody>
                  <a:tcPr>
                    <a:solidFill>
                      <a:srgbClr val="D0D8E8"/>
                    </a:solidFill>
                  </a:tcPr>
                </a:tc>
              </a:tr>
              <a:tr h="518370">
                <a:tc>
                  <a:txBody>
                    <a:bodyPr/>
                    <a:lstStyle/>
                    <a:p>
                      <a:pPr marL="0" algn="ctr" rtl="0" eaLnBrk="1" latinLnBrk="0" hangingPunct="1"/>
                      <a:r>
                        <a:rPr kumimoji="0" lang="en-US" sz="1400" b="1" kern="1200" dirty="0" smtClean="0">
                          <a:solidFill>
                            <a:schemeClr val="bg1"/>
                          </a:solidFill>
                          <a:latin typeface="Arial" pitchFamily="34" charset="0"/>
                          <a:ea typeface="ＭＳ Ｐゴシック" pitchFamily="-112" charset="-128"/>
                          <a:cs typeface="Arial" pitchFamily="34" charset="0"/>
                        </a:rPr>
                        <a:t>Labor Cost per Hour</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39" marB="45739">
                    <a:solidFill>
                      <a:schemeClr val="accent3">
                        <a:lumMod val="20000"/>
                        <a:lumOff val="80000"/>
                      </a:schemeClr>
                    </a:solidFill>
                  </a:tcPr>
                </a:tc>
                <a:tc>
                  <a:txBody>
                    <a:bodyPr/>
                    <a:lstStyle/>
                    <a:p>
                      <a:pPr marL="0" algn="ctr" rtl="0" eaLnBrk="1" latinLnBrk="0" hangingPunct="1"/>
                      <a:r>
                        <a:rPr kumimoji="0" lang="en-US" sz="1400" b="1" kern="1200" dirty="0" smtClean="0">
                          <a:solidFill>
                            <a:schemeClr val="bg1"/>
                          </a:solidFill>
                          <a:latin typeface="Arial" pitchFamily="34" charset="0"/>
                          <a:ea typeface="ＭＳ Ｐゴシック" pitchFamily="-112" charset="-128"/>
                          <a:cs typeface="Arial" pitchFamily="34" charset="0"/>
                        </a:rPr>
                        <a:t>Time (in Hours) to Make One Unit</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39" marB="45739">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kern="1200" dirty="0" smtClean="0">
                          <a:solidFill>
                            <a:schemeClr val="bg1"/>
                          </a:solidFill>
                          <a:latin typeface="Arial" pitchFamily="34" charset="0"/>
                          <a:ea typeface="ＭＳ Ｐゴシック" pitchFamily="-112" charset="-128"/>
                          <a:cs typeface="Arial" pitchFamily="34" charset="0"/>
                        </a:rPr>
                        <a:t>Labor Cost per Unit</a:t>
                      </a:r>
                    </a:p>
                  </a:txBody>
                  <a:tcPr marT="45739" marB="45739">
                    <a:solidFill>
                      <a:schemeClr val="accent3">
                        <a:lumMod val="20000"/>
                        <a:lumOff val="80000"/>
                      </a:schemeClr>
                    </a:solidFill>
                  </a:tcPr>
                </a:tc>
              </a:tr>
              <a:tr h="304924">
                <a:tc>
                  <a:txBody>
                    <a:bodyPr/>
                    <a:lstStyle/>
                    <a:p>
                      <a:pPr marL="0" algn="ctr" rtl="0" eaLnBrk="1" latinLnBrk="0" hangingPunct="1"/>
                      <a:r>
                        <a:rPr kumimoji="0" lang="en-US" sz="1400" b="0" kern="1200" dirty="0" smtClean="0">
                          <a:solidFill>
                            <a:schemeClr val="bg2">
                              <a:lumMod val="50000"/>
                            </a:schemeClr>
                          </a:solidFill>
                          <a:latin typeface="Georgia" pitchFamily="18" charset="0"/>
                          <a:ea typeface="ＭＳ Ｐゴシック" pitchFamily="-112" charset="-128"/>
                          <a:cs typeface="+mn-cs"/>
                        </a:rPr>
                        <a:t>$</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39" marB="45739">
                    <a:solidFill>
                      <a:schemeClr val="accent3">
                        <a:lumMod val="60000"/>
                        <a:lumOff val="40000"/>
                      </a:schemeClr>
                    </a:solidFill>
                  </a:tcPr>
                </a:tc>
                <a:tc>
                  <a:txBody>
                    <a:bodyPr/>
                    <a:lstStyle/>
                    <a:p>
                      <a:pPr marL="0" algn="ctr" rtl="0" eaLnBrk="1" latinLnBrk="0" hangingPunct="1"/>
                      <a:r>
                        <a:rPr kumimoji="0" lang="en-US" sz="1400" b="0" kern="1200" dirty="0" smtClean="0">
                          <a:solidFill>
                            <a:schemeClr val="bg2">
                              <a:lumMod val="50000"/>
                            </a:schemeClr>
                          </a:solidFill>
                          <a:latin typeface="Georgia" pitchFamily="18" charset="0"/>
                          <a:ea typeface="ＭＳ Ｐゴシック" pitchFamily="-112" charset="-128"/>
                          <a:cs typeface="+mn-cs"/>
                        </a:rPr>
                        <a:t>Time</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39" marB="45739">
                    <a:solidFill>
                      <a:schemeClr val="accent3">
                        <a:lumMod val="60000"/>
                        <a:lumOff val="40000"/>
                      </a:schemeClr>
                    </a:solidFill>
                  </a:tcPr>
                </a:tc>
                <a:tc>
                  <a:txBody>
                    <a:bodyPr/>
                    <a:lstStyle/>
                    <a:p>
                      <a:pPr marL="0" algn="l" rtl="0" eaLnBrk="1" latinLnBrk="0" hangingPunct="1">
                        <a:tabLst>
                          <a:tab pos="1712913" algn="r"/>
                        </a:tabLst>
                      </a:pPr>
                      <a:r>
                        <a:rPr kumimoji="0" lang="en-US" sz="1400" b="0" kern="1200" dirty="0" smtClean="0">
                          <a:solidFill>
                            <a:schemeClr val="bg2">
                              <a:lumMod val="50000"/>
                            </a:schemeClr>
                          </a:solidFill>
                          <a:latin typeface="Georgia" pitchFamily="18" charset="0"/>
                          <a:ea typeface="ＭＳ Ｐゴシック" pitchFamily="-112" charset="-128"/>
                          <a:cs typeface="+mn-cs"/>
                        </a:rPr>
                        <a:t>	$</a:t>
                      </a:r>
                      <a:endParaRPr kumimoji="0" lang="en-US" sz="1400" b="0" kern="1200" dirty="0">
                        <a:solidFill>
                          <a:schemeClr val="bg2">
                            <a:lumMod val="50000"/>
                          </a:schemeClr>
                        </a:solidFill>
                        <a:latin typeface="Georgia" pitchFamily="18" charset="0"/>
                        <a:ea typeface="ＭＳ Ｐゴシック" pitchFamily="-112" charset="-128"/>
                        <a:cs typeface="+mn-cs"/>
                      </a:endParaRPr>
                    </a:p>
                  </a:txBody>
                  <a:tcPr marT="45739" marB="45739">
                    <a:solidFill>
                      <a:schemeClr val="accent3">
                        <a:lumMod val="60000"/>
                        <a:lumOff val="40000"/>
                      </a:schemeClr>
                    </a:solidFill>
                  </a:tcPr>
                </a:tc>
              </a:tr>
              <a:tr h="370991">
                <a:tc gridSpan="2">
                  <a:txBody>
                    <a:bodyPr/>
                    <a:lstStyle/>
                    <a:p>
                      <a:pPr algn="r"/>
                      <a:r>
                        <a:rPr kumimoji="0" lang="en-US" sz="1400" b="1" kern="1200" dirty="0" smtClean="0">
                          <a:solidFill>
                            <a:schemeClr val="bg1"/>
                          </a:solidFill>
                          <a:latin typeface="Arial" pitchFamily="34" charset="0"/>
                          <a:ea typeface="ＭＳ Ｐゴシック" pitchFamily="-112" charset="-128"/>
                          <a:cs typeface="Arial" pitchFamily="34" charset="0"/>
                        </a:rPr>
                        <a:t>Total Labor Cost per Unit</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39" marB="45739">
                    <a:solidFill>
                      <a:schemeClr val="accent3">
                        <a:lumMod val="20000"/>
                        <a:lumOff val="80000"/>
                      </a:schemeClr>
                    </a:solidFill>
                  </a:tcPr>
                </a:tc>
                <a:tc hMerge="1">
                  <a:txBody>
                    <a:bodyPr/>
                    <a:lstStyle/>
                    <a:p>
                      <a:endParaRPr lang="en-US" dirty="0"/>
                    </a:p>
                  </a:txBody>
                  <a:tcPr>
                    <a:solidFill>
                      <a:srgbClr val="E9EDF4"/>
                    </a:solidFill>
                  </a:tcPr>
                </a:tc>
                <a:tc>
                  <a:txBody>
                    <a:bodyPr/>
                    <a:lstStyle/>
                    <a:p>
                      <a:pPr marL="0" algn="l" rtl="0" eaLnBrk="1" latinLnBrk="0" hangingPunct="1">
                        <a:tabLst>
                          <a:tab pos="1712913" algn="r"/>
                        </a:tabLst>
                      </a:pPr>
                      <a:r>
                        <a:rPr kumimoji="0" lang="en-US" sz="1400" b="1" kern="1200" dirty="0" smtClean="0">
                          <a:solidFill>
                            <a:schemeClr val="bg2">
                              <a:lumMod val="50000"/>
                            </a:schemeClr>
                          </a:solidFill>
                          <a:latin typeface="Georgia" pitchFamily="18" charset="0"/>
                          <a:ea typeface="ＭＳ Ｐゴシック" pitchFamily="-112" charset="-128"/>
                          <a:cs typeface="+mn-cs"/>
                        </a:rPr>
                        <a:t>	$</a:t>
                      </a:r>
                      <a:endParaRPr kumimoji="0" lang="en-US" sz="1400" b="1" kern="1200" dirty="0">
                        <a:solidFill>
                          <a:schemeClr val="bg2">
                            <a:lumMod val="50000"/>
                          </a:schemeClr>
                        </a:solidFill>
                        <a:latin typeface="Georgia" pitchFamily="18" charset="0"/>
                        <a:ea typeface="ＭＳ Ｐゴシック" pitchFamily="-112" charset="-128"/>
                        <a:cs typeface="+mn-cs"/>
                      </a:endParaRPr>
                    </a:p>
                  </a:txBody>
                  <a:tcPr marT="45739" marB="45739">
                    <a:solidFill>
                      <a:schemeClr val="accent3">
                        <a:lumMod val="20000"/>
                        <a:lumOff val="80000"/>
                      </a:schemeClr>
                    </a:solidFill>
                  </a:tcPr>
                </a:tc>
              </a:tr>
            </a:tbl>
          </a:graphicData>
        </a:graphic>
      </p:graphicFrame>
      <p:graphicFrame>
        <p:nvGraphicFramePr>
          <p:cNvPr id="8" name="Table 7"/>
          <p:cNvGraphicFramePr>
            <a:graphicFrameLocks noGrp="1"/>
          </p:cNvGraphicFramePr>
          <p:nvPr/>
        </p:nvGraphicFramePr>
        <p:xfrm>
          <a:off x="1384300" y="5562600"/>
          <a:ext cx="6083300" cy="518370"/>
        </p:xfrm>
        <a:graphic>
          <a:graphicData uri="http://schemas.openxmlformats.org/drawingml/2006/table">
            <a:tbl>
              <a:tblPr firstRow="1" bandRow="1">
                <a:tableStyleId>{5C22544A-7EE6-4342-B048-85BDC9FD1C3A}</a:tableStyleId>
              </a:tblPr>
              <a:tblGrid>
                <a:gridCol w="2501900"/>
                <a:gridCol w="3581400"/>
              </a:tblGrid>
              <a:tr h="518370">
                <a:tc>
                  <a:txBody>
                    <a:bodyPr/>
                    <a:lstStyle/>
                    <a:p>
                      <a:pPr marL="0" algn="r" rtl="0" eaLnBrk="1" latinLnBrk="0" hangingPunct="1"/>
                      <a:r>
                        <a:rPr kumimoji="0" lang="en-US" sz="2000" b="1" kern="1200" dirty="0" smtClean="0">
                          <a:solidFill>
                            <a:schemeClr val="bg1"/>
                          </a:solidFill>
                          <a:latin typeface="Arial" pitchFamily="34" charset="0"/>
                          <a:ea typeface="ＭＳ Ｐゴシック" pitchFamily="-112" charset="-128"/>
                          <a:cs typeface="Arial" pitchFamily="34" charset="0"/>
                        </a:rPr>
                        <a:t>COGS (per Unit)</a:t>
                      </a:r>
                      <a:endParaRPr kumimoji="0" lang="en-US" sz="2000" b="1" kern="1200" dirty="0">
                        <a:solidFill>
                          <a:schemeClr val="bg1"/>
                        </a:solidFill>
                        <a:latin typeface="Arial" pitchFamily="34" charset="0"/>
                        <a:ea typeface="ＭＳ Ｐゴシック" pitchFamily="-112" charset="-128"/>
                        <a:cs typeface="Arial" pitchFamily="34" charset="0"/>
                      </a:endParaRPr>
                    </a:p>
                  </a:txBody>
                  <a:tcPr marT="45739" marB="45739" anchor="ctr">
                    <a:solidFill>
                      <a:schemeClr val="accent4">
                        <a:lumMod val="60000"/>
                        <a:lumOff val="40000"/>
                      </a:schemeClr>
                    </a:solidFill>
                  </a:tcPr>
                </a:tc>
                <a:tc>
                  <a:txBody>
                    <a:bodyPr/>
                    <a:lstStyle/>
                    <a:p>
                      <a:pPr marL="0" algn="l" rtl="0" eaLnBrk="1" latinLnBrk="0" hangingPunct="1">
                        <a:tabLst>
                          <a:tab pos="3311525" algn="r"/>
                        </a:tabLst>
                      </a:pPr>
                      <a:r>
                        <a:rPr kumimoji="0" lang="en-US" sz="1400" b="1" kern="1200" dirty="0" smtClean="0">
                          <a:solidFill>
                            <a:srgbClr val="FF0000"/>
                          </a:solidFill>
                          <a:latin typeface="Georgia" pitchFamily="18" charset="0"/>
                          <a:ea typeface="ＭＳ Ｐゴシック" pitchFamily="-112" charset="-128"/>
                          <a:cs typeface="+mn-cs"/>
                        </a:rPr>
                        <a:t>	Total Materials Cost per Unit + 	Total Labor Cost per Unit</a:t>
                      </a:r>
                      <a:endParaRPr kumimoji="0" lang="en-US" sz="1400" b="1" kern="1200" dirty="0">
                        <a:solidFill>
                          <a:srgbClr val="FF0000"/>
                        </a:solidFill>
                        <a:latin typeface="Georgia" pitchFamily="18" charset="0"/>
                        <a:ea typeface="ＭＳ Ｐゴシック" pitchFamily="-112" charset="-128"/>
                        <a:cs typeface="+mn-cs"/>
                      </a:endParaRPr>
                    </a:p>
                  </a:txBody>
                  <a:tcPr marT="45739" marB="45739" anchor="ctr">
                    <a:solidFill>
                      <a:schemeClr val="accent4">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81000" y="152400"/>
            <a:ext cx="8229600" cy="914400"/>
          </a:xfrm>
        </p:spPr>
        <p:txBody>
          <a:bodyPr/>
          <a:lstStyle/>
          <a:p>
            <a:pPr eaLnBrk="1" hangingPunct="1">
              <a:spcBef>
                <a:spcPts val="600"/>
              </a:spcBef>
            </a:pPr>
            <a:r>
              <a:rPr smtClean="0">
                <a:ln>
                  <a:noFill/>
                </a:ln>
                <a:ea typeface="ＭＳ Ｐゴシック" pitchFamily="34" charset="-128"/>
              </a:rPr>
              <a:t>Economics of One Unit</a:t>
            </a:r>
            <a:endParaRPr sz="1400" i="1" smtClean="0">
              <a:ln>
                <a:noFill/>
              </a:ln>
              <a:solidFill>
                <a:srgbClr val="008000"/>
              </a:solidFill>
              <a:latin typeface="Myriad Web Pro"/>
              <a:ea typeface="ＭＳ Ｐゴシック" pitchFamily="34" charset="-128"/>
              <a:cs typeface="Arial" pitchFamily="34" charset="0"/>
            </a:endParaRPr>
          </a:p>
        </p:txBody>
      </p:sp>
      <p:pic>
        <p:nvPicPr>
          <p:cNvPr id="22531"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graphicFrame>
        <p:nvGraphicFramePr>
          <p:cNvPr id="2" name="Table 1"/>
          <p:cNvGraphicFramePr>
            <a:graphicFrameLocks noGrp="1"/>
          </p:cNvGraphicFramePr>
          <p:nvPr/>
        </p:nvGraphicFramePr>
        <p:xfrm>
          <a:off x="827088" y="2176463"/>
          <a:ext cx="7696200" cy="3733798"/>
        </p:xfrm>
        <a:graphic>
          <a:graphicData uri="http://schemas.openxmlformats.org/drawingml/2006/table">
            <a:tbl>
              <a:tblPr firstRow="1" bandRow="1">
                <a:tableStyleId>{5C22544A-7EE6-4342-B048-85BDC9FD1C3A}</a:tableStyleId>
              </a:tblPr>
              <a:tblGrid>
                <a:gridCol w="5267701"/>
                <a:gridCol w="2428499"/>
              </a:tblGrid>
              <a:tr h="708312">
                <a:tc>
                  <a:txBody>
                    <a:bodyPr/>
                    <a:lstStyle/>
                    <a:p>
                      <a:pPr marL="0" indent="0"/>
                      <a:r>
                        <a:rPr lang="en-US" sz="2000" b="1" dirty="0" smtClean="0">
                          <a:solidFill>
                            <a:schemeClr val="bg1"/>
                          </a:solidFill>
                          <a:latin typeface="Arial" pitchFamily="34" charset="0"/>
                          <a:cs typeface="Arial" pitchFamily="34" charset="0"/>
                        </a:rPr>
                        <a:t>Selling Price (per Unit)</a:t>
                      </a:r>
                      <a:endParaRPr lang="en-US" sz="2000" b="1" dirty="0">
                        <a:solidFill>
                          <a:schemeClr val="bg1"/>
                        </a:solidFill>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708312">
                <a:tc>
                  <a:txBody>
                    <a:bodyPr/>
                    <a:lstStyle/>
                    <a:p>
                      <a:r>
                        <a:rPr lang="en-US" sz="2000" b="1" dirty="0" smtClean="0">
                          <a:latin typeface="Arial" pitchFamily="34" charset="0"/>
                          <a:cs typeface="Arial" pitchFamily="34" charset="0"/>
                        </a:rPr>
                        <a:t>COGS (per Unit)</a:t>
                      </a:r>
                      <a:endParaRPr lang="en-US" sz="2000" b="1" dirty="0">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819604">
                <a:tc>
                  <a:txBody>
                    <a:bodyPr/>
                    <a:lstStyle/>
                    <a:p>
                      <a:r>
                        <a:rPr lang="en-US" sz="2000" b="1" dirty="0" smtClean="0">
                          <a:latin typeface="Arial" pitchFamily="34" charset="0"/>
                          <a:cs typeface="Arial" pitchFamily="34" charset="0"/>
                        </a:rPr>
                        <a:t>Other Variable Expenses (per Unit)</a:t>
                      </a:r>
                      <a:endParaRPr lang="en-US" sz="2000" b="1" dirty="0">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789258">
                <a:tc>
                  <a:txBody>
                    <a:bodyPr/>
                    <a:lstStyle/>
                    <a:p>
                      <a:r>
                        <a:rPr lang="en-US" sz="2000" b="1" dirty="0" smtClean="0">
                          <a:latin typeface="Arial" pitchFamily="34" charset="0"/>
                          <a:cs typeface="Arial" pitchFamily="34" charset="0"/>
                        </a:rPr>
                        <a:t>Total Variable Expenses (per Unit)</a:t>
                      </a:r>
                      <a:endParaRPr lang="en-US" sz="2000" b="1" dirty="0">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708312">
                <a:tc>
                  <a:txBody>
                    <a:bodyPr/>
                    <a:lstStyle/>
                    <a:p>
                      <a:r>
                        <a:rPr lang="en-US" sz="2000" b="1" dirty="0" smtClean="0">
                          <a:latin typeface="Arial" pitchFamily="34" charset="0"/>
                          <a:cs typeface="Arial" pitchFamily="34" charset="0"/>
                        </a:rPr>
                        <a:t>Contribution Margin (per Unit)</a:t>
                      </a:r>
                      <a:endParaRPr lang="en-US" sz="2000" b="1" dirty="0">
                        <a:latin typeface="Arial" pitchFamily="34"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2174875" algn="r"/>
                        </a:tabLst>
                      </a:pPr>
                      <a:r>
                        <a:rPr lang="en-US" sz="2000" b="1" dirty="0" smtClean="0">
                          <a:solidFill>
                            <a:schemeClr val="bg2">
                              <a:lumMod val="50000"/>
                            </a:schemeClr>
                          </a:solidFill>
                          <a:latin typeface="Georgia" pitchFamily="18" charset="0"/>
                          <a:cs typeface="Arial" pitchFamily="34" charset="0"/>
                        </a:rPr>
                        <a:t>	$</a:t>
                      </a:r>
                      <a:endParaRPr lang="en-US" sz="2000" b="1" dirty="0">
                        <a:solidFill>
                          <a:schemeClr val="bg2">
                            <a:lumMod val="50000"/>
                          </a:schemeClr>
                        </a:solidFill>
                        <a:latin typeface="Georgia" pitchFamily="18" charset="0"/>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bl>
          </a:graphicData>
        </a:graphic>
      </p:graphicFrame>
      <p:sp>
        <p:nvSpPr>
          <p:cNvPr id="22552" name="Rectangle 2"/>
          <p:cNvSpPr>
            <a:spLocks noChangeArrowheads="1"/>
          </p:cNvSpPr>
          <p:nvPr/>
        </p:nvSpPr>
        <p:spPr bwMode="auto">
          <a:xfrm>
            <a:off x="849313" y="1249363"/>
            <a:ext cx="2579687" cy="647700"/>
          </a:xfrm>
          <a:prstGeom prst="rect">
            <a:avLst/>
          </a:prstGeom>
          <a:noFill/>
          <a:ln w="9525">
            <a:noFill/>
            <a:miter lim="800000"/>
            <a:headEnd/>
            <a:tailEnd/>
          </a:ln>
        </p:spPr>
        <p:txBody>
          <a:bodyPr>
            <a:spAutoFit/>
          </a:bodyPr>
          <a:lstStyle/>
          <a:p>
            <a:pPr>
              <a:spcBef>
                <a:spcPts val="600"/>
              </a:spcBef>
            </a:pPr>
            <a:r>
              <a:rPr lang="en-US" b="1">
                <a:solidFill>
                  <a:schemeClr val="bg1"/>
                </a:solidFill>
                <a:ea typeface="ＭＳ Ｐゴシック" pitchFamily="34" charset="-128"/>
              </a:rPr>
              <a:t>Description of One Unit of Sale:</a:t>
            </a:r>
          </a:p>
        </p:txBody>
      </p:sp>
      <p:sp>
        <p:nvSpPr>
          <p:cNvPr id="7" name="Text Box 274"/>
          <p:cNvSpPr txBox="1">
            <a:spLocks noChangeArrowheads="1"/>
          </p:cNvSpPr>
          <p:nvPr/>
        </p:nvSpPr>
        <p:spPr bwMode="auto">
          <a:xfrm>
            <a:off x="3429000" y="1250950"/>
            <a:ext cx="5105400" cy="646113"/>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defRPr/>
            </a:pPr>
            <a:r>
              <a:rPr lang="en-US" b="1" dirty="0" smtClean="0">
                <a:solidFill>
                  <a:schemeClr val="bg2">
                    <a:lumMod val="50000"/>
                  </a:schemeClr>
                </a:solidFill>
                <a:latin typeface="Georgia" pitchFamily="18" charset="0"/>
                <a:cs typeface="Arial" pitchFamily="34" charset="0"/>
              </a:rPr>
              <a:t>Describe </a:t>
            </a:r>
            <a:r>
              <a:rPr lang="en-US" b="1" dirty="0">
                <a:solidFill>
                  <a:schemeClr val="bg2">
                    <a:lumMod val="50000"/>
                  </a:schemeClr>
                </a:solidFill>
                <a:latin typeface="Georgia" pitchFamily="18" charset="0"/>
                <a:cs typeface="Arial" pitchFamily="34" charset="0"/>
              </a:rPr>
              <a:t>a unit of sale. What is the customer actually buying from you</a:t>
            </a:r>
            <a:r>
              <a:rPr lang="en-US" b="1" dirty="0" smtClean="0">
                <a:solidFill>
                  <a:schemeClr val="bg2">
                    <a:lumMod val="50000"/>
                  </a:schemeClr>
                </a:solidFill>
                <a:latin typeface="Georgia" pitchFamily="18" charset="0"/>
                <a:cs typeface="Arial" pitchFamily="34" charset="0"/>
              </a:rPr>
              <a:t>?</a:t>
            </a:r>
            <a:endParaRPr lang="en-US" b="1" dirty="0">
              <a:solidFill>
                <a:schemeClr val="bg1"/>
              </a:solidFill>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pPr eaLnBrk="1" hangingPunct="1"/>
            <a:r>
              <a:rPr sz="4400" smtClean="0">
                <a:ln>
                  <a:noFill/>
                </a:ln>
                <a:ea typeface="ＭＳ Ｐゴシック" pitchFamily="34" charset="-128"/>
              </a:rPr>
              <a:t>Average Monthly Fixed Expenses</a:t>
            </a:r>
            <a:endParaRPr sz="1400" i="1" smtClean="0">
              <a:ln>
                <a:noFill/>
              </a:ln>
              <a:solidFill>
                <a:srgbClr val="008000"/>
              </a:solidFill>
              <a:latin typeface="Myriad Web Pro"/>
              <a:ea typeface="ＭＳ Ｐゴシック" pitchFamily="34" charset="-128"/>
            </a:endParaRPr>
          </a:p>
        </p:txBody>
      </p:sp>
      <p:graphicFrame>
        <p:nvGraphicFramePr>
          <p:cNvPr id="23942" name="Group 390"/>
          <p:cNvGraphicFramePr>
            <a:graphicFrameLocks noGrp="1"/>
          </p:cNvGraphicFramePr>
          <p:nvPr>
            <p:ph idx="4294967295"/>
          </p:nvPr>
        </p:nvGraphicFramePr>
        <p:xfrm>
          <a:off x="457200" y="1447800"/>
          <a:ext cx="8229600" cy="4244973"/>
        </p:xfrm>
        <a:graphic>
          <a:graphicData uri="http://schemas.openxmlformats.org/drawingml/2006/table">
            <a:tbl>
              <a:tblPr/>
              <a:tblGrid>
                <a:gridCol w="4572000"/>
                <a:gridCol w="3657600"/>
              </a:tblGrid>
              <a:tr h="510675">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2000" b="1" kern="1200" dirty="0" smtClean="0">
                          <a:solidFill>
                            <a:schemeClr val="tx1"/>
                          </a:solidFill>
                          <a:latin typeface="Arial" pitchFamily="34" charset="0"/>
                          <a:ea typeface="ＭＳ Ｐゴシック" pitchFamily="-112" charset="-128"/>
                          <a:cs typeface="Arial" pitchFamily="34" charset="0"/>
                        </a:rPr>
                        <a:t>Fixed Expense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2000" b="1" kern="1200" dirty="0" smtClean="0">
                          <a:solidFill>
                            <a:schemeClr val="tx1"/>
                          </a:solidFill>
                          <a:latin typeface="Arial" pitchFamily="34" charset="0"/>
                          <a:ea typeface="ＭＳ Ｐゴシック" pitchFamily="-112" charset="-128"/>
                          <a:cs typeface="Arial" pitchFamily="34" charset="0"/>
                        </a:rPr>
                        <a:t>Average Monthly Expense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Insurance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Salaries of Employees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Advertising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Interest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Depreciation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Utilities </a:t>
                      </a:r>
                      <a:r>
                        <a:rPr kumimoji="0" lang="en-US" sz="14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(Gas, Electric, Telephone)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Rent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Other Fixed Expenses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Total Average Monthly Fixed Expenses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b="1" i="0" u="none" strike="noStrike" cap="none" normalizeH="0" baseline="0" dirty="0" smtClean="0">
                          <a:ln>
                            <a:noFill/>
                          </a:ln>
                          <a:solidFill>
                            <a:schemeClr val="accent1">
                              <a:lumMod val="50000"/>
                            </a:schemeClr>
                          </a:solidFill>
                          <a:effectLst/>
                          <a:latin typeface="Georgia" pitchFamily="18" charset="0"/>
                          <a:ea typeface="ＭＳ Ｐゴシック" pitchFamily="-112" charset="-128"/>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pic>
        <p:nvPicPr>
          <p:cNvPr id="23590"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457200" y="274638"/>
            <a:ext cx="8229600" cy="1325562"/>
          </a:xfrm>
        </p:spPr>
        <p:txBody>
          <a:bodyPr/>
          <a:lstStyle/>
          <a:p>
            <a:pPr eaLnBrk="1" hangingPunct="1"/>
            <a:r>
              <a:rPr smtClean="0">
                <a:ln>
                  <a:noFill/>
                </a:ln>
                <a:ea typeface="ＭＳ Ｐゴシック" pitchFamily="34" charset="-128"/>
              </a:rPr>
              <a:t>Time-Management Plan</a:t>
            </a:r>
            <a:br>
              <a:rPr smtClean="0">
                <a:ln>
                  <a:noFill/>
                </a:ln>
                <a:ea typeface="ＭＳ Ｐゴシック" pitchFamily="34" charset="-128"/>
              </a:rPr>
            </a:br>
            <a:r>
              <a:rPr sz="2800" i="1" smtClean="0">
                <a:ln>
                  <a:noFill/>
                </a:ln>
                <a:ea typeface="ＭＳ Ｐゴシック" pitchFamily="34" charset="-128"/>
              </a:rPr>
              <a:t>Schedule for a Typical Week</a:t>
            </a:r>
            <a:r>
              <a:rPr sz="1400" i="1" smtClean="0">
                <a:ln>
                  <a:noFill/>
                </a:ln>
                <a:solidFill>
                  <a:srgbClr val="008000"/>
                </a:solidFill>
                <a:ea typeface="ＭＳ Ｐゴシック" pitchFamily="34" charset="-128"/>
              </a:rPr>
              <a:t/>
            </a:r>
            <a:br>
              <a:rPr sz="1400" i="1" smtClean="0">
                <a:ln>
                  <a:noFill/>
                </a:ln>
                <a:solidFill>
                  <a:srgbClr val="008000"/>
                </a:solidFill>
                <a:ea typeface="ＭＳ Ｐゴシック" pitchFamily="34" charset="-128"/>
              </a:rPr>
            </a:br>
            <a:endParaRPr sz="1400" i="1" smtClean="0">
              <a:ln>
                <a:noFill/>
              </a:ln>
              <a:solidFill>
                <a:srgbClr val="008000"/>
              </a:solidFill>
              <a:latin typeface="Myriad Web Pro"/>
              <a:ea typeface="ＭＳ Ｐゴシック" pitchFamily="34" charset="-128"/>
            </a:endParaRPr>
          </a:p>
        </p:txBody>
      </p:sp>
      <p:pic>
        <p:nvPicPr>
          <p:cNvPr id="24579"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24580" name="TextBox 1"/>
          <p:cNvSpPr txBox="1">
            <a:spLocks noChangeArrowheads="1"/>
          </p:cNvSpPr>
          <p:nvPr/>
        </p:nvSpPr>
        <p:spPr bwMode="auto">
          <a:xfrm>
            <a:off x="1981200" y="1524000"/>
            <a:ext cx="5029200" cy="369888"/>
          </a:xfrm>
          <a:prstGeom prst="rect">
            <a:avLst/>
          </a:prstGeom>
          <a:noFill/>
          <a:ln w="9525">
            <a:noFill/>
            <a:miter lim="800000"/>
            <a:headEnd/>
            <a:tailEnd/>
          </a:ln>
        </p:spPr>
        <p:txBody>
          <a:bodyPr>
            <a:spAutoFit/>
          </a:bodyPr>
          <a:lstStyle/>
          <a:p>
            <a:pPr algn="ctr"/>
            <a:r>
              <a:rPr lang="en-US" b="1">
                <a:solidFill>
                  <a:schemeClr val="bg1"/>
                </a:solidFill>
              </a:rPr>
              <a:t>Total Hours in a Week = 168</a:t>
            </a:r>
          </a:p>
        </p:txBody>
      </p:sp>
      <p:graphicFrame>
        <p:nvGraphicFramePr>
          <p:cNvPr id="2" name="Chart 1"/>
          <p:cNvGraphicFramePr/>
          <p:nvPr/>
        </p:nvGraphicFramePr>
        <p:xfrm>
          <a:off x="1295400" y="1905000"/>
          <a:ext cx="6705600"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eaLnBrk="1" hangingPunct="1"/>
            <a:r>
              <a:rPr smtClean="0">
                <a:ln>
                  <a:noFill/>
                </a:ln>
                <a:ea typeface="ＭＳ Ｐゴシック" pitchFamily="34" charset="-128"/>
              </a:rPr>
              <a:t>Monthly Sales Projections</a:t>
            </a:r>
            <a:br>
              <a:rPr smtClean="0">
                <a:ln>
                  <a:noFill/>
                </a:ln>
                <a:ea typeface="ＭＳ Ｐゴシック" pitchFamily="34" charset="-128"/>
              </a:rPr>
            </a:br>
            <a:r>
              <a:rPr sz="2800" i="1" smtClean="0">
                <a:ln>
                  <a:noFill/>
                </a:ln>
                <a:ea typeface="ＭＳ Ｐゴシック" pitchFamily="34" charset="-128"/>
              </a:rPr>
              <a:t>First Year </a:t>
            </a:r>
            <a:endParaRPr sz="2000" i="1" smtClean="0">
              <a:ln>
                <a:noFill/>
              </a:ln>
              <a:solidFill>
                <a:srgbClr val="008000"/>
              </a:solidFill>
              <a:latin typeface="Myriad Web Pro"/>
              <a:ea typeface="ＭＳ Ｐゴシック" pitchFamily="34" charset="-128"/>
            </a:endParaRPr>
          </a:p>
        </p:txBody>
      </p:sp>
      <p:graphicFrame>
        <p:nvGraphicFramePr>
          <p:cNvPr id="25603" name="Object 79"/>
          <p:cNvGraphicFramePr>
            <a:graphicFrameLocks noGrp="1" noChangeAspect="1"/>
          </p:cNvGraphicFramePr>
          <p:nvPr>
            <p:ph idx="4294967295"/>
          </p:nvPr>
        </p:nvGraphicFramePr>
        <p:xfrm>
          <a:off x="1158875" y="2895600"/>
          <a:ext cx="6888163" cy="2924175"/>
        </p:xfrm>
        <a:graphic>
          <a:graphicData uri="http://schemas.openxmlformats.org/presentationml/2006/ole">
            <p:oleObj spid="_x0000_s25603" name="Worksheet" r:id="rId4" imgW="6686682" imgH="2838509" progId="Excel.Sheet.8">
              <p:embed/>
            </p:oleObj>
          </a:graphicData>
        </a:graphic>
      </p:graphicFrame>
      <p:sp>
        <p:nvSpPr>
          <p:cNvPr id="21515" name="Text Box 11"/>
          <p:cNvSpPr txBox="1">
            <a:spLocks noChangeArrowheads="1"/>
          </p:cNvSpPr>
          <p:nvPr/>
        </p:nvSpPr>
        <p:spPr bwMode="auto">
          <a:xfrm>
            <a:off x="6695715" y="1421082"/>
            <a:ext cx="1762486" cy="147732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US" b="1" dirty="0">
                <a:solidFill>
                  <a:schemeClr val="bg1"/>
                </a:solidFill>
                <a:latin typeface="Arial" pitchFamily="34" charset="0"/>
                <a:ea typeface="ＭＳ Ｐゴシック" pitchFamily="-112" charset="-128"/>
                <a:cs typeface="Arial" pitchFamily="34" charset="0"/>
              </a:rPr>
              <a:t>Total Units Sold</a:t>
            </a:r>
          </a:p>
          <a:p>
            <a:pPr>
              <a:defRPr/>
            </a:pPr>
            <a:endParaRPr lang="en-US" b="1" dirty="0">
              <a:solidFill>
                <a:schemeClr val="bg1"/>
              </a:solidFill>
              <a:latin typeface="Myriad Web Pro" pitchFamily="34" charset="0"/>
              <a:ea typeface="ＭＳ Ｐゴシック" pitchFamily="-112" charset="-128"/>
            </a:endParaRPr>
          </a:p>
          <a:p>
            <a:pPr>
              <a:defRPr/>
            </a:pPr>
            <a:endParaRPr lang="en-US" b="1" dirty="0">
              <a:solidFill>
                <a:schemeClr val="bg1"/>
              </a:solidFill>
              <a:latin typeface="Myriad Web Pro" pitchFamily="34" charset="0"/>
              <a:ea typeface="ＭＳ Ｐゴシック" pitchFamily="-112" charset="-128"/>
            </a:endParaRPr>
          </a:p>
          <a:p>
            <a:pPr>
              <a:defRPr/>
            </a:pPr>
            <a:endParaRPr lang="en-US" dirty="0">
              <a:solidFill>
                <a:srgbClr val="FFFFFF"/>
              </a:solidFill>
            </a:endParaRPr>
          </a:p>
        </p:txBody>
      </p:sp>
      <p:pic>
        <p:nvPicPr>
          <p:cNvPr id="25607" name="Picture 13" descr="NFTE_SmallTagLock_PantoneC.eps"/>
          <p:cNvPicPr>
            <a:picLocks noChangeAspect="1"/>
          </p:cNvPicPr>
          <p:nvPr/>
        </p:nvPicPr>
        <p:blipFill>
          <a:blip r:embed="rId5" cstate="print"/>
          <a:srcRect/>
          <a:stretch>
            <a:fillRect/>
          </a:stretch>
        </p:blipFill>
        <p:spPr bwMode="auto">
          <a:xfrm>
            <a:off x="33338" y="6019800"/>
            <a:ext cx="1609725" cy="804863"/>
          </a:xfrm>
          <a:prstGeom prst="rect">
            <a:avLst/>
          </a:prstGeom>
          <a:noFill/>
          <a:ln w="9525">
            <a:noFill/>
            <a:miter lim="800000"/>
            <a:headEnd/>
            <a:tailEnd/>
          </a:ln>
        </p:spPr>
      </p:pic>
      <p:sp>
        <p:nvSpPr>
          <p:cNvPr id="7" name="TextBox 6"/>
          <p:cNvSpPr txBox="1"/>
          <p:nvPr/>
        </p:nvSpPr>
        <p:spPr>
          <a:xfrm>
            <a:off x="7042150" y="2159000"/>
            <a:ext cx="1143000" cy="3698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b="1" dirty="0" smtClean="0">
                <a:solidFill>
                  <a:schemeClr val="bg1">
                    <a:lumMod val="95000"/>
                    <a:lumOff val="5000"/>
                  </a:schemeClr>
                </a:solidFill>
                <a:latin typeface="Georgia" pitchFamily="18" charset="0"/>
              </a:rPr>
              <a:t>Units</a:t>
            </a:r>
            <a:endParaRPr lang="en-US" b="1" dirty="0">
              <a:solidFill>
                <a:schemeClr val="bg1">
                  <a:lumMod val="95000"/>
                  <a:lumOff val="5000"/>
                </a:schemeClr>
              </a:solidFill>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a:t>Monthly Break-Even Units</a:t>
            </a:r>
            <a:endParaRPr sz="1400" i="1">
              <a:ln>
                <a:noFill/>
              </a:ln>
              <a:solidFill>
                <a:srgbClr val="008000"/>
              </a:solidFill>
              <a:latin typeface="Myriad Web Pro"/>
              <a:ea typeface="ＭＳ Ｐゴシック" pitchFamily="-112" charset="-128"/>
            </a:endParaRPr>
          </a:p>
        </p:txBody>
      </p:sp>
      <p:pic>
        <p:nvPicPr>
          <p:cNvPr id="2662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26628" name="TextBox 3"/>
          <p:cNvSpPr txBox="1">
            <a:spLocks noChangeArrowheads="1"/>
          </p:cNvSpPr>
          <p:nvPr/>
        </p:nvSpPr>
        <p:spPr bwMode="auto">
          <a:xfrm>
            <a:off x="609600" y="3352800"/>
            <a:ext cx="7467600" cy="954088"/>
          </a:xfrm>
          <a:prstGeom prst="rect">
            <a:avLst/>
          </a:prstGeom>
          <a:noFill/>
          <a:ln w="9525">
            <a:noFill/>
            <a:miter lim="800000"/>
            <a:headEnd/>
            <a:tailEnd/>
          </a:ln>
        </p:spPr>
        <p:txBody>
          <a:bodyPr>
            <a:spAutoFit/>
          </a:bodyPr>
          <a:lstStyle/>
          <a:p>
            <a:r>
              <a:rPr lang="en-US" sz="2800">
                <a:solidFill>
                  <a:schemeClr val="bg1"/>
                </a:solidFill>
              </a:rPr>
              <a:t>In an average month, the company will begin to make a profit after selling 			units.</a:t>
            </a:r>
          </a:p>
        </p:txBody>
      </p:sp>
      <p:sp>
        <p:nvSpPr>
          <p:cNvPr id="7" name="Text Box 274"/>
          <p:cNvSpPr txBox="1">
            <a:spLocks noChangeArrowheads="1"/>
          </p:cNvSpPr>
          <p:nvPr/>
        </p:nvSpPr>
        <p:spPr bwMode="auto">
          <a:xfrm>
            <a:off x="5257800" y="3854450"/>
            <a:ext cx="1600200" cy="40005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defRPr/>
            </a:pPr>
            <a:endParaRPr lang="en-US" sz="2000" b="1" dirty="0">
              <a:solidFill>
                <a:schemeClr val="bg2">
                  <a:lumMod val="50000"/>
                </a:schemeClr>
              </a:solidFill>
              <a:latin typeface="Georgia" pitchFamily="18" charset="0"/>
            </a:endParaRPr>
          </a:p>
        </p:txBody>
      </p:sp>
      <p:sp>
        <p:nvSpPr>
          <p:cNvPr id="3" name="TextBox 2"/>
          <p:cNvSpPr txBox="1"/>
          <p:nvPr/>
        </p:nvSpPr>
        <p:spPr>
          <a:xfrm>
            <a:off x="1143000" y="1752600"/>
            <a:ext cx="2987675" cy="338138"/>
          </a:xfrm>
          <a:prstGeom prst="rect">
            <a:avLst/>
          </a:prstGeom>
          <a:noFill/>
        </p:spPr>
        <p:txBody>
          <a:bodyPr>
            <a:spAutoFit/>
          </a:bodyPr>
          <a:lstStyle/>
          <a:p>
            <a:pPr>
              <a:defRPr/>
            </a:pPr>
            <a:r>
              <a:rPr lang="en-US" sz="1600" b="1" i="1" dirty="0" smtClean="0">
                <a:solidFill>
                  <a:schemeClr val="bg2">
                    <a:lumMod val="50000"/>
                  </a:schemeClr>
                </a:solidFill>
                <a:latin typeface="Georgia" pitchFamily="18" charset="0"/>
                <a:cs typeface="Arial" charset="0"/>
              </a:rPr>
              <a:t>Monthly </a:t>
            </a:r>
            <a:r>
              <a:rPr lang="en-US" sz="1600" b="1" i="1" dirty="0">
                <a:solidFill>
                  <a:schemeClr val="bg2">
                    <a:lumMod val="50000"/>
                  </a:schemeClr>
                </a:solidFill>
                <a:latin typeface="Georgia" pitchFamily="18" charset="0"/>
                <a:cs typeface="Arial" charset="0"/>
              </a:rPr>
              <a:t>Fixed </a:t>
            </a:r>
            <a:r>
              <a:rPr lang="en-US" sz="1600" b="1" i="1" dirty="0" smtClean="0">
                <a:solidFill>
                  <a:schemeClr val="bg2">
                    <a:lumMod val="50000"/>
                  </a:schemeClr>
                </a:solidFill>
                <a:latin typeface="Georgia" pitchFamily="18" charset="0"/>
                <a:cs typeface="Arial" charset="0"/>
              </a:rPr>
              <a:t>Expenses</a:t>
            </a:r>
            <a:endParaRPr lang="en-US" sz="1600" b="1" i="1" dirty="0">
              <a:solidFill>
                <a:schemeClr val="bg2">
                  <a:lumMod val="50000"/>
                </a:schemeClr>
              </a:solidFill>
              <a:latin typeface="Georgia" pitchFamily="18" charset="0"/>
              <a:cs typeface="Arial" charset="0"/>
            </a:endParaRPr>
          </a:p>
        </p:txBody>
      </p:sp>
      <p:cxnSp>
        <p:nvCxnSpPr>
          <p:cNvPr id="6" name="Straight Connector 5"/>
          <p:cNvCxnSpPr/>
          <p:nvPr/>
        </p:nvCxnSpPr>
        <p:spPr>
          <a:xfrm>
            <a:off x="914400" y="2090738"/>
            <a:ext cx="3429000" cy="0"/>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38200" y="2157413"/>
            <a:ext cx="3533775" cy="339725"/>
          </a:xfrm>
          <a:prstGeom prst="rect">
            <a:avLst/>
          </a:prstGeom>
          <a:noFill/>
        </p:spPr>
        <p:txBody>
          <a:bodyPr>
            <a:spAutoFit/>
          </a:bodyPr>
          <a:lstStyle/>
          <a:p>
            <a:pPr>
              <a:defRPr/>
            </a:pPr>
            <a:r>
              <a:rPr lang="en-US" sz="1600" b="1" i="1" dirty="0" smtClean="0">
                <a:solidFill>
                  <a:schemeClr val="bg2">
                    <a:lumMod val="50000"/>
                  </a:schemeClr>
                </a:solidFill>
                <a:latin typeface="Georgia" pitchFamily="18" charset="0"/>
                <a:cs typeface="Arial" charset="0"/>
              </a:rPr>
              <a:t>Contribution </a:t>
            </a:r>
            <a:r>
              <a:rPr lang="en-US" sz="1600" b="1" i="1" dirty="0">
                <a:solidFill>
                  <a:schemeClr val="bg2">
                    <a:lumMod val="50000"/>
                  </a:schemeClr>
                </a:solidFill>
                <a:latin typeface="Georgia" pitchFamily="18" charset="0"/>
                <a:cs typeface="Arial" charset="0"/>
              </a:rPr>
              <a:t>Margin per </a:t>
            </a:r>
            <a:r>
              <a:rPr lang="en-US" sz="1600" b="1" i="1" dirty="0" smtClean="0">
                <a:solidFill>
                  <a:schemeClr val="bg2">
                    <a:lumMod val="50000"/>
                  </a:schemeClr>
                </a:solidFill>
                <a:latin typeface="Georgia" pitchFamily="18" charset="0"/>
                <a:cs typeface="Arial" charset="0"/>
              </a:rPr>
              <a:t>Unit</a:t>
            </a:r>
            <a:endParaRPr lang="en-US" sz="1600" b="1" i="1" dirty="0">
              <a:solidFill>
                <a:schemeClr val="bg2">
                  <a:lumMod val="50000"/>
                </a:schemeClr>
              </a:solidFill>
              <a:latin typeface="Georgia" pitchFamily="18" charset="0"/>
              <a:cs typeface="Arial" charset="0"/>
            </a:endParaRPr>
          </a:p>
        </p:txBody>
      </p:sp>
      <p:sp>
        <p:nvSpPr>
          <p:cNvPr id="14" name="TextBox 13"/>
          <p:cNvSpPr txBox="1"/>
          <p:nvPr/>
        </p:nvSpPr>
        <p:spPr>
          <a:xfrm>
            <a:off x="4495800" y="1922463"/>
            <a:ext cx="457200" cy="338137"/>
          </a:xfrm>
          <a:prstGeom prst="rect">
            <a:avLst/>
          </a:prstGeom>
          <a:noFill/>
        </p:spPr>
        <p:txBody>
          <a:bodyPr>
            <a:spAutoFit/>
          </a:bodyPr>
          <a:lstStyle/>
          <a:p>
            <a:pPr algn="ctr">
              <a:defRPr/>
            </a:pPr>
            <a:r>
              <a:rPr lang="en-US" sz="1600" b="1" i="1" dirty="0">
                <a:solidFill>
                  <a:schemeClr val="bg2">
                    <a:lumMod val="50000"/>
                  </a:schemeClr>
                </a:solidFill>
                <a:latin typeface="Georgia" pitchFamily="18" charset="0"/>
                <a:cs typeface="Arial" charset="0"/>
              </a:rPr>
              <a:t>=</a:t>
            </a:r>
          </a:p>
        </p:txBody>
      </p:sp>
      <p:sp>
        <p:nvSpPr>
          <p:cNvPr id="15" name="TextBox 14"/>
          <p:cNvSpPr txBox="1"/>
          <p:nvPr/>
        </p:nvSpPr>
        <p:spPr>
          <a:xfrm>
            <a:off x="4964113" y="1922463"/>
            <a:ext cx="3321050" cy="338137"/>
          </a:xfrm>
          <a:prstGeom prst="rect">
            <a:avLst/>
          </a:prstGeom>
          <a:noFill/>
        </p:spPr>
        <p:txBody>
          <a:bodyPr>
            <a:spAutoFit/>
          </a:bodyPr>
          <a:lstStyle/>
          <a:p>
            <a:pPr>
              <a:defRPr/>
            </a:pPr>
            <a:r>
              <a:rPr lang="en-US" sz="1600" b="1" i="1" dirty="0" smtClean="0">
                <a:solidFill>
                  <a:schemeClr val="bg2">
                    <a:lumMod val="50000"/>
                  </a:schemeClr>
                </a:solidFill>
                <a:latin typeface="Georgia" pitchFamily="18" charset="0"/>
                <a:cs typeface="Arial" charset="0"/>
              </a:rPr>
              <a:t>Monthly </a:t>
            </a:r>
            <a:r>
              <a:rPr lang="en-US" sz="1600" b="1" i="1" dirty="0">
                <a:solidFill>
                  <a:schemeClr val="bg2">
                    <a:lumMod val="50000"/>
                  </a:schemeClr>
                </a:solidFill>
                <a:latin typeface="Georgia" pitchFamily="18" charset="0"/>
                <a:cs typeface="Arial" charset="0"/>
              </a:rPr>
              <a:t>Break-Even </a:t>
            </a:r>
            <a:r>
              <a:rPr lang="en-US" sz="1600" b="1" i="1" dirty="0" smtClean="0">
                <a:solidFill>
                  <a:schemeClr val="bg2">
                    <a:lumMod val="50000"/>
                  </a:schemeClr>
                </a:solidFill>
                <a:latin typeface="Georgia" pitchFamily="18" charset="0"/>
                <a:cs typeface="Arial" charset="0"/>
              </a:rPr>
              <a:t>Units</a:t>
            </a:r>
            <a:endParaRPr lang="en-US" sz="1600" b="1" i="1" dirty="0">
              <a:solidFill>
                <a:schemeClr val="bg2">
                  <a:lumMod val="50000"/>
                </a:schemeClr>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152400" y="114300"/>
            <a:ext cx="8229600" cy="1143000"/>
          </a:xfrm>
        </p:spPr>
        <p:txBody>
          <a:bodyPr/>
          <a:lstStyle/>
          <a:p>
            <a:pPr eaLnBrk="1" hangingPunct="1"/>
            <a:r>
              <a:rPr sz="4100" smtClean="0">
                <a:ln>
                  <a:noFill/>
                </a:ln>
                <a:ea typeface="ＭＳ Ｐゴシック" pitchFamily="34" charset="-128"/>
              </a:rPr>
              <a:t>Projected Yearly Income Statement</a:t>
            </a:r>
            <a:br>
              <a:rPr sz="4100" smtClean="0">
                <a:ln>
                  <a:noFill/>
                </a:ln>
                <a:ea typeface="ＭＳ Ｐゴシック" pitchFamily="34" charset="-128"/>
              </a:rPr>
            </a:br>
            <a:r>
              <a:rPr sz="2800" i="1" smtClean="0">
                <a:ln>
                  <a:noFill/>
                </a:ln>
                <a:ea typeface="ＭＳ Ｐゴシック" pitchFamily="34" charset="-128"/>
              </a:rPr>
              <a:t>First Year</a:t>
            </a:r>
            <a:endParaRPr sz="1400" i="1" smtClean="0">
              <a:ln>
                <a:noFill/>
              </a:ln>
              <a:solidFill>
                <a:srgbClr val="008000"/>
              </a:solidFill>
              <a:latin typeface="Myriad Web Pro"/>
              <a:ea typeface="ＭＳ Ｐゴシック" pitchFamily="34" charset="-128"/>
            </a:endParaRPr>
          </a:p>
        </p:txBody>
      </p:sp>
      <p:pic>
        <p:nvPicPr>
          <p:cNvPr id="27651"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graphicFrame>
        <p:nvGraphicFramePr>
          <p:cNvPr id="3" name="Table 2"/>
          <p:cNvGraphicFramePr>
            <a:graphicFrameLocks noGrp="1"/>
          </p:cNvGraphicFramePr>
          <p:nvPr/>
        </p:nvGraphicFramePr>
        <p:xfrm>
          <a:off x="685800" y="1600200"/>
          <a:ext cx="7848600" cy="4302503"/>
        </p:xfrm>
        <a:graphic>
          <a:graphicData uri="http://schemas.openxmlformats.org/drawingml/2006/table">
            <a:tbl>
              <a:tblPr/>
              <a:tblGrid>
                <a:gridCol w="768929"/>
                <a:gridCol w="3079171"/>
                <a:gridCol w="2324100"/>
                <a:gridCol w="1676400"/>
              </a:tblGrid>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A</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rPr>
                        <a:t>Selling Price per Unit</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rPr>
                        <a:t>	$</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B</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rPr>
                        <a:t>Number of Units Sold</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rPr>
                        <a:t>	Number of Units</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rPr>
                        <a:t>Total Sales </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A × B</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181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D</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rPr>
                        <a:t>	Variable Expenses</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Variable Expense 	per Unit × B</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E</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rPr>
                        <a:t>Contribution Margin</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C – D</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F</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rPr>
                        <a:t>	Fixed Operating Expenses</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Monthly Fixed 	Expenses × 12</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G</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rPr>
                        <a:t>Pre-Tax Profit </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E – F</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H</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rPr>
                        <a:t>	Taxes @ 15% </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G × 0.15</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I</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rPr>
                        <a:t>Net Profit</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G – H</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p:cNvSpPr>
          <p:nvPr/>
        </p:nvSpPr>
        <p:spPr bwMode="auto">
          <a:xfrm>
            <a:off x="457200" y="114300"/>
            <a:ext cx="8229600" cy="800100"/>
          </a:xfrm>
          <a:prstGeom prst="rect">
            <a:avLst/>
          </a:prstGeom>
          <a:noFill/>
          <a:ln w="9525">
            <a:noFill/>
            <a:miter lim="800000"/>
            <a:headEnd/>
            <a:tailEnd/>
          </a:ln>
        </p:spPr>
        <p:txBody>
          <a:bodyPr anchor="ctr"/>
          <a:lstStyle/>
          <a:p>
            <a:pPr algn="ctr"/>
            <a:r>
              <a:rPr lang="en-US" sz="4800" b="1">
                <a:solidFill>
                  <a:srgbClr val="990033"/>
                </a:solidFill>
                <a:latin typeface="Corbel" pitchFamily="34" charset="0"/>
                <a:ea typeface="ＭＳ Ｐゴシック" pitchFamily="34" charset="-128"/>
              </a:rPr>
              <a:t>Start-Up Investment</a:t>
            </a:r>
            <a:endParaRPr lang="en-US" sz="1400" b="1" i="1">
              <a:solidFill>
                <a:srgbClr val="008000"/>
              </a:solidFill>
              <a:latin typeface="Myriad Web Pro"/>
              <a:ea typeface="ＭＳ Ｐゴシック" pitchFamily="34" charset="-128"/>
            </a:endParaRPr>
          </a:p>
        </p:txBody>
      </p:sp>
      <p:pic>
        <p:nvPicPr>
          <p:cNvPr id="28675" name="Picture 13" descr="NFTE_SmallTagLock_PantoneC.eps"/>
          <p:cNvPicPr>
            <a:picLocks noChangeAspect="1"/>
          </p:cNvPicPr>
          <p:nvPr/>
        </p:nvPicPr>
        <p:blipFill>
          <a:blip r:embed="rId3" cstate="print"/>
          <a:srcRect/>
          <a:stretch>
            <a:fillRect/>
          </a:stretch>
        </p:blipFill>
        <p:spPr bwMode="auto">
          <a:xfrm>
            <a:off x="33338" y="6081713"/>
            <a:ext cx="1484312" cy="742950"/>
          </a:xfrm>
          <a:prstGeom prst="rect">
            <a:avLst/>
          </a:prstGeom>
          <a:noFill/>
          <a:ln w="9525">
            <a:noFill/>
            <a:miter lim="800000"/>
            <a:headEnd/>
            <a:tailEnd/>
          </a:ln>
        </p:spPr>
      </p:pic>
      <p:graphicFrame>
        <p:nvGraphicFramePr>
          <p:cNvPr id="2" name="Table 1"/>
          <p:cNvGraphicFramePr>
            <a:graphicFrameLocks noGrp="1"/>
          </p:cNvGraphicFramePr>
          <p:nvPr/>
        </p:nvGraphicFramePr>
        <p:xfrm>
          <a:off x="1508125" y="1066800"/>
          <a:ext cx="6096000" cy="2990148"/>
        </p:xfrm>
        <a:graphic>
          <a:graphicData uri="http://schemas.openxmlformats.org/drawingml/2006/table">
            <a:tbl>
              <a:tblPr firstRow="1" bandRow="1">
                <a:tableStyleId>{5C22544A-7EE6-4342-B048-85BDC9FD1C3A}</a:tableStyleId>
              </a:tblPr>
              <a:tblGrid>
                <a:gridCol w="2032000"/>
                <a:gridCol w="2616200"/>
                <a:gridCol w="1447800"/>
              </a:tblGrid>
              <a:tr h="370568">
                <a:tc gridSpan="3">
                  <a:txBody>
                    <a:bodyPr/>
                    <a:lstStyle/>
                    <a:p>
                      <a:pPr algn="l"/>
                      <a:r>
                        <a:rPr kumimoji="0" lang="en-US" sz="2000" b="1" kern="1200" dirty="0" smtClean="0">
                          <a:solidFill>
                            <a:schemeClr val="lt1"/>
                          </a:solidFill>
                          <a:latin typeface="Arial" pitchFamily="34" charset="0"/>
                          <a:ea typeface="+mn-ea"/>
                          <a:cs typeface="Arial" pitchFamily="34" charset="0"/>
                        </a:rPr>
                        <a:t>Start-Up Expenditures</a:t>
                      </a:r>
                      <a:endParaRPr lang="en-US" sz="1600" b="1" dirty="0">
                        <a:latin typeface="Arial" pitchFamily="34" charset="0"/>
                        <a:cs typeface="Arial" pitchFamily="34" charset="0"/>
                      </a:endParaRPr>
                    </a:p>
                  </a:txBody>
                  <a:tcPr marT="45686" marB="45686"/>
                </a:tc>
                <a:tc hMerge="1">
                  <a:txBody>
                    <a:bodyPr/>
                    <a:lstStyle/>
                    <a:p>
                      <a:pPr algn="ctr"/>
                      <a:endParaRPr lang="en-US" sz="1400" b="1" dirty="0">
                        <a:latin typeface="Myriad Web Pro"/>
                      </a:endParaRPr>
                    </a:p>
                  </a:txBody>
                  <a:tcPr marT="45686" marB="45686"/>
                </a:tc>
                <a:tc hMerge="1">
                  <a:txBody>
                    <a:bodyPr/>
                    <a:lstStyle/>
                    <a:p>
                      <a:pPr algn="ctr"/>
                      <a:endParaRPr lang="en-US" sz="1400" b="1" dirty="0">
                        <a:latin typeface="Myriad Web Pro"/>
                      </a:endParaRPr>
                    </a:p>
                  </a:txBody>
                  <a:tcPr marT="45686" marB="45686"/>
                </a:tc>
              </a:tr>
              <a:tr h="370568">
                <a:tc>
                  <a:txBody>
                    <a:bodyPr/>
                    <a:lstStyle/>
                    <a:p>
                      <a:pPr algn="ctr"/>
                      <a:r>
                        <a:rPr lang="en-US" sz="1400" b="1" dirty="0" smtClean="0">
                          <a:latin typeface="Arial" pitchFamily="34" charset="0"/>
                          <a:cs typeface="Arial" pitchFamily="34" charset="0"/>
                        </a:rPr>
                        <a:t>Item</a:t>
                      </a:r>
                      <a:endParaRPr lang="en-US" sz="1400" b="1" dirty="0">
                        <a:latin typeface="Arial" pitchFamily="34" charset="0"/>
                        <a:cs typeface="Arial" pitchFamily="34" charset="0"/>
                      </a:endParaRPr>
                    </a:p>
                  </a:txBody>
                  <a:tcPr marT="45686" marB="45686"/>
                </a:tc>
                <a:tc>
                  <a:txBody>
                    <a:bodyPr/>
                    <a:lstStyle/>
                    <a:p>
                      <a:pPr algn="ctr"/>
                      <a:r>
                        <a:rPr lang="en-US" sz="1400" b="1" dirty="0" smtClean="0">
                          <a:latin typeface="Arial" pitchFamily="34" charset="0"/>
                          <a:cs typeface="Arial" pitchFamily="34" charset="0"/>
                        </a:rPr>
                        <a:t>Where Will I Buy This?</a:t>
                      </a:r>
                      <a:endParaRPr lang="en-US" sz="1400" b="1" dirty="0">
                        <a:latin typeface="Arial" pitchFamily="34" charset="0"/>
                        <a:cs typeface="Arial" pitchFamily="34" charset="0"/>
                      </a:endParaRPr>
                    </a:p>
                  </a:txBody>
                  <a:tcPr marT="45686" marB="45686"/>
                </a:tc>
                <a:tc>
                  <a:txBody>
                    <a:bodyPr/>
                    <a:lstStyle/>
                    <a:p>
                      <a:pPr algn="ctr"/>
                      <a:r>
                        <a:rPr lang="en-US" sz="1400" b="1" dirty="0" smtClean="0">
                          <a:latin typeface="Arial" pitchFamily="34" charset="0"/>
                          <a:cs typeface="Arial" pitchFamily="34" charset="0"/>
                        </a:rPr>
                        <a:t>Cost</a:t>
                      </a:r>
                      <a:endParaRPr lang="en-US" sz="1400" b="1" dirty="0">
                        <a:latin typeface="Arial" pitchFamily="34" charset="0"/>
                        <a:cs typeface="Arial" pitchFamily="34" charset="0"/>
                      </a:endParaRPr>
                    </a:p>
                  </a:txBody>
                  <a:tcPr marT="45686" marB="45686"/>
                </a:tc>
              </a:tr>
              <a:tr h="370568">
                <a:tc>
                  <a:txBody>
                    <a:bodyPr/>
                    <a:lstStyle/>
                    <a:p>
                      <a:pPr algn="ctr"/>
                      <a:endParaRPr lang="en-US" sz="1400" b="1" dirty="0">
                        <a:solidFill>
                          <a:schemeClr val="bg2">
                            <a:lumMod val="50000"/>
                          </a:schemeClr>
                        </a:solidFill>
                        <a:latin typeface="Georgia" pitchFamily="18" charset="0"/>
                        <a:cs typeface="Arial" pitchFamily="34" charset="0"/>
                      </a:endParaRPr>
                    </a:p>
                  </a:txBody>
                  <a:tcPr marT="45686" marB="45686"/>
                </a:tc>
                <a:tc>
                  <a:txBody>
                    <a:bodyPr/>
                    <a:lstStyle/>
                    <a:p>
                      <a:pPr algn="ctr"/>
                      <a:endParaRPr lang="en-US" sz="1400" b="1" dirty="0">
                        <a:solidFill>
                          <a:schemeClr val="bg2">
                            <a:lumMod val="50000"/>
                          </a:schemeClr>
                        </a:solidFill>
                        <a:latin typeface="Georgia" pitchFamily="18" charset="0"/>
                        <a:cs typeface="Arial" pitchFamily="34" charset="0"/>
                      </a:endParaRPr>
                    </a:p>
                  </a:txBody>
                  <a:tcPr marT="45686" marB="45686"/>
                </a:tc>
                <a:tc>
                  <a:txBody>
                    <a:bodyPr/>
                    <a:lstStyle/>
                    <a:p>
                      <a:pPr algn="l">
                        <a:tabLst>
                          <a:tab pos="1147763" algn="r"/>
                        </a:tabLst>
                      </a:pPr>
                      <a:r>
                        <a:rPr lang="en-US" sz="1400" b="1" dirty="0" smtClean="0">
                          <a:solidFill>
                            <a:schemeClr val="bg2">
                              <a:lumMod val="50000"/>
                            </a:schemeClr>
                          </a:solidFill>
                          <a:latin typeface="Georgia" pitchFamily="18" charset="0"/>
                          <a:cs typeface="Arial" pitchFamily="34" charset="0"/>
                        </a:rPr>
                        <a:t>	$</a:t>
                      </a:r>
                      <a:endParaRPr lang="en-US" sz="1400" b="1" dirty="0">
                        <a:solidFill>
                          <a:schemeClr val="bg2">
                            <a:lumMod val="50000"/>
                          </a:schemeClr>
                        </a:solidFill>
                        <a:latin typeface="Georgia" pitchFamily="18" charset="0"/>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algn="l">
                        <a:tabLst>
                          <a:tab pos="1147763" algn="r"/>
                        </a:tabLst>
                      </a:pPr>
                      <a:r>
                        <a:rPr lang="en-US" sz="1400" b="1" dirty="0" smtClean="0">
                          <a:solidFill>
                            <a:schemeClr val="bg2">
                              <a:lumMod val="50000"/>
                            </a:schemeClr>
                          </a:solidFill>
                          <a:latin typeface="Georgia" pitchFamily="18" charset="0"/>
                          <a:cs typeface="Arial" pitchFamily="34" charset="0"/>
                        </a:rPr>
                        <a:t>	$</a:t>
                      </a:r>
                      <a:endParaRPr lang="en-US" sz="1400" b="1" dirty="0">
                        <a:solidFill>
                          <a:schemeClr val="bg2">
                            <a:lumMod val="50000"/>
                          </a:schemeClr>
                        </a:solidFill>
                        <a:latin typeface="Georgia" pitchFamily="18" charset="0"/>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algn="l">
                        <a:tabLst>
                          <a:tab pos="1147763" algn="r"/>
                        </a:tabLst>
                      </a:pPr>
                      <a:r>
                        <a:rPr lang="en-US" sz="1400" b="1" dirty="0" smtClean="0">
                          <a:solidFill>
                            <a:schemeClr val="bg2">
                              <a:lumMod val="50000"/>
                            </a:schemeClr>
                          </a:solidFill>
                          <a:latin typeface="Georgia" pitchFamily="18" charset="0"/>
                          <a:cs typeface="Arial" pitchFamily="34" charset="0"/>
                        </a:rPr>
                        <a:t>	$</a:t>
                      </a:r>
                      <a:endParaRPr lang="en-US" sz="1400" b="1" dirty="0">
                        <a:solidFill>
                          <a:schemeClr val="bg2">
                            <a:lumMod val="50000"/>
                          </a:schemeClr>
                        </a:solidFill>
                        <a:latin typeface="Georgia" pitchFamily="18" charset="0"/>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algn="l">
                        <a:tabLst>
                          <a:tab pos="1147763" algn="r"/>
                        </a:tabLst>
                      </a:pPr>
                      <a:r>
                        <a:rPr lang="en-US" sz="1400" b="1" dirty="0" smtClean="0">
                          <a:solidFill>
                            <a:schemeClr val="bg2">
                              <a:lumMod val="50000"/>
                            </a:schemeClr>
                          </a:solidFill>
                          <a:latin typeface="Georgia" pitchFamily="18" charset="0"/>
                          <a:cs typeface="Arial" pitchFamily="34" charset="0"/>
                        </a:rPr>
                        <a:t>	$</a:t>
                      </a:r>
                      <a:endParaRPr lang="en-US" sz="1400" b="1" dirty="0">
                        <a:solidFill>
                          <a:schemeClr val="bg2">
                            <a:lumMod val="50000"/>
                          </a:schemeClr>
                        </a:solidFill>
                        <a:latin typeface="Georgia" pitchFamily="18" charset="0"/>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2">
                            <a:lumMod val="50000"/>
                          </a:schemeClr>
                        </a:solidFill>
                        <a:latin typeface="Georgia" pitchFamily="18" charset="0"/>
                        <a:cs typeface="Arial" pitchFamily="34" charset="0"/>
                      </a:endParaRPr>
                    </a:p>
                  </a:txBody>
                  <a:tcPr marT="45686" marB="45686"/>
                </a:tc>
                <a:tc>
                  <a:txBody>
                    <a:bodyPr/>
                    <a:lstStyle/>
                    <a:p>
                      <a:pPr algn="l">
                        <a:tabLst>
                          <a:tab pos="1147763" algn="r"/>
                        </a:tabLst>
                      </a:pPr>
                      <a:r>
                        <a:rPr lang="en-US" sz="1400" b="1" dirty="0" smtClean="0">
                          <a:solidFill>
                            <a:schemeClr val="bg2">
                              <a:lumMod val="50000"/>
                            </a:schemeClr>
                          </a:solidFill>
                          <a:latin typeface="Georgia" pitchFamily="18" charset="0"/>
                          <a:cs typeface="Arial" pitchFamily="34" charset="0"/>
                        </a:rPr>
                        <a:t>	$</a:t>
                      </a:r>
                      <a:endParaRPr lang="en-US" sz="1400" b="1" dirty="0">
                        <a:solidFill>
                          <a:schemeClr val="bg2">
                            <a:lumMod val="50000"/>
                          </a:schemeClr>
                        </a:solidFill>
                        <a:latin typeface="Georgia" pitchFamily="18" charset="0"/>
                        <a:cs typeface="Arial" pitchFamily="34" charset="0"/>
                      </a:endParaRPr>
                    </a:p>
                  </a:txBody>
                  <a:tcPr marT="45686" marB="45686"/>
                </a:tc>
              </a:tr>
              <a:tr h="370568">
                <a:tc gridSpan="2">
                  <a:txBody>
                    <a:bodyPr/>
                    <a:lstStyle/>
                    <a:p>
                      <a:pPr algn="r"/>
                      <a:r>
                        <a:rPr lang="en-US" sz="1400" b="1" dirty="0" smtClean="0">
                          <a:latin typeface="Arial" pitchFamily="34" charset="0"/>
                          <a:cs typeface="Arial" pitchFamily="34" charset="0"/>
                        </a:rPr>
                        <a:t>Total Start-Up Expenditures</a:t>
                      </a:r>
                      <a:endParaRPr lang="en-US" sz="1400" b="1" dirty="0">
                        <a:latin typeface="Arial" pitchFamily="34" charset="0"/>
                        <a:cs typeface="Arial" pitchFamily="34" charset="0"/>
                      </a:endParaRPr>
                    </a:p>
                  </a:txBody>
                  <a:tcPr marT="45686" marB="45686"/>
                </a:tc>
                <a:tc hMerge="1">
                  <a:txBody>
                    <a:bodyPr/>
                    <a:lstStyle/>
                    <a:p>
                      <a:endParaRPr lang="en-US" sz="1400" b="1" dirty="0">
                        <a:latin typeface="Myriad Web Pro"/>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1147763" algn="r"/>
                        </a:tabLst>
                        <a:defRPr/>
                      </a:pPr>
                      <a:r>
                        <a:rPr lang="en-US" sz="1400" b="1" dirty="0" smtClean="0">
                          <a:solidFill>
                            <a:schemeClr val="bg2">
                              <a:lumMod val="50000"/>
                            </a:schemeClr>
                          </a:solidFill>
                          <a:latin typeface="Georgia" pitchFamily="18" charset="0"/>
                          <a:cs typeface="Arial" pitchFamily="34" charset="0"/>
                        </a:rPr>
                        <a:t>	[$]</a:t>
                      </a:r>
                    </a:p>
                  </a:txBody>
                  <a:tcPr marT="45686" marB="45686"/>
                </a:tc>
              </a:tr>
            </a:tbl>
          </a:graphicData>
        </a:graphic>
      </p:graphicFrame>
      <p:graphicFrame>
        <p:nvGraphicFramePr>
          <p:cNvPr id="3" name="Table 2"/>
          <p:cNvGraphicFramePr>
            <a:graphicFrameLocks noGrp="1"/>
          </p:cNvGraphicFramePr>
          <p:nvPr/>
        </p:nvGraphicFramePr>
        <p:xfrm>
          <a:off x="1495425" y="4343400"/>
          <a:ext cx="6096000" cy="1138239"/>
        </p:xfrm>
        <a:graphic>
          <a:graphicData uri="http://schemas.openxmlformats.org/drawingml/2006/table">
            <a:tbl>
              <a:tblPr firstRow="1" bandRow="1">
                <a:tableStyleId>{5C22544A-7EE6-4342-B048-85BDC9FD1C3A}</a:tableStyleId>
              </a:tblPr>
              <a:tblGrid>
                <a:gridCol w="4064000"/>
                <a:gridCol w="2032000"/>
              </a:tblGrid>
              <a:tr h="396351">
                <a:tc gridSpan="2">
                  <a:txBody>
                    <a:bodyPr/>
                    <a:lstStyle/>
                    <a:p>
                      <a:pPr marL="0" algn="l" rtl="0" eaLnBrk="1" latinLnBrk="0" hangingPunct="1"/>
                      <a:r>
                        <a:rPr kumimoji="0" lang="en-US" sz="2000" b="1" kern="1200" dirty="0" smtClean="0">
                          <a:solidFill>
                            <a:schemeClr val="lt1"/>
                          </a:solidFill>
                          <a:latin typeface="Arial" pitchFamily="34" charset="0"/>
                          <a:ea typeface="+mn-ea"/>
                          <a:cs typeface="Arial" pitchFamily="34" charset="0"/>
                        </a:rPr>
                        <a:t>Cash Reserves</a:t>
                      </a:r>
                      <a:endParaRPr kumimoji="0" lang="en-US" sz="2000" b="1" kern="1200" dirty="0">
                        <a:solidFill>
                          <a:schemeClr val="lt1"/>
                        </a:solidFill>
                        <a:latin typeface="Arial" pitchFamily="34" charset="0"/>
                        <a:ea typeface="+mn-ea"/>
                        <a:cs typeface="Arial" pitchFamily="34" charset="0"/>
                      </a:endParaRPr>
                    </a:p>
                  </a:txBody>
                  <a:tcPr marT="45733" marB="45733"/>
                </a:tc>
                <a:tc hMerge="1">
                  <a:txBody>
                    <a:bodyPr/>
                    <a:lstStyle/>
                    <a:p>
                      <a:endParaRPr lang="en-US" dirty="0"/>
                    </a:p>
                  </a:txBody>
                  <a:tcPr/>
                </a:tc>
              </a:tr>
              <a:tr h="370944">
                <a:tc>
                  <a:txBody>
                    <a:bodyPr/>
                    <a:lstStyle/>
                    <a:p>
                      <a:r>
                        <a:rPr lang="en-US" sz="1400" b="1" dirty="0" smtClean="0">
                          <a:latin typeface="Arial" pitchFamily="34" charset="0"/>
                          <a:cs typeface="Arial" pitchFamily="34" charset="0"/>
                        </a:rPr>
                        <a:t>Emergency</a:t>
                      </a:r>
                      <a:r>
                        <a:rPr lang="en-US" sz="1400" b="1" baseline="0" dirty="0" smtClean="0">
                          <a:latin typeface="Arial" pitchFamily="34" charset="0"/>
                          <a:cs typeface="Arial" pitchFamily="34" charset="0"/>
                        </a:rPr>
                        <a:t> Fund</a:t>
                      </a:r>
                      <a:endParaRPr lang="en-US" sz="1400" b="1" dirty="0">
                        <a:solidFill>
                          <a:srgbClr val="FF0000"/>
                        </a:solidFill>
                        <a:latin typeface="Arial" pitchFamily="34" charset="0"/>
                        <a:cs typeface="Arial" pitchFamily="34" charset="0"/>
                      </a:endParaRPr>
                    </a:p>
                  </a:txBody>
                  <a:tcPr marT="45733" marB="45733"/>
                </a:tc>
                <a:tc>
                  <a:txBody>
                    <a:bodyPr/>
                    <a:lstStyle/>
                    <a:p>
                      <a:pPr algn="ctr"/>
                      <a:r>
                        <a:rPr lang="en-US" sz="1400" b="1" dirty="0" smtClean="0">
                          <a:solidFill>
                            <a:schemeClr val="bg2">
                              <a:lumMod val="50000"/>
                            </a:schemeClr>
                          </a:solidFill>
                          <a:latin typeface="Georgia" pitchFamily="18" charset="0"/>
                          <a:cs typeface="Arial" pitchFamily="34" charset="0"/>
                        </a:rPr>
                        <a:t>$</a:t>
                      </a:r>
                      <a:r>
                        <a:rPr lang="en-US" sz="1400" b="1" baseline="0" dirty="0" smtClean="0">
                          <a:solidFill>
                            <a:srgbClr val="FF0000"/>
                          </a:solidFill>
                          <a:latin typeface="Arial" pitchFamily="34" charset="0"/>
                          <a:cs typeface="Arial" pitchFamily="34" charset="0"/>
                        </a:rPr>
                        <a:t> </a:t>
                      </a:r>
                      <a:endParaRPr lang="en-US" sz="1400" b="1" dirty="0">
                        <a:solidFill>
                          <a:schemeClr val="bg2">
                            <a:lumMod val="50000"/>
                          </a:schemeClr>
                        </a:solidFill>
                        <a:latin typeface="Georgia" pitchFamily="18" charset="0"/>
                        <a:cs typeface="Arial" pitchFamily="34" charset="0"/>
                      </a:endParaRPr>
                    </a:p>
                  </a:txBody>
                  <a:tcPr marT="45733" marB="45733"/>
                </a:tc>
              </a:tr>
              <a:tr h="370944">
                <a:tc>
                  <a:txBody>
                    <a:bodyPr/>
                    <a:lstStyle/>
                    <a:p>
                      <a:r>
                        <a:rPr lang="en-US" sz="1400" b="1" dirty="0" smtClean="0">
                          <a:latin typeface="Arial" pitchFamily="34" charset="0"/>
                          <a:cs typeface="Arial" pitchFamily="34" charset="0"/>
                        </a:rPr>
                        <a:t>Reserve for Fixed Expenses</a:t>
                      </a:r>
                      <a:endParaRPr lang="en-US" sz="1400" b="1" dirty="0">
                        <a:solidFill>
                          <a:srgbClr val="FF0000"/>
                        </a:solidFill>
                        <a:latin typeface="Arial" pitchFamily="34" charset="0"/>
                        <a:cs typeface="Arial" pitchFamily="34" charset="0"/>
                      </a:endParaRPr>
                    </a:p>
                  </a:txBody>
                  <a:tcPr marT="45733" marB="45733"/>
                </a:tc>
                <a:tc>
                  <a:txBody>
                    <a:bodyPr/>
                    <a:lstStyle/>
                    <a:p>
                      <a:pPr algn="ctr"/>
                      <a:r>
                        <a:rPr lang="en-US" sz="1400" b="1" dirty="0" smtClean="0">
                          <a:solidFill>
                            <a:schemeClr val="bg2">
                              <a:lumMod val="50000"/>
                            </a:schemeClr>
                          </a:solidFill>
                          <a:latin typeface="Georgia" pitchFamily="18" charset="0"/>
                          <a:cs typeface="Arial" pitchFamily="34" charset="0"/>
                        </a:rPr>
                        <a:t>$</a:t>
                      </a:r>
                      <a:r>
                        <a:rPr lang="en-US" sz="1400" b="1" dirty="0" smtClean="0">
                          <a:latin typeface="Arial" pitchFamily="34" charset="0"/>
                          <a:cs typeface="Arial" pitchFamily="34" charset="0"/>
                        </a:rPr>
                        <a:t> </a:t>
                      </a:r>
                      <a:endParaRPr lang="en-US" sz="1400" b="1" dirty="0">
                        <a:solidFill>
                          <a:schemeClr val="bg2">
                            <a:lumMod val="50000"/>
                          </a:schemeClr>
                        </a:solidFill>
                        <a:latin typeface="Georgia" pitchFamily="18" charset="0"/>
                        <a:cs typeface="Arial" pitchFamily="34" charset="0"/>
                      </a:endParaRPr>
                    </a:p>
                  </a:txBody>
                  <a:tcPr marT="45733" marB="45733"/>
                </a:tc>
              </a:tr>
            </a:tbl>
          </a:graphicData>
        </a:graphic>
      </p:graphicFrame>
      <p:sp>
        <p:nvSpPr>
          <p:cNvPr id="13" name="Text Box 274"/>
          <p:cNvSpPr txBox="1">
            <a:spLocks noChangeArrowheads="1"/>
          </p:cNvSpPr>
          <p:nvPr/>
        </p:nvSpPr>
        <p:spPr bwMode="auto">
          <a:xfrm>
            <a:off x="5561013" y="5592763"/>
            <a:ext cx="20320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defRPr/>
            </a:pPr>
            <a:r>
              <a:rPr lang="en-US" b="1" dirty="0" smtClean="0">
                <a:solidFill>
                  <a:srgbClr val="FF0000"/>
                </a:solidFill>
                <a:latin typeface="Georgia" pitchFamily="18" charset="0"/>
                <a:ea typeface="Microsoft YaHei" pitchFamily="34" charset="-122"/>
                <a:cs typeface="Arial" pitchFamily="34" charset="0"/>
              </a:rPr>
              <a:t>A </a:t>
            </a:r>
            <a:r>
              <a:rPr lang="en-US" b="1" dirty="0">
                <a:solidFill>
                  <a:srgbClr val="FF0000"/>
                </a:solidFill>
                <a:latin typeface="Georgia" pitchFamily="18" charset="0"/>
                <a:ea typeface="Microsoft YaHei" pitchFamily="34" charset="-122"/>
                <a:cs typeface="Arial" pitchFamily="34" charset="0"/>
              </a:rPr>
              <a:t>+ B + </a:t>
            </a:r>
            <a:r>
              <a:rPr lang="en-US" b="1" dirty="0" smtClean="0">
                <a:solidFill>
                  <a:srgbClr val="FF0000"/>
                </a:solidFill>
                <a:latin typeface="Georgia" pitchFamily="18" charset="0"/>
                <a:ea typeface="Microsoft YaHei" pitchFamily="34" charset="-122"/>
                <a:cs typeface="Arial" pitchFamily="34" charset="0"/>
              </a:rPr>
              <a:t>C</a:t>
            </a:r>
            <a:endParaRPr lang="en-US" b="1" dirty="0">
              <a:solidFill>
                <a:srgbClr val="FF0000"/>
              </a:solidFill>
              <a:latin typeface="Georgia" pitchFamily="18" charset="0"/>
              <a:ea typeface="Microsoft YaHei" pitchFamily="34" charset="-122"/>
              <a:cs typeface="Arial" pitchFamily="34" charset="0"/>
            </a:endParaRPr>
          </a:p>
        </p:txBody>
      </p:sp>
      <p:sp>
        <p:nvSpPr>
          <p:cNvPr id="29748" name="TextBox 3"/>
          <p:cNvSpPr txBox="1">
            <a:spLocks noChangeArrowheads="1"/>
          </p:cNvSpPr>
          <p:nvPr/>
        </p:nvSpPr>
        <p:spPr bwMode="auto">
          <a:xfrm>
            <a:off x="1463675" y="5562600"/>
            <a:ext cx="4038600" cy="400050"/>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dirty="0"/>
              <a:t>Total Start-Up Investment</a:t>
            </a:r>
          </a:p>
        </p:txBody>
      </p:sp>
      <p:sp>
        <p:nvSpPr>
          <p:cNvPr id="28726" name="Rectangle 16"/>
          <p:cNvSpPr>
            <a:spLocks noChangeArrowheads="1"/>
          </p:cNvSpPr>
          <p:nvPr/>
        </p:nvSpPr>
        <p:spPr bwMode="auto">
          <a:xfrm>
            <a:off x="6735763" y="4735513"/>
            <a:ext cx="350837" cy="369887"/>
          </a:xfrm>
          <a:prstGeom prst="rect">
            <a:avLst/>
          </a:prstGeom>
          <a:noFill/>
          <a:ln w="9525">
            <a:noFill/>
            <a:miter lim="800000"/>
            <a:headEnd/>
            <a:tailEnd/>
          </a:ln>
        </p:spPr>
        <p:txBody>
          <a:bodyPr wrap="none">
            <a:spAutoFit/>
          </a:bodyPr>
          <a:lstStyle/>
          <a:p>
            <a:r>
              <a:rPr lang="en-US" b="1">
                <a:solidFill>
                  <a:srgbClr val="FF0000"/>
                </a:solidFill>
              </a:rPr>
              <a:t>B</a:t>
            </a:r>
            <a:endParaRPr lang="en-US"/>
          </a:p>
        </p:txBody>
      </p:sp>
      <p:sp>
        <p:nvSpPr>
          <p:cNvPr id="28727" name="Rectangle 5"/>
          <p:cNvSpPr>
            <a:spLocks noChangeArrowheads="1"/>
          </p:cNvSpPr>
          <p:nvPr/>
        </p:nvSpPr>
        <p:spPr bwMode="auto">
          <a:xfrm>
            <a:off x="7323138" y="3673475"/>
            <a:ext cx="304800" cy="368300"/>
          </a:xfrm>
          <a:prstGeom prst="rect">
            <a:avLst/>
          </a:prstGeom>
          <a:noFill/>
          <a:ln w="9525">
            <a:noFill/>
            <a:miter lim="800000"/>
            <a:headEnd/>
            <a:tailEnd/>
          </a:ln>
        </p:spPr>
        <p:txBody>
          <a:bodyPr>
            <a:spAutoFit/>
          </a:bodyPr>
          <a:lstStyle/>
          <a:p>
            <a:r>
              <a:rPr lang="en-US" b="1">
                <a:solidFill>
                  <a:srgbClr val="FF0000"/>
                </a:solidFill>
                <a:ea typeface="Microsoft YaHei" pitchFamily="34" charset="-122"/>
              </a:rPr>
              <a:t>A</a:t>
            </a:r>
            <a:endParaRPr lang="en-US"/>
          </a:p>
        </p:txBody>
      </p:sp>
      <p:sp>
        <p:nvSpPr>
          <p:cNvPr id="28728" name="Rectangle 16"/>
          <p:cNvSpPr>
            <a:spLocks noChangeArrowheads="1"/>
          </p:cNvSpPr>
          <p:nvPr/>
        </p:nvSpPr>
        <p:spPr bwMode="auto">
          <a:xfrm>
            <a:off x="6735763" y="5087938"/>
            <a:ext cx="350837" cy="369887"/>
          </a:xfrm>
          <a:prstGeom prst="rect">
            <a:avLst/>
          </a:prstGeom>
          <a:noFill/>
          <a:ln w="9525">
            <a:noFill/>
            <a:miter lim="800000"/>
            <a:headEnd/>
            <a:tailEnd/>
          </a:ln>
        </p:spPr>
        <p:txBody>
          <a:bodyPr wrap="none">
            <a:spAutoFit/>
          </a:bodyPr>
          <a:lstStyle/>
          <a:p>
            <a:r>
              <a:rPr lang="en-US" b="1">
                <a:solidFill>
                  <a:srgbClr val="FF0000"/>
                </a:solidFill>
              </a:rPr>
              <a:t>C</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4068762"/>
          </a:xfrm>
        </p:spPr>
        <p:txBody>
          <a:bodyPr/>
          <a:lstStyle/>
          <a:p>
            <a:pPr>
              <a:defRPr/>
            </a:pPr>
            <a:r>
              <a:rPr dirty="0" smtClean="0"/>
              <a:t>Business Name</a:t>
            </a:r>
            <a:r>
              <a:rPr dirty="0"/>
              <a:t/>
            </a:r>
            <a:br>
              <a:rPr dirty="0"/>
            </a:br>
            <a:r>
              <a:rPr dirty="0" smtClean="0"/>
              <a:t>Logo</a:t>
            </a:r>
            <a:endParaRPr dirty="0"/>
          </a:p>
        </p:txBody>
      </p:sp>
      <p:sp>
        <p:nvSpPr>
          <p:cNvPr id="9" name="Content Placeholder 8"/>
          <p:cNvSpPr>
            <a:spLocks noGrp="1"/>
          </p:cNvSpPr>
          <p:nvPr>
            <p:ph idx="1"/>
          </p:nvPr>
        </p:nvSpPr>
        <p:spPr>
          <a:xfrm>
            <a:off x="457200" y="4419600"/>
            <a:ext cx="8229600" cy="1736725"/>
          </a:xfrm>
        </p:spPr>
        <p:txBody>
          <a:bodyPr/>
          <a:lstStyle/>
          <a:p>
            <a:pPr algn="r">
              <a:defRPr/>
            </a:pPr>
            <a:r>
              <a:rPr sz="2800" dirty="0" smtClean="0">
                <a:solidFill>
                  <a:schemeClr val="bg2">
                    <a:lumMod val="50000"/>
                  </a:schemeClr>
                </a:solidFill>
                <a:latin typeface="Georgia" pitchFamily="18" charset="0"/>
              </a:rPr>
              <a:t>Entrepreneur’s Name</a:t>
            </a:r>
            <a:endParaRPr sz="2800" dirty="0">
              <a:solidFill>
                <a:schemeClr val="bg2">
                  <a:lumMod val="50000"/>
                </a:schemeClr>
              </a:solidFill>
              <a:latin typeface="Georgia" pitchFamily="18" charset="0"/>
            </a:endParaRPr>
          </a:p>
          <a:p>
            <a:pPr algn="r">
              <a:defRPr/>
            </a:pPr>
            <a:r>
              <a:rPr sz="2800" dirty="0" smtClean="0">
                <a:solidFill>
                  <a:schemeClr val="bg2">
                    <a:lumMod val="50000"/>
                  </a:schemeClr>
                </a:solidFill>
                <a:latin typeface="Georgia" pitchFamily="18" charset="0"/>
              </a:rPr>
              <a:t>Grade</a:t>
            </a:r>
            <a:endParaRPr sz="2800" dirty="0">
              <a:solidFill>
                <a:schemeClr val="bg2">
                  <a:lumMod val="50000"/>
                </a:schemeClr>
              </a:solidFill>
              <a:latin typeface="Georgia" pitchFamily="18" charset="0"/>
            </a:endParaRPr>
          </a:p>
          <a:p>
            <a:pPr algn="r">
              <a:defRPr/>
            </a:pPr>
            <a:r>
              <a:rPr sz="2800" dirty="0" smtClean="0">
                <a:solidFill>
                  <a:schemeClr val="bg2">
                    <a:lumMod val="50000"/>
                  </a:schemeClr>
                </a:solidFill>
                <a:latin typeface="Georgia" pitchFamily="18" charset="0"/>
              </a:rPr>
              <a:t>Age</a:t>
            </a:r>
            <a:endParaRPr dirty="0">
              <a:solidFill>
                <a:schemeClr val="bg2">
                  <a:lumMod val="50000"/>
                </a:schemeClr>
              </a:solidFill>
              <a:latin typeface="Georgia" pitchFamily="18" charset="0"/>
            </a:endParaRPr>
          </a:p>
        </p:txBody>
      </p:sp>
      <p:pic>
        <p:nvPicPr>
          <p:cNvPr id="11268"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pPr>
              <a:defRPr/>
            </a:pPr>
            <a:r>
              <a:rPr>
                <a:ln>
                  <a:noFill/>
                </a:ln>
                <a:ea typeface="ＭＳ Ｐゴシック"/>
              </a:rPr>
              <a:t>ROS &amp; ROI</a:t>
            </a:r>
            <a:endParaRPr/>
          </a:p>
        </p:txBody>
      </p:sp>
      <p:graphicFrame>
        <p:nvGraphicFramePr>
          <p:cNvPr id="5" name="Content Placeholder 4"/>
          <p:cNvGraphicFramePr>
            <a:graphicFrameLocks noGrp="1"/>
          </p:cNvGraphicFramePr>
          <p:nvPr>
            <p:ph idx="1"/>
          </p:nvPr>
        </p:nvGraphicFramePr>
        <p:xfrm>
          <a:off x="457200" y="990599"/>
          <a:ext cx="8229600" cy="2193471"/>
        </p:xfrm>
        <a:graphic>
          <a:graphicData uri="http://schemas.openxmlformats.org/drawingml/2006/table">
            <a:tbl>
              <a:tblPr firstRow="1" bandRow="1">
                <a:tableStyleId>{5C22544A-7EE6-4342-B048-85BDC9FD1C3A}</a:tableStyleId>
              </a:tblPr>
              <a:tblGrid>
                <a:gridCol w="6085114"/>
                <a:gridCol w="2144486"/>
              </a:tblGrid>
              <a:tr h="549878">
                <a:tc gridSpan="2">
                  <a:txBody>
                    <a:bodyPr/>
                    <a:lstStyle/>
                    <a:p>
                      <a:pPr marL="0" algn="ctr" rtl="0" eaLnBrk="1" latinLnBrk="0" hangingPunct="1"/>
                      <a:r>
                        <a:rPr kumimoji="0" lang="en-US" sz="2000" b="1" kern="1200" dirty="0" smtClean="0">
                          <a:solidFill>
                            <a:schemeClr val="lt1"/>
                          </a:solidFill>
                          <a:latin typeface="Arial" pitchFamily="34" charset="0"/>
                          <a:ea typeface="+mn-ea"/>
                          <a:cs typeface="Arial" pitchFamily="34" charset="0"/>
                        </a:rPr>
                        <a:t>ROS: Return on Sales</a:t>
                      </a:r>
                      <a:endParaRPr kumimoji="0" lang="en-US" sz="2000" b="1" kern="1200" dirty="0">
                        <a:solidFill>
                          <a:schemeClr val="lt1"/>
                        </a:solidFill>
                        <a:latin typeface="Arial" pitchFamily="34" charset="0"/>
                        <a:ea typeface="+mn-ea"/>
                        <a:cs typeface="Arial" pitchFamily="34" charset="0"/>
                      </a:endParaRPr>
                    </a:p>
                  </a:txBody>
                  <a:tcPr anchor="ctr"/>
                </a:tc>
                <a:tc hMerge="1">
                  <a:txBody>
                    <a:bodyPr/>
                    <a:lstStyle/>
                    <a:p>
                      <a:pPr marL="0" algn="ctr" rtl="0" eaLnBrk="1" latinLnBrk="0" hangingPunct="1"/>
                      <a:endParaRPr kumimoji="0" lang="en-US" sz="2000" b="1" kern="1200" dirty="0">
                        <a:solidFill>
                          <a:schemeClr val="lt1"/>
                        </a:solidFill>
                        <a:latin typeface="Arial" pitchFamily="34" charset="0"/>
                        <a:ea typeface="+mn-ea"/>
                        <a:cs typeface="Arial" pitchFamily="34" charset="0"/>
                      </a:endParaRPr>
                    </a:p>
                  </a:txBody>
                  <a:tcPr/>
                </a:tc>
              </a:tr>
              <a:tr h="839925">
                <a:tc gridSpan="2">
                  <a:txBody>
                    <a:bodyPr/>
                    <a:lstStyle/>
                    <a:p>
                      <a:endParaRPr lang="en-US" dirty="0"/>
                    </a:p>
                  </a:txBody>
                  <a:tcPr anchor="ctr">
                    <a:blipFill rotWithShape="1">
                      <a:blip r:embed="rId3"/>
                      <a:stretch>
                        <a:fillRect t="-65217" b="-96377"/>
                      </a:stretch>
                    </a:blipFill>
                  </a:tcPr>
                </a:tc>
                <a:tc hMerge="1">
                  <a:txBody>
                    <a:bodyPr/>
                    <a:lstStyle/>
                    <a:p>
                      <a:endParaRPr lang="en-US" dirty="0"/>
                    </a:p>
                  </a:txBody>
                  <a:tcPr/>
                </a:tc>
              </a:tr>
              <a:tr h="803668">
                <a:tc>
                  <a:txBody>
                    <a:bodyPr/>
                    <a:lstStyle/>
                    <a:p>
                      <a:r>
                        <a:rPr lang="en-US" sz="1700" b="1" i="0" dirty="0" smtClean="0">
                          <a:latin typeface="Arial" pitchFamily="34" charset="0"/>
                          <a:cs typeface="Arial" pitchFamily="34" charset="0"/>
                        </a:rPr>
                        <a:t>For My Business:</a:t>
                      </a:r>
                      <a:endParaRPr lang="en-US" sz="2000" i="0" dirty="0" smtClean="0">
                        <a:latin typeface="Arial" pitchFamily="34" charset="0"/>
                        <a:cs typeface="Arial" pitchFamily="34" charset="0"/>
                      </a:endParaRPr>
                    </a:p>
                  </a:txBody>
                  <a:tcPr anchor="ctr"/>
                </a:tc>
                <a:tc>
                  <a:txBody>
                    <a:bodyPr/>
                    <a:lstStyle/>
                    <a:p>
                      <a:r>
                        <a:rPr lang="en-US" sz="1400" dirty="0" smtClean="0">
                          <a:solidFill>
                            <a:schemeClr val="bg2">
                              <a:lumMod val="50000"/>
                            </a:schemeClr>
                          </a:solidFill>
                          <a:latin typeface="Arial" pitchFamily="34" charset="0"/>
                          <a:cs typeface="Arial" pitchFamily="34" charset="0"/>
                        </a:rPr>
                        <a:t>Dollar</a:t>
                      </a:r>
                    </a:p>
                    <a:p>
                      <a:r>
                        <a:rPr lang="en-US" sz="1400" dirty="0" smtClean="0">
                          <a:solidFill>
                            <a:schemeClr val="bg2">
                              <a:lumMod val="50000"/>
                            </a:schemeClr>
                          </a:solidFill>
                          <a:latin typeface="Arial" pitchFamily="34" charset="0"/>
                          <a:cs typeface="Arial" pitchFamily="34" charset="0"/>
                        </a:rPr>
                        <a:t>Equivalent =</a:t>
                      </a:r>
                      <a:r>
                        <a:rPr lang="en-US" sz="1600" dirty="0" smtClean="0">
                          <a:solidFill>
                            <a:schemeClr val="bg2">
                              <a:lumMod val="50000"/>
                            </a:schemeClr>
                          </a:solidFill>
                          <a:latin typeface="Arial" pitchFamily="34" charset="0"/>
                          <a:cs typeface="Arial" pitchFamily="34" charset="0"/>
                        </a:rPr>
                        <a:t> </a:t>
                      </a:r>
                      <a:endParaRPr lang="en-US" sz="1600" b="0" dirty="0" smtClean="0">
                        <a:solidFill>
                          <a:schemeClr val="bg2">
                            <a:lumMod val="50000"/>
                          </a:schemeClr>
                        </a:solidFill>
                        <a:latin typeface="Arial" pitchFamily="34" charset="0"/>
                        <a:cs typeface="Arial" pitchFamily="34" charset="0"/>
                      </a:endParaRPr>
                    </a:p>
                  </a:txBody>
                  <a:tcPr anchor="ctr"/>
                </a:tc>
              </a:tr>
            </a:tbl>
          </a:graphicData>
        </a:graphic>
      </p:graphicFrame>
      <p:graphicFrame>
        <p:nvGraphicFramePr>
          <p:cNvPr id="7" name="Content Placeholder 4"/>
          <p:cNvGraphicFramePr>
            <a:graphicFrameLocks/>
          </p:cNvGraphicFramePr>
          <p:nvPr/>
        </p:nvGraphicFramePr>
        <p:xfrm>
          <a:off x="457200" y="3429000"/>
          <a:ext cx="8229600" cy="2273484"/>
        </p:xfrm>
        <a:graphic>
          <a:graphicData uri="http://schemas.openxmlformats.org/drawingml/2006/table">
            <a:tbl>
              <a:tblPr firstRow="1" bandRow="1">
                <a:tableStyleId>{5C22544A-7EE6-4342-B048-85BDC9FD1C3A}</a:tableStyleId>
              </a:tblPr>
              <a:tblGrid>
                <a:gridCol w="6085114"/>
                <a:gridCol w="2144486"/>
              </a:tblGrid>
              <a:tr h="564941">
                <a:tc gridSpan="2">
                  <a:txBody>
                    <a:bodyPr/>
                    <a:lstStyle/>
                    <a:p>
                      <a:pPr marL="0" algn="ctr" rtl="0" eaLnBrk="1" latinLnBrk="0" hangingPunct="1"/>
                      <a:r>
                        <a:rPr kumimoji="0" lang="en-US" sz="2000" b="1" kern="1200" dirty="0" smtClean="0">
                          <a:solidFill>
                            <a:schemeClr val="lt1"/>
                          </a:solidFill>
                          <a:latin typeface="Arial" pitchFamily="34" charset="0"/>
                          <a:ea typeface="+mn-ea"/>
                          <a:cs typeface="Arial" pitchFamily="34" charset="0"/>
                        </a:rPr>
                        <a:t>ROI: Return on Investment</a:t>
                      </a:r>
                      <a:endParaRPr kumimoji="0" lang="en-US" sz="2000" b="1" kern="1200" dirty="0">
                        <a:solidFill>
                          <a:schemeClr val="lt1"/>
                        </a:solidFill>
                        <a:latin typeface="Arial" pitchFamily="34" charset="0"/>
                        <a:ea typeface="+mn-ea"/>
                        <a:cs typeface="Arial" pitchFamily="34" charset="0"/>
                      </a:endParaRPr>
                    </a:p>
                  </a:txBody>
                  <a:tcPr anchor="ctr">
                    <a:solidFill>
                      <a:schemeClr val="accent3">
                        <a:lumMod val="75000"/>
                      </a:schemeClr>
                    </a:solidFill>
                  </a:tcPr>
                </a:tc>
                <a:tc hMerge="1">
                  <a:txBody>
                    <a:bodyPr/>
                    <a:lstStyle/>
                    <a:p>
                      <a:pPr marL="0" algn="ctr" rtl="0" eaLnBrk="1" latinLnBrk="0" hangingPunct="1"/>
                      <a:endParaRPr kumimoji="0" lang="en-US" sz="2000" b="1" kern="1200" dirty="0">
                        <a:solidFill>
                          <a:schemeClr val="lt1"/>
                        </a:solidFill>
                        <a:latin typeface="Arial" pitchFamily="34" charset="0"/>
                        <a:ea typeface="+mn-ea"/>
                        <a:cs typeface="Arial" pitchFamily="34" charset="0"/>
                      </a:endParaRPr>
                    </a:p>
                  </a:txBody>
                  <a:tcPr/>
                </a:tc>
              </a:tr>
              <a:tr h="882859">
                <a:tc gridSpan="2">
                  <a:txBody>
                    <a:bodyPr/>
                    <a:lstStyle/>
                    <a:p>
                      <a:endParaRPr lang="en-US"/>
                    </a:p>
                  </a:txBody>
                  <a:tcPr anchor="ctr">
                    <a:blipFill rotWithShape="1">
                      <a:blip r:embed="rId4"/>
                      <a:stretch>
                        <a:fillRect t="-64138" b="-93793"/>
                      </a:stretch>
                    </a:blipFill>
                  </a:tcPr>
                </a:tc>
                <a:tc hMerge="1">
                  <a:txBody>
                    <a:bodyPr/>
                    <a:lstStyle/>
                    <a:p>
                      <a:endParaRPr lang="en-US" dirty="0"/>
                    </a:p>
                  </a:txBody>
                  <a:tcPr/>
                </a:tc>
              </a:tr>
              <a:tr h="825684">
                <a:tc>
                  <a:txBody>
                    <a:bodyPr/>
                    <a:lstStyle/>
                    <a:p>
                      <a:pPr marL="0" algn="l" rtl="0" eaLnBrk="1" latinLnBrk="0" hangingPunct="1"/>
                      <a:r>
                        <a:rPr lang="en-US" sz="1700" b="1" dirty="0" smtClean="0">
                          <a:latin typeface="Arial" pitchFamily="34" charset="0"/>
                          <a:cs typeface="Arial" pitchFamily="34" charset="0"/>
                        </a:rPr>
                        <a:t>For My Business:</a:t>
                      </a:r>
                      <a:endParaRPr kumimoji="0" lang="en-US" sz="1800" i="0" kern="1200" dirty="0" smtClean="0">
                        <a:solidFill>
                          <a:srgbClr val="FF0000"/>
                        </a:solidFill>
                        <a:latin typeface="Cambria Math"/>
                        <a:ea typeface="+mn-ea"/>
                        <a:cs typeface="Arial" pitchFamily="34" charset="0"/>
                      </a:endParaRPr>
                    </a:p>
                  </a:txBody>
                  <a:tcPr anchor="ctr">
                    <a:solidFill>
                      <a:schemeClr val="accent3">
                        <a:lumMod val="20000"/>
                        <a:lumOff val="80000"/>
                      </a:schemeClr>
                    </a:solidFill>
                  </a:tcPr>
                </a:tc>
                <a:tc>
                  <a:txBody>
                    <a:bodyPr/>
                    <a:lstStyle/>
                    <a:p>
                      <a:r>
                        <a:rPr lang="en-US" sz="1400" dirty="0" smtClean="0">
                          <a:solidFill>
                            <a:schemeClr val="bg2">
                              <a:lumMod val="50000"/>
                            </a:schemeClr>
                          </a:solidFill>
                          <a:latin typeface="Arial" pitchFamily="34" charset="0"/>
                          <a:cs typeface="Arial" pitchFamily="34" charset="0"/>
                        </a:rPr>
                        <a:t>Dollar</a:t>
                      </a:r>
                    </a:p>
                    <a:p>
                      <a:r>
                        <a:rPr lang="en-US" sz="1400" dirty="0" smtClean="0">
                          <a:solidFill>
                            <a:schemeClr val="bg2">
                              <a:lumMod val="50000"/>
                            </a:schemeClr>
                          </a:solidFill>
                          <a:latin typeface="Arial" pitchFamily="34" charset="0"/>
                          <a:cs typeface="Arial" pitchFamily="34" charset="0"/>
                        </a:rPr>
                        <a:t>Equivalent =</a:t>
                      </a:r>
                    </a:p>
                  </a:txBody>
                  <a:tcPr anchor="ctr">
                    <a:solidFill>
                      <a:schemeClr val="accent3">
                        <a:lumMod val="20000"/>
                        <a:lumOff val="80000"/>
                      </a:schemeClr>
                    </a:solidFill>
                  </a:tcPr>
                </a:tc>
              </a:tr>
            </a:tbl>
          </a:graphicData>
        </a:graphic>
      </p:graphicFrame>
      <p:pic>
        <p:nvPicPr>
          <p:cNvPr id="29701" name="Picture 13" descr="NFTE_SmallTagLock_PantoneC.eps"/>
          <p:cNvPicPr>
            <a:picLocks noChangeAspect="1"/>
          </p:cNvPicPr>
          <p:nvPr/>
        </p:nvPicPr>
        <p:blipFill>
          <a:blip r:embed="rId5" cstate="print"/>
          <a:srcRect/>
          <a:stretch>
            <a:fillRect/>
          </a:stretch>
        </p:blipFill>
        <p:spPr bwMode="auto">
          <a:xfrm>
            <a:off x="33338" y="6019800"/>
            <a:ext cx="1609725" cy="804863"/>
          </a:xfrm>
          <a:prstGeom prst="rect">
            <a:avLst/>
          </a:prstGeom>
          <a:noFill/>
          <a:ln w="9525">
            <a:noFill/>
            <a:miter lim="800000"/>
            <a:headEnd/>
            <a:tailEnd/>
          </a:ln>
        </p:spPr>
      </p:pic>
      <p:sp>
        <p:nvSpPr>
          <p:cNvPr id="29702" name="TextBox 2"/>
          <p:cNvSpPr txBox="1">
            <a:spLocks noChangeArrowheads="1"/>
          </p:cNvSpPr>
          <p:nvPr/>
        </p:nvSpPr>
        <p:spPr bwMode="auto">
          <a:xfrm>
            <a:off x="2590800" y="2454275"/>
            <a:ext cx="2057400" cy="522288"/>
          </a:xfrm>
          <a:prstGeom prst="rect">
            <a:avLst/>
          </a:prstGeom>
          <a:noFill/>
          <a:ln w="9525">
            <a:noFill/>
            <a:miter lim="800000"/>
            <a:headEnd/>
            <a:tailEnd/>
          </a:ln>
        </p:spPr>
        <p:txBody>
          <a:bodyPr>
            <a:spAutoFit/>
          </a:bodyPr>
          <a:lstStyle/>
          <a:p>
            <a:r>
              <a:rPr lang="en-US" sz="1400" dirty="0" smtClean="0">
                <a:solidFill>
                  <a:srgbClr val="FF0000"/>
                </a:solidFill>
                <a:latin typeface="Georgia" pitchFamily="18" charset="0"/>
              </a:rPr>
              <a:t>Annual </a:t>
            </a:r>
            <a:r>
              <a:rPr lang="en-US" sz="1400" dirty="0">
                <a:solidFill>
                  <a:srgbClr val="FF0000"/>
                </a:solidFill>
                <a:latin typeface="Georgia" pitchFamily="18" charset="0"/>
              </a:rPr>
              <a:t>Net </a:t>
            </a:r>
            <a:r>
              <a:rPr lang="en-US" sz="1400" dirty="0" smtClean="0">
                <a:solidFill>
                  <a:srgbClr val="FF0000"/>
                </a:solidFill>
                <a:latin typeface="Georgia" pitchFamily="18" charset="0"/>
              </a:rPr>
              <a:t>Profit</a:t>
            </a:r>
            <a:endParaRPr lang="en-US" sz="1400" dirty="0">
              <a:solidFill>
                <a:srgbClr val="FF0000"/>
              </a:solidFill>
              <a:latin typeface="Georgia" pitchFamily="18" charset="0"/>
            </a:endParaRPr>
          </a:p>
          <a:p>
            <a:r>
              <a:rPr lang="en-US" sz="1400" dirty="0" smtClean="0">
                <a:solidFill>
                  <a:srgbClr val="FF0000"/>
                </a:solidFill>
                <a:latin typeface="Georgia" pitchFamily="18" charset="0"/>
              </a:rPr>
              <a:t>Annual Sales</a:t>
            </a:r>
            <a:r>
              <a:rPr lang="en-US" sz="1400" dirty="0">
                <a:solidFill>
                  <a:srgbClr val="FF0000"/>
                </a:solidFill>
                <a:latin typeface="Georgia" pitchFamily="18" charset="0"/>
              </a:rPr>
              <a:t>	</a:t>
            </a:r>
          </a:p>
        </p:txBody>
      </p:sp>
      <p:cxnSp>
        <p:nvCxnSpPr>
          <p:cNvPr id="6" name="Straight Connector 5"/>
          <p:cNvCxnSpPr>
            <a:stCxn id="29702" idx="1"/>
          </p:cNvCxnSpPr>
          <p:nvPr/>
        </p:nvCxnSpPr>
        <p:spPr>
          <a:xfrm>
            <a:off x="2590800" y="2714625"/>
            <a:ext cx="167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704" name="TextBox 11"/>
          <p:cNvSpPr txBox="1">
            <a:spLocks noChangeArrowheads="1"/>
          </p:cNvSpPr>
          <p:nvPr/>
        </p:nvSpPr>
        <p:spPr bwMode="auto">
          <a:xfrm>
            <a:off x="4343400" y="2574925"/>
            <a:ext cx="1828800" cy="307975"/>
          </a:xfrm>
          <a:prstGeom prst="rect">
            <a:avLst/>
          </a:prstGeom>
          <a:noFill/>
          <a:ln w="9525">
            <a:noFill/>
            <a:miter lim="800000"/>
            <a:headEnd/>
            <a:tailEnd/>
          </a:ln>
        </p:spPr>
        <p:txBody>
          <a:bodyPr>
            <a:spAutoFit/>
          </a:bodyPr>
          <a:lstStyle/>
          <a:p>
            <a:r>
              <a:rPr lang="en-US" sz="1400" dirty="0">
                <a:solidFill>
                  <a:srgbClr val="FF0000"/>
                </a:solidFill>
              </a:rPr>
              <a:t>X</a:t>
            </a:r>
            <a:r>
              <a:rPr lang="en-US" sz="1400" dirty="0">
                <a:solidFill>
                  <a:srgbClr val="FF0000"/>
                </a:solidFill>
                <a:latin typeface="Georgia" pitchFamily="18" charset="0"/>
              </a:rPr>
              <a:t> 100 </a:t>
            </a:r>
            <a:r>
              <a:rPr lang="en-US" sz="1400" dirty="0" smtClean="0">
                <a:solidFill>
                  <a:srgbClr val="FF0000"/>
                </a:solidFill>
                <a:latin typeface="Georgia" pitchFamily="18" charset="0"/>
              </a:rPr>
              <a:t>=</a:t>
            </a:r>
            <a:endParaRPr lang="en-US" sz="1400" dirty="0">
              <a:solidFill>
                <a:srgbClr val="FF0000"/>
              </a:solidFill>
              <a:latin typeface="Georgia" pitchFamily="18" charset="0"/>
            </a:endParaRPr>
          </a:p>
        </p:txBody>
      </p:sp>
      <p:sp>
        <p:nvSpPr>
          <p:cNvPr id="29705" name="TextBox 18"/>
          <p:cNvSpPr txBox="1">
            <a:spLocks noChangeArrowheads="1"/>
          </p:cNvSpPr>
          <p:nvPr/>
        </p:nvSpPr>
        <p:spPr bwMode="auto">
          <a:xfrm>
            <a:off x="2438400" y="4953000"/>
            <a:ext cx="2286000" cy="523875"/>
          </a:xfrm>
          <a:prstGeom prst="rect">
            <a:avLst/>
          </a:prstGeom>
          <a:noFill/>
          <a:ln w="9525">
            <a:noFill/>
            <a:miter lim="800000"/>
            <a:headEnd/>
            <a:tailEnd/>
          </a:ln>
        </p:spPr>
        <p:txBody>
          <a:bodyPr>
            <a:spAutoFit/>
          </a:bodyPr>
          <a:lstStyle/>
          <a:p>
            <a:pPr>
              <a:tabLst>
                <a:tab pos="112713" algn="l"/>
              </a:tabLst>
            </a:pPr>
            <a:r>
              <a:rPr lang="en-US" sz="1400" dirty="0" smtClean="0">
                <a:solidFill>
                  <a:srgbClr val="FF0000"/>
                </a:solidFill>
                <a:latin typeface="Georgia" pitchFamily="18" charset="0"/>
              </a:rPr>
              <a:t>Annual </a:t>
            </a:r>
            <a:r>
              <a:rPr lang="en-US" sz="1400" dirty="0">
                <a:solidFill>
                  <a:srgbClr val="FF0000"/>
                </a:solidFill>
                <a:latin typeface="Georgia" pitchFamily="18" charset="0"/>
              </a:rPr>
              <a:t>Net </a:t>
            </a:r>
            <a:r>
              <a:rPr lang="en-US" sz="1400" dirty="0" smtClean="0">
                <a:solidFill>
                  <a:srgbClr val="FF0000"/>
                </a:solidFill>
                <a:latin typeface="Georgia" pitchFamily="18" charset="0"/>
              </a:rPr>
              <a:t>Profit</a:t>
            </a:r>
            <a:endParaRPr lang="en-US" sz="1400" dirty="0">
              <a:solidFill>
                <a:srgbClr val="FF0000"/>
              </a:solidFill>
              <a:latin typeface="Georgia" pitchFamily="18" charset="0"/>
            </a:endParaRPr>
          </a:p>
          <a:p>
            <a:pPr>
              <a:tabLst>
                <a:tab pos="112713" algn="l"/>
              </a:tabLst>
            </a:pPr>
            <a:r>
              <a:rPr lang="en-US" sz="1400" dirty="0" smtClean="0">
                <a:solidFill>
                  <a:srgbClr val="FF0000"/>
                </a:solidFill>
                <a:latin typeface="Georgia" pitchFamily="18" charset="0"/>
              </a:rPr>
              <a:t>Start-Up Investment</a:t>
            </a:r>
            <a:r>
              <a:rPr lang="en-US" sz="1400" dirty="0">
                <a:solidFill>
                  <a:srgbClr val="FF0000"/>
                </a:solidFill>
                <a:latin typeface="Georgia" pitchFamily="18" charset="0"/>
              </a:rPr>
              <a:t>	</a:t>
            </a:r>
          </a:p>
        </p:txBody>
      </p:sp>
      <p:sp>
        <p:nvSpPr>
          <p:cNvPr id="29706" name="TextBox 19"/>
          <p:cNvSpPr txBox="1">
            <a:spLocks noChangeArrowheads="1"/>
          </p:cNvSpPr>
          <p:nvPr/>
        </p:nvSpPr>
        <p:spPr bwMode="auto">
          <a:xfrm>
            <a:off x="4454525" y="5060950"/>
            <a:ext cx="1828800" cy="307975"/>
          </a:xfrm>
          <a:prstGeom prst="rect">
            <a:avLst/>
          </a:prstGeom>
          <a:noFill/>
          <a:ln w="9525">
            <a:noFill/>
            <a:miter lim="800000"/>
            <a:headEnd/>
            <a:tailEnd/>
          </a:ln>
        </p:spPr>
        <p:txBody>
          <a:bodyPr>
            <a:spAutoFit/>
          </a:bodyPr>
          <a:lstStyle/>
          <a:p>
            <a:r>
              <a:rPr lang="en-US" sz="1400" dirty="0">
                <a:solidFill>
                  <a:srgbClr val="FF0000"/>
                </a:solidFill>
              </a:rPr>
              <a:t>X</a:t>
            </a:r>
            <a:r>
              <a:rPr lang="en-US" sz="1400" dirty="0">
                <a:solidFill>
                  <a:srgbClr val="FF0000"/>
                </a:solidFill>
                <a:latin typeface="Georgia" pitchFamily="18" charset="0"/>
              </a:rPr>
              <a:t> 100 </a:t>
            </a:r>
            <a:r>
              <a:rPr lang="en-US" sz="1400" dirty="0" smtClean="0">
                <a:solidFill>
                  <a:srgbClr val="FF0000"/>
                </a:solidFill>
                <a:latin typeface="Georgia" pitchFamily="18" charset="0"/>
              </a:rPr>
              <a:t>=</a:t>
            </a:r>
            <a:endParaRPr lang="en-US" sz="1400" dirty="0">
              <a:solidFill>
                <a:srgbClr val="FF0000"/>
              </a:solidFill>
              <a:latin typeface="Georgia" pitchFamily="18" charset="0"/>
            </a:endParaRPr>
          </a:p>
        </p:txBody>
      </p:sp>
      <p:cxnSp>
        <p:nvCxnSpPr>
          <p:cNvPr id="21" name="Straight Connector 20"/>
          <p:cNvCxnSpPr/>
          <p:nvPr/>
        </p:nvCxnSpPr>
        <p:spPr>
          <a:xfrm>
            <a:off x="2514600" y="5214938"/>
            <a:ext cx="1828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696200" y="2693988"/>
            <a:ext cx="914400" cy="307975"/>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smtClean="0">
                <a:solidFill>
                  <a:schemeClr val="bg1">
                    <a:lumMod val="95000"/>
                    <a:lumOff val="5000"/>
                  </a:schemeClr>
                </a:solidFill>
                <a:latin typeface="Georgia" pitchFamily="18" charset="0"/>
              </a:rPr>
              <a:t>$0.00</a:t>
            </a:r>
            <a:endParaRPr lang="en-US" sz="1400" dirty="0">
              <a:solidFill>
                <a:schemeClr val="bg1">
                  <a:lumMod val="95000"/>
                  <a:lumOff val="5000"/>
                </a:schemeClr>
              </a:solidFill>
              <a:latin typeface="Georgia" pitchFamily="18" charset="0"/>
            </a:endParaRPr>
          </a:p>
        </p:txBody>
      </p:sp>
      <p:sp>
        <p:nvSpPr>
          <p:cNvPr id="13" name="TextBox 12"/>
          <p:cNvSpPr txBox="1"/>
          <p:nvPr/>
        </p:nvSpPr>
        <p:spPr>
          <a:xfrm>
            <a:off x="7696200" y="5214938"/>
            <a:ext cx="914400" cy="307975"/>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smtClean="0">
                <a:solidFill>
                  <a:schemeClr val="bg1">
                    <a:lumMod val="95000"/>
                    <a:lumOff val="5000"/>
                  </a:schemeClr>
                </a:solidFill>
                <a:latin typeface="Georgia" pitchFamily="18" charset="0"/>
              </a:rPr>
              <a:t>$0.00</a:t>
            </a:r>
            <a:endParaRPr lang="en-US" sz="1400" dirty="0">
              <a:solidFill>
                <a:schemeClr val="bg1">
                  <a:lumMod val="95000"/>
                  <a:lumOff val="5000"/>
                </a:schemeClr>
              </a:solidFill>
              <a:latin typeface="Georg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152400"/>
            <a:ext cx="8229600" cy="1066800"/>
          </a:xfrm>
        </p:spPr>
        <p:txBody>
          <a:bodyPr/>
          <a:lstStyle/>
          <a:p>
            <a:pPr eaLnBrk="1" hangingPunct="1"/>
            <a:r>
              <a:rPr smtClean="0">
                <a:ln>
                  <a:noFill/>
                </a:ln>
                <a:ea typeface="ＭＳ Ｐゴシック" pitchFamily="34" charset="-128"/>
              </a:rPr>
              <a:t>Financing Strategy</a:t>
            </a:r>
            <a:endParaRPr sz="1400" i="1" smtClean="0">
              <a:ln>
                <a:noFill/>
              </a:ln>
              <a:solidFill>
                <a:srgbClr val="008000"/>
              </a:solidFill>
              <a:latin typeface="Myriad Web Pro"/>
              <a:ea typeface="ＭＳ Ｐゴシック" pitchFamily="34" charset="-128"/>
            </a:endParaRPr>
          </a:p>
        </p:txBody>
      </p:sp>
      <p:graphicFrame>
        <p:nvGraphicFramePr>
          <p:cNvPr id="27922" name="Group 274"/>
          <p:cNvGraphicFramePr>
            <a:graphicFrameLocks noGrp="1"/>
          </p:cNvGraphicFramePr>
          <p:nvPr>
            <p:ph idx="4294967295"/>
          </p:nvPr>
        </p:nvGraphicFramePr>
        <p:xfrm>
          <a:off x="280988" y="1905000"/>
          <a:ext cx="8504238" cy="3952875"/>
        </p:xfrm>
        <a:graphic>
          <a:graphicData uri="http://schemas.openxmlformats.org/drawingml/2006/table">
            <a:tbl>
              <a:tblPr/>
              <a:tblGrid>
                <a:gridCol w="2209800"/>
                <a:gridCol w="1355725"/>
                <a:gridCol w="1646238"/>
                <a:gridCol w="1646237"/>
                <a:gridCol w="1646238"/>
              </a:tblGrid>
              <a:tr h="395223">
                <a:tc>
                  <a:txBody>
                    <a:bodyPr/>
                    <a:lstStyle/>
                    <a:p>
                      <a:pPr marL="0" marR="0" lvl="0" indent="0" algn="ctr" defTabSz="914400" rtl="0" eaLnBrk="1" fontAlgn="base" latinLnBrk="0" hangingPunct="1">
                        <a:lnSpc>
                          <a:spcPct val="100000"/>
                        </a:lnSpc>
                        <a:spcBef>
                          <a:spcPts val="675"/>
                        </a:spcBef>
                        <a:spcAft>
                          <a:spcPct val="0"/>
                        </a:spcAft>
                        <a:buClrTx/>
                        <a:buSzTx/>
                        <a:buFontTx/>
                        <a:buNone/>
                        <a:tabLst/>
                        <a:defRPr/>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Source</a:t>
                      </a:r>
                      <a:endParaRPr kumimoji="0" lang="en-US" sz="1800" b="1" i="1" u="none" strike="noStrike" cap="none" normalizeH="0" baseline="0" dirty="0" smtClean="0">
                        <a:ln>
                          <a:noFill/>
                        </a:ln>
                        <a:solidFill>
                          <a:srgbClr val="009900"/>
                        </a:solidFill>
                        <a:effectLst/>
                        <a:latin typeface="Arial" pitchFamily="34"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Amount</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Debt</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Equity</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Gift</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901694">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Personal Savings</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1600" algn="r"/>
                        </a:tabLst>
                      </a:pPr>
                      <a:endParaRPr kumimoji="0" lang="en-US" sz="14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defRPr/>
                      </a:pPr>
                      <a:endParaRPr kumimoji="0" lang="en-US" sz="1800" b="1" i="0" u="none" strike="noStrike" kern="1200"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658705">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Relatives/Friends</a:t>
                      </a:r>
                      <a:endParaRPr kumimoji="0" lang="en-US" sz="1800" b="1" i="1" u="none" strike="noStrike" kern="1200" cap="none" normalizeH="0" baseline="0" dirty="0" smtClean="0">
                        <a:ln>
                          <a:noFill/>
                        </a:ln>
                        <a:solidFill>
                          <a:srgbClr val="009900"/>
                        </a:solidFill>
                        <a:effectLst/>
                        <a:latin typeface="Arial" pitchFamily="34"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Investor</a:t>
                      </a:r>
                      <a:endParaRPr kumimoji="0" lang="en-US" sz="1800" b="1" i="1" u="none" strike="noStrike" cap="none" normalizeH="0" baseline="0" dirty="0" smtClean="0">
                        <a:ln>
                          <a:noFill/>
                        </a:ln>
                        <a:solidFill>
                          <a:srgbClr val="009900"/>
                        </a:solidFill>
                        <a:effectLst/>
                        <a:latin typeface="Arial" pitchFamily="34"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Partner(s)</a:t>
                      </a:r>
                      <a:endParaRPr kumimoji="0" lang="en-US" sz="1800" b="1" i="1" u="none" strike="noStrike" cap="none" normalizeH="0" baseline="0" dirty="0" smtClean="0">
                        <a:ln>
                          <a:noFill/>
                        </a:ln>
                        <a:solidFill>
                          <a:srgbClr val="009900"/>
                        </a:solidFill>
                        <a:effectLst/>
                        <a:latin typeface="Arial" pitchFamily="34"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kern="1200" cap="none" normalizeH="0" baseline="0" dirty="0" smtClean="0">
                          <a:ln>
                            <a:noFill/>
                          </a:ln>
                          <a:solidFill>
                            <a:schemeClr val="bg1"/>
                          </a:solidFill>
                          <a:effectLst/>
                          <a:latin typeface="Arial" pitchFamily="34" charset="0"/>
                          <a:ea typeface="ＭＳ Ｐゴシック" pitchFamily="-112" charset="-128"/>
                          <a:cs typeface="Arial" pitchFamily="34" charset="0"/>
                        </a:rPr>
                        <a:t>Totals</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pic>
        <p:nvPicPr>
          <p:cNvPr id="3076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8" name="Text Box 274"/>
          <p:cNvSpPr txBox="1">
            <a:spLocks noChangeArrowheads="1"/>
          </p:cNvSpPr>
          <p:nvPr/>
        </p:nvSpPr>
        <p:spPr bwMode="auto">
          <a:xfrm>
            <a:off x="4648200" y="1349375"/>
            <a:ext cx="1600200" cy="40005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r">
              <a:spcBef>
                <a:spcPct val="50000"/>
              </a:spcBef>
              <a:defRPr/>
            </a:pPr>
            <a:r>
              <a:rPr lang="en-US" sz="2000" b="1" dirty="0" smtClean="0">
                <a:solidFill>
                  <a:schemeClr val="bg2">
                    <a:lumMod val="50000"/>
                  </a:schemeClr>
                </a:solidFill>
                <a:latin typeface="Georgia" pitchFamily="18" charset="0"/>
              </a:rPr>
              <a:t>$</a:t>
            </a:r>
            <a:endParaRPr lang="en-US" sz="2000" b="1" dirty="0">
              <a:solidFill>
                <a:schemeClr val="bg2">
                  <a:lumMod val="50000"/>
                </a:schemeClr>
              </a:solidFill>
              <a:latin typeface="Georgia" pitchFamily="18" charset="0"/>
            </a:endParaRPr>
          </a:p>
        </p:txBody>
      </p:sp>
      <p:sp>
        <p:nvSpPr>
          <p:cNvPr id="7" name="TextBox 3"/>
          <p:cNvSpPr txBox="1">
            <a:spLocks noChangeArrowheads="1"/>
          </p:cNvSpPr>
          <p:nvPr/>
        </p:nvSpPr>
        <p:spPr bwMode="auto">
          <a:xfrm>
            <a:off x="265113" y="1349375"/>
            <a:ext cx="4038600" cy="400050"/>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defRPr/>
            </a:pPr>
            <a:r>
              <a:rPr lang="en-US" sz="2000" b="1" dirty="0">
                <a:solidFill>
                  <a:schemeClr val="bg1"/>
                </a:solidFill>
                <a:latin typeface="Arial" pitchFamily="34" charset="0"/>
                <a:ea typeface="Microsoft YaHei" pitchFamily="34" charset="-122"/>
                <a:cs typeface="Arial" pitchFamily="34" charset="0"/>
              </a:rPr>
              <a:t>Total Start-Up Investment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274638"/>
            <a:ext cx="8229600" cy="1630362"/>
          </a:xfrm>
        </p:spPr>
        <p:txBody>
          <a:bodyPr/>
          <a:lstStyle/>
          <a:p>
            <a:pPr eaLnBrk="1" hangingPunct="1"/>
            <a:r>
              <a:rPr smtClean="0">
                <a:ln>
                  <a:noFill/>
                </a:ln>
                <a:ea typeface="ＭＳ Ｐゴシック" pitchFamily="34" charset="-128"/>
              </a:rPr>
              <a:t>Business Responsibility</a:t>
            </a:r>
            <a:br>
              <a:rPr smtClean="0">
                <a:ln>
                  <a:noFill/>
                </a:ln>
                <a:ea typeface="ＭＳ Ｐゴシック" pitchFamily="34" charset="-128"/>
              </a:rPr>
            </a:br>
            <a:r>
              <a:rPr smtClean="0">
                <a:ln>
                  <a:noFill/>
                </a:ln>
                <a:ea typeface="ＭＳ Ｐゴシック" pitchFamily="34" charset="-128"/>
              </a:rPr>
              <a:t>&amp; Philanthropy</a:t>
            </a:r>
            <a:endParaRPr sz="1400" i="1" smtClean="0">
              <a:ln>
                <a:noFill/>
              </a:ln>
              <a:solidFill>
                <a:srgbClr val="008000"/>
              </a:solidFill>
              <a:latin typeface="Myriad Web Pro"/>
              <a:ea typeface="ＭＳ Ｐゴシック" pitchFamily="34" charset="-128"/>
            </a:endParaRPr>
          </a:p>
        </p:txBody>
      </p:sp>
      <p:sp>
        <p:nvSpPr>
          <p:cNvPr id="31747" name="Content Placeholder 2"/>
          <p:cNvSpPr>
            <a:spLocks noGrp="1"/>
          </p:cNvSpPr>
          <p:nvPr>
            <p:ph idx="4294967295"/>
          </p:nvPr>
        </p:nvSpPr>
        <p:spPr>
          <a:xfrm>
            <a:off x="457200" y="2133600"/>
            <a:ext cx="8229600" cy="4022725"/>
          </a:xfrm>
        </p:spPr>
        <p:txBody>
          <a:bodyPr/>
          <a:lstStyle/>
          <a:p>
            <a:pPr>
              <a:spcBef>
                <a:spcPts val="1200"/>
              </a:spcBef>
              <a:buClr>
                <a:srgbClr val="984807"/>
              </a:buClr>
              <a:buSzPct val="80000"/>
              <a:buFont typeface="Wingdings 2" pitchFamily="18" charset="2"/>
              <a:buChar char=""/>
            </a:pPr>
            <a:r>
              <a:rPr sz="2800" b="1" dirty="0" smtClean="0">
                <a:latin typeface="Arial" pitchFamily="34" charset="0"/>
                <a:ea typeface="ＭＳ Ｐゴシック" pitchFamily="34" charset="-128"/>
                <a:cs typeface="Arial" pitchFamily="34" charset="0"/>
              </a:rPr>
              <a:t>Business Responsibility</a:t>
            </a:r>
          </a:p>
          <a:p>
            <a:pPr lvl="1">
              <a:buClr>
                <a:srgbClr val="C00000"/>
              </a:buClr>
              <a:buFont typeface="Wingdings 2" pitchFamily="18" charset="2"/>
              <a:buChar char=""/>
            </a:pPr>
            <a:r>
              <a:rPr lang="en-US" dirty="0" smtClean="0">
                <a:ea typeface="ＭＳ Ｐゴシック" pitchFamily="34" charset="-128"/>
                <a:cs typeface="Arial" pitchFamily="34" charset="0"/>
              </a:rPr>
              <a:t>Explain how you will incorporate business responsibility into your marketing plan.</a:t>
            </a:r>
          </a:p>
          <a:p>
            <a:pPr>
              <a:spcBef>
                <a:spcPts val="1200"/>
              </a:spcBef>
              <a:buClr>
                <a:srgbClr val="984807"/>
              </a:buClr>
              <a:buSzPct val="80000"/>
              <a:buFont typeface="Wingdings 2" pitchFamily="18" charset="2"/>
              <a:buChar char=""/>
            </a:pPr>
            <a:r>
              <a:rPr sz="2800" b="1" dirty="0" smtClean="0">
                <a:latin typeface="Arial" pitchFamily="34" charset="0"/>
                <a:ea typeface="ＭＳ Ｐゴシック" pitchFamily="34" charset="-128"/>
                <a:cs typeface="Arial" pitchFamily="34" charset="0"/>
              </a:rPr>
              <a:t>Philanthropy</a:t>
            </a:r>
          </a:p>
          <a:p>
            <a:pPr lvl="1">
              <a:buClr>
                <a:srgbClr val="C00000"/>
              </a:buClr>
              <a:buFont typeface="Wingdings 2" pitchFamily="18" charset="2"/>
              <a:buChar char=""/>
            </a:pPr>
            <a:r>
              <a:rPr lang="en-US" dirty="0" smtClean="0">
                <a:ea typeface="ＭＳ Ｐゴシック" pitchFamily="34" charset="-128"/>
                <a:cs typeface="Arial" pitchFamily="34" charset="0"/>
              </a:rPr>
              <a:t>Describe how your business will give back to the community or support a cause in which you believe.</a:t>
            </a:r>
            <a:endParaRPr lang="en-US" sz="2800" dirty="0" smtClean="0">
              <a:ea typeface="ＭＳ Ｐゴシック" pitchFamily="34" charset="-128"/>
            </a:endParaRPr>
          </a:p>
        </p:txBody>
      </p:sp>
      <p:pic>
        <p:nvPicPr>
          <p:cNvPr id="31748"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92125" y="-157163"/>
            <a:ext cx="8229600" cy="1046163"/>
          </a:xfrm>
        </p:spPr>
        <p:txBody>
          <a:bodyPr/>
          <a:lstStyle/>
          <a:p>
            <a:pPr eaLnBrk="1" hangingPunct="1"/>
            <a:r>
              <a:rPr sz="4400" smtClean="0">
                <a:ln>
                  <a:noFill/>
                </a:ln>
                <a:ea typeface="ＭＳ Ｐゴシック" pitchFamily="34" charset="-128"/>
              </a:rPr>
              <a:t>Business &amp; Personal Goals</a:t>
            </a:r>
            <a:endParaRPr sz="4400" i="1" smtClean="0">
              <a:ln>
                <a:noFill/>
              </a:ln>
              <a:solidFill>
                <a:srgbClr val="008000"/>
              </a:solidFill>
              <a:latin typeface="Myriad Web Pro"/>
              <a:ea typeface="ＭＳ Ｐゴシック" pitchFamily="34" charset="-128"/>
            </a:endParaRPr>
          </a:p>
        </p:txBody>
      </p:sp>
      <p:sp>
        <p:nvSpPr>
          <p:cNvPr id="28691" name="Rectangle 19"/>
          <p:cNvSpPr>
            <a:spLocks noChangeArrowheads="1"/>
          </p:cNvSpPr>
          <p:nvPr/>
        </p:nvSpPr>
        <p:spPr bwMode="auto">
          <a:xfrm>
            <a:off x="762000" y="1219200"/>
            <a:ext cx="3657600" cy="2362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Describe </a:t>
            </a:r>
            <a:r>
              <a:rPr lang="en-US" sz="2000" dirty="0">
                <a:solidFill>
                  <a:schemeClr val="bg2">
                    <a:lumMod val="50000"/>
                  </a:schemeClr>
                </a:solidFill>
                <a:latin typeface="Georgia" pitchFamily="18" charset="0"/>
                <a:ea typeface="+mj-ea"/>
                <a:cs typeface="Arial" pitchFamily="34" charset="0"/>
              </a:rPr>
              <a:t>the next steps you need to take to make your business fully operational</a:t>
            </a:r>
            <a:r>
              <a:rPr lang="en-US" sz="2000" dirty="0" smtClean="0">
                <a:solidFill>
                  <a:schemeClr val="bg2">
                    <a:lumMod val="50000"/>
                  </a:schemeClr>
                </a:solidFill>
                <a:latin typeface="Georgia" pitchFamily="18" charset="0"/>
                <a:ea typeface="+mj-ea"/>
                <a:cs typeface="Arial" pitchFamily="34" charset="0"/>
              </a:rPr>
              <a:t>.</a:t>
            </a:r>
            <a:endParaRPr lang="en-US" sz="2000" dirty="0">
              <a:solidFill>
                <a:schemeClr val="bg2">
                  <a:lumMod val="50000"/>
                </a:schemeClr>
              </a:solidFill>
              <a:latin typeface="Georgia" pitchFamily="18" charset="0"/>
              <a:ea typeface="+mj-ea"/>
              <a:cs typeface="Arial" pitchFamily="34" charset="0"/>
            </a:endParaRPr>
          </a:p>
          <a:p>
            <a:pPr marL="228600" lvl="1" indent="-228600" eaLnBrk="0" hangingPunct="0">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Explain </a:t>
            </a:r>
            <a:r>
              <a:rPr lang="en-US" sz="2000" dirty="0">
                <a:solidFill>
                  <a:schemeClr val="bg2">
                    <a:lumMod val="50000"/>
                  </a:schemeClr>
                </a:solidFill>
                <a:latin typeface="Georgia" pitchFamily="18" charset="0"/>
                <a:ea typeface="+mj-ea"/>
                <a:cs typeface="Arial" pitchFamily="34" charset="0"/>
              </a:rPr>
              <a:t>how you will improve or maintain the quality of your product/service</a:t>
            </a:r>
            <a:r>
              <a:rPr lang="en-US" sz="2000" dirty="0" smtClean="0">
                <a:solidFill>
                  <a:schemeClr val="bg2">
                    <a:lumMod val="50000"/>
                  </a:schemeClr>
                </a:solidFill>
                <a:latin typeface="Georgia" pitchFamily="18" charset="0"/>
                <a:ea typeface="+mj-ea"/>
                <a:cs typeface="Arial" pitchFamily="34" charset="0"/>
              </a:rPr>
              <a:t>.</a:t>
            </a:r>
            <a:endParaRPr lang="en-US" sz="2000" dirty="0">
              <a:solidFill>
                <a:schemeClr val="bg2">
                  <a:lumMod val="50000"/>
                </a:schemeClr>
              </a:solidFill>
              <a:latin typeface="Georgia" pitchFamily="18" charset="0"/>
              <a:ea typeface="+mj-ea"/>
              <a:cs typeface="Arial" pitchFamily="34" charset="0"/>
            </a:endParaRPr>
          </a:p>
        </p:txBody>
      </p:sp>
      <p:sp>
        <p:nvSpPr>
          <p:cNvPr id="28692" name="Rectangle 20"/>
          <p:cNvSpPr>
            <a:spLocks noChangeArrowheads="1"/>
          </p:cNvSpPr>
          <p:nvPr/>
        </p:nvSpPr>
        <p:spPr bwMode="auto">
          <a:xfrm>
            <a:off x="4800600" y="1219200"/>
            <a:ext cx="3505200" cy="2362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Explain </a:t>
            </a:r>
            <a:r>
              <a:rPr lang="en-US" sz="2000" dirty="0">
                <a:solidFill>
                  <a:schemeClr val="bg2">
                    <a:lumMod val="50000"/>
                  </a:schemeClr>
                </a:solidFill>
                <a:latin typeface="Georgia" pitchFamily="18" charset="0"/>
                <a:ea typeface="+mj-ea"/>
                <a:cs typeface="Arial" pitchFamily="34" charset="0"/>
              </a:rPr>
              <a:t>how you will expand the business (hire employees, attract new customers, purchase a storefront, and so on</a:t>
            </a:r>
            <a:r>
              <a:rPr lang="en-US" sz="2000" dirty="0" smtClean="0">
                <a:solidFill>
                  <a:schemeClr val="bg2">
                    <a:lumMod val="50000"/>
                  </a:schemeClr>
                </a:solidFill>
                <a:latin typeface="Georgia" pitchFamily="18" charset="0"/>
                <a:ea typeface="+mj-ea"/>
                <a:cs typeface="Arial" pitchFamily="34" charset="0"/>
              </a:rPr>
              <a:t>).</a:t>
            </a:r>
            <a:endParaRPr lang="en-US" sz="2000" dirty="0">
              <a:solidFill>
                <a:schemeClr val="bg2">
                  <a:lumMod val="50000"/>
                </a:schemeClr>
              </a:solidFill>
              <a:latin typeface="Georgia" pitchFamily="18" charset="0"/>
              <a:ea typeface="+mj-ea"/>
              <a:cs typeface="Arial" pitchFamily="34" charset="0"/>
            </a:endParaRPr>
          </a:p>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Describe </a:t>
            </a:r>
            <a:r>
              <a:rPr lang="en-US" sz="2000" dirty="0">
                <a:solidFill>
                  <a:schemeClr val="bg2">
                    <a:lumMod val="50000"/>
                  </a:schemeClr>
                </a:solidFill>
                <a:latin typeface="Georgia" pitchFamily="18" charset="0"/>
                <a:ea typeface="+mj-ea"/>
                <a:cs typeface="Arial" pitchFamily="34" charset="0"/>
              </a:rPr>
              <a:t>how big your business could get</a:t>
            </a:r>
            <a:r>
              <a:rPr lang="en-US" sz="2000" dirty="0" smtClean="0">
                <a:solidFill>
                  <a:schemeClr val="bg2">
                    <a:lumMod val="50000"/>
                  </a:schemeClr>
                </a:solidFill>
                <a:latin typeface="Georgia" pitchFamily="18" charset="0"/>
                <a:ea typeface="+mj-ea"/>
                <a:cs typeface="Arial" pitchFamily="34" charset="0"/>
              </a:rPr>
              <a:t>.</a:t>
            </a:r>
            <a:endParaRPr lang="en-US" sz="2000" dirty="0">
              <a:solidFill>
                <a:schemeClr val="bg2">
                  <a:lumMod val="50000"/>
                </a:schemeClr>
              </a:solidFill>
              <a:latin typeface="Georgia" pitchFamily="18" charset="0"/>
              <a:ea typeface="+mj-ea"/>
              <a:cs typeface="Arial" pitchFamily="34" charset="0"/>
            </a:endParaRPr>
          </a:p>
        </p:txBody>
      </p:sp>
      <p:sp>
        <p:nvSpPr>
          <p:cNvPr id="32773" name="Text Box 21"/>
          <p:cNvSpPr txBox="1">
            <a:spLocks noChangeArrowheads="1"/>
          </p:cNvSpPr>
          <p:nvPr/>
        </p:nvSpPr>
        <p:spPr bwMode="auto">
          <a:xfrm>
            <a:off x="773113" y="687388"/>
            <a:ext cx="3657600"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lgn="ctr">
              <a:defRPr/>
            </a:pPr>
            <a:r>
              <a:rPr lang="en-US" dirty="0"/>
              <a:t>Business</a:t>
            </a:r>
          </a:p>
        </p:txBody>
      </p:sp>
      <p:sp>
        <p:nvSpPr>
          <p:cNvPr id="32774" name="Text Box 22"/>
          <p:cNvSpPr txBox="1">
            <a:spLocks noChangeArrowheads="1"/>
          </p:cNvSpPr>
          <p:nvPr/>
        </p:nvSpPr>
        <p:spPr bwMode="auto">
          <a:xfrm>
            <a:off x="4811713" y="687388"/>
            <a:ext cx="3494087"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t>Personal</a:t>
            </a:r>
          </a:p>
        </p:txBody>
      </p:sp>
      <p:sp>
        <p:nvSpPr>
          <p:cNvPr id="28695" name="Rectangle 23"/>
          <p:cNvSpPr>
            <a:spLocks noChangeArrowheads="1"/>
          </p:cNvSpPr>
          <p:nvPr/>
        </p:nvSpPr>
        <p:spPr bwMode="auto">
          <a:xfrm>
            <a:off x="762000" y="3810000"/>
            <a:ext cx="3657600" cy="22066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Describe </a:t>
            </a:r>
            <a:r>
              <a:rPr lang="en-US" sz="2000" dirty="0">
                <a:solidFill>
                  <a:schemeClr val="bg2">
                    <a:lumMod val="50000"/>
                  </a:schemeClr>
                </a:solidFill>
                <a:latin typeface="Georgia" pitchFamily="18" charset="0"/>
                <a:ea typeface="+mj-ea"/>
                <a:cs typeface="Arial" pitchFamily="34" charset="0"/>
              </a:rPr>
              <a:t>education or training you could get to help with your business</a:t>
            </a:r>
            <a:r>
              <a:rPr lang="en-US" sz="2000" dirty="0" smtClean="0">
                <a:solidFill>
                  <a:schemeClr val="bg2">
                    <a:lumMod val="50000"/>
                  </a:schemeClr>
                </a:solidFill>
                <a:latin typeface="Georgia" pitchFamily="18" charset="0"/>
                <a:ea typeface="+mj-ea"/>
                <a:cs typeface="Arial" pitchFamily="34" charset="0"/>
              </a:rPr>
              <a:t>.</a:t>
            </a:r>
            <a:endParaRPr lang="en-US" sz="2000" dirty="0">
              <a:solidFill>
                <a:schemeClr val="bg2">
                  <a:lumMod val="50000"/>
                </a:schemeClr>
              </a:solidFill>
              <a:latin typeface="Georgia" pitchFamily="18" charset="0"/>
              <a:ea typeface="+mj-ea"/>
              <a:cs typeface="Arial" pitchFamily="34" charset="0"/>
            </a:endParaRPr>
          </a:p>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Mention </a:t>
            </a:r>
            <a:r>
              <a:rPr lang="en-US" sz="2000" dirty="0">
                <a:solidFill>
                  <a:schemeClr val="bg2">
                    <a:lumMod val="50000"/>
                  </a:schemeClr>
                </a:solidFill>
                <a:latin typeface="Georgia" pitchFamily="18" charset="0"/>
                <a:ea typeface="+mj-ea"/>
                <a:cs typeface="Arial" pitchFamily="34" charset="0"/>
              </a:rPr>
              <a:t>anyone you could seek out as a mentor</a:t>
            </a:r>
            <a:r>
              <a:rPr lang="en-US" sz="2000" dirty="0" smtClean="0">
                <a:solidFill>
                  <a:schemeClr val="bg2">
                    <a:lumMod val="50000"/>
                  </a:schemeClr>
                </a:solidFill>
                <a:latin typeface="Georgia" pitchFamily="18" charset="0"/>
                <a:ea typeface="+mj-ea"/>
                <a:cs typeface="Arial" pitchFamily="34" charset="0"/>
              </a:rPr>
              <a:t>.</a:t>
            </a:r>
            <a:endParaRPr lang="en-US" sz="2000" dirty="0">
              <a:solidFill>
                <a:schemeClr val="bg2">
                  <a:lumMod val="50000"/>
                </a:schemeClr>
              </a:solidFill>
              <a:latin typeface="Georgia" pitchFamily="18" charset="0"/>
              <a:ea typeface="+mj-ea"/>
              <a:cs typeface="Arial" pitchFamily="34" charset="0"/>
            </a:endParaRPr>
          </a:p>
        </p:txBody>
      </p:sp>
      <p:sp>
        <p:nvSpPr>
          <p:cNvPr id="32776" name="Text Box 24"/>
          <p:cNvSpPr txBox="1">
            <a:spLocks noChangeArrowheads="1"/>
          </p:cNvSpPr>
          <p:nvPr/>
        </p:nvSpPr>
        <p:spPr bwMode="auto">
          <a:xfrm rot="-5400000">
            <a:off x="-689768" y="2199481"/>
            <a:ext cx="2362200"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t>Short-Term</a:t>
            </a:r>
          </a:p>
        </p:txBody>
      </p:sp>
      <p:sp>
        <p:nvSpPr>
          <p:cNvPr id="32777" name="Text Box 25"/>
          <p:cNvSpPr txBox="1">
            <a:spLocks noChangeArrowheads="1"/>
          </p:cNvSpPr>
          <p:nvPr/>
        </p:nvSpPr>
        <p:spPr bwMode="auto">
          <a:xfrm rot="-5400000">
            <a:off x="-608012" y="4716463"/>
            <a:ext cx="2198687"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t>Long-Term</a:t>
            </a:r>
          </a:p>
        </p:txBody>
      </p:sp>
      <p:sp>
        <p:nvSpPr>
          <p:cNvPr id="28698" name="Rectangle 26"/>
          <p:cNvSpPr>
            <a:spLocks noChangeArrowheads="1"/>
          </p:cNvSpPr>
          <p:nvPr/>
        </p:nvSpPr>
        <p:spPr bwMode="auto">
          <a:xfrm>
            <a:off x="4800600" y="3810000"/>
            <a:ext cx="3505200" cy="22066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Indicate </a:t>
            </a:r>
            <a:r>
              <a:rPr lang="en-US" sz="2000" dirty="0">
                <a:solidFill>
                  <a:schemeClr val="bg2">
                    <a:lumMod val="50000"/>
                  </a:schemeClr>
                </a:solidFill>
                <a:latin typeface="Georgia" pitchFamily="18" charset="0"/>
                <a:ea typeface="+mj-ea"/>
                <a:cs typeface="Arial" pitchFamily="34" charset="0"/>
              </a:rPr>
              <a:t>how long you plan to run the business. Describe your exit strategy, if you have one</a:t>
            </a:r>
            <a:r>
              <a:rPr lang="en-US" sz="2000" dirty="0" smtClean="0">
                <a:solidFill>
                  <a:schemeClr val="bg2">
                    <a:lumMod val="50000"/>
                  </a:schemeClr>
                </a:solidFill>
                <a:latin typeface="Georgia" pitchFamily="18" charset="0"/>
                <a:ea typeface="+mj-ea"/>
                <a:cs typeface="Arial" pitchFamily="34" charset="0"/>
              </a:rPr>
              <a:t>.</a:t>
            </a:r>
            <a:endParaRPr lang="en-US" sz="2000" dirty="0">
              <a:solidFill>
                <a:schemeClr val="bg2">
                  <a:lumMod val="50000"/>
                </a:schemeClr>
              </a:solidFill>
              <a:latin typeface="Georgia" pitchFamily="18" charset="0"/>
              <a:ea typeface="+mj-ea"/>
              <a:cs typeface="Arial" pitchFamily="34" charset="0"/>
            </a:endParaRPr>
          </a:p>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latin typeface="Georgia" pitchFamily="18" charset="0"/>
                <a:ea typeface="+mj-ea"/>
                <a:cs typeface="Arial" pitchFamily="34" charset="0"/>
              </a:rPr>
              <a:t>Describe </a:t>
            </a:r>
            <a:r>
              <a:rPr lang="en-US" sz="2000" dirty="0">
                <a:solidFill>
                  <a:schemeClr val="bg2">
                    <a:lumMod val="50000"/>
                  </a:schemeClr>
                </a:solidFill>
                <a:latin typeface="Georgia" pitchFamily="18" charset="0"/>
                <a:ea typeface="+mj-ea"/>
                <a:cs typeface="Arial" pitchFamily="34" charset="0"/>
              </a:rPr>
              <a:t>how your experience with this business will prepare you for your career</a:t>
            </a:r>
            <a:r>
              <a:rPr lang="en-US" sz="2000" dirty="0" smtClean="0">
                <a:solidFill>
                  <a:schemeClr val="bg2">
                    <a:lumMod val="50000"/>
                  </a:schemeClr>
                </a:solidFill>
                <a:latin typeface="Georgia" pitchFamily="18" charset="0"/>
                <a:ea typeface="+mj-ea"/>
                <a:cs typeface="Arial" pitchFamily="34" charset="0"/>
              </a:rPr>
              <a:t>.</a:t>
            </a:r>
            <a:endParaRPr lang="en-US" sz="2000" dirty="0">
              <a:solidFill>
                <a:schemeClr val="bg2">
                  <a:lumMod val="50000"/>
                </a:schemeClr>
              </a:solidFill>
              <a:latin typeface="Georgia" pitchFamily="18" charset="0"/>
              <a:ea typeface="+mj-ea"/>
              <a:cs typeface="Arial" pitchFamily="34" charset="0"/>
            </a:endParaRPr>
          </a:p>
        </p:txBody>
      </p:sp>
      <p:pic>
        <p:nvPicPr>
          <p:cNvPr id="32779" name="Picture 13" descr="NFTE_SmallTagLock_PantoneC.eps"/>
          <p:cNvPicPr>
            <a:picLocks noChangeAspect="1"/>
          </p:cNvPicPr>
          <p:nvPr/>
        </p:nvPicPr>
        <p:blipFill>
          <a:blip r:embed="rId3" cstate="print"/>
          <a:srcRect/>
          <a:stretch>
            <a:fillRect/>
          </a:stretch>
        </p:blipFill>
        <p:spPr bwMode="auto">
          <a:xfrm>
            <a:off x="0" y="6094413"/>
            <a:ext cx="1439863"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pPr eaLnBrk="1" hangingPunct="1"/>
            <a:r>
              <a:rPr dirty="0" smtClean="0">
                <a:ln>
                  <a:noFill/>
                </a:ln>
                <a:ea typeface="ＭＳ Ｐゴシック" pitchFamily="34" charset="-128"/>
              </a:rPr>
              <a:t>Enter your slogan </a:t>
            </a:r>
          </a:p>
        </p:txBody>
      </p:sp>
      <p:sp>
        <p:nvSpPr>
          <p:cNvPr id="5" name="Rectangle 4"/>
          <p:cNvSpPr/>
          <p:nvPr/>
        </p:nvSpPr>
        <p:spPr>
          <a:xfrm>
            <a:off x="838200" y="1828800"/>
            <a:ext cx="7467600" cy="3352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3200" b="1" dirty="0">
                <a:solidFill>
                  <a:schemeClr val="bg1"/>
                </a:solidFill>
                <a:latin typeface="Arial" pitchFamily="34" charset="0"/>
                <a:cs typeface="Arial" pitchFamily="34" charset="0"/>
              </a:rPr>
              <a:t>Thank you for your consideration.</a:t>
            </a:r>
          </a:p>
          <a:p>
            <a:pPr algn="ctr">
              <a:spcBef>
                <a:spcPts val="2400"/>
              </a:spcBef>
              <a:defRPr/>
            </a:pPr>
            <a:r>
              <a:rPr lang="en-US" sz="4400" b="1" dirty="0" smtClean="0">
                <a:solidFill>
                  <a:schemeClr val="bg2">
                    <a:lumMod val="50000"/>
                  </a:schemeClr>
                </a:solidFill>
                <a:latin typeface="Georgia" pitchFamily="18" charset="0"/>
                <a:ea typeface="ＭＳ Ｐゴシック" pitchFamily="-112" charset="-128"/>
                <a:cs typeface="Arial" pitchFamily="34" charset="0"/>
              </a:rPr>
              <a:t>Enter </a:t>
            </a:r>
            <a:r>
              <a:rPr lang="en-US" sz="4400" b="1" dirty="0">
                <a:solidFill>
                  <a:schemeClr val="bg2">
                    <a:lumMod val="50000"/>
                  </a:schemeClr>
                </a:solidFill>
                <a:latin typeface="Georgia" pitchFamily="18" charset="0"/>
                <a:ea typeface="ＭＳ Ｐゴシック" pitchFamily="-112" charset="-128"/>
                <a:cs typeface="Arial" pitchFamily="34" charset="0"/>
              </a:rPr>
              <a:t>company </a:t>
            </a:r>
            <a:r>
              <a:rPr lang="en-US" sz="4400" b="1" dirty="0" smtClean="0">
                <a:solidFill>
                  <a:schemeClr val="bg2">
                    <a:lumMod val="50000"/>
                  </a:schemeClr>
                </a:solidFill>
                <a:latin typeface="Georgia" pitchFamily="18" charset="0"/>
                <a:ea typeface="ＭＳ Ｐゴシック" pitchFamily="-112" charset="-128"/>
                <a:cs typeface="Arial" pitchFamily="34" charset="0"/>
              </a:rPr>
              <a:t>name</a:t>
            </a:r>
            <a:endParaRPr lang="en-US" sz="4400" b="1" dirty="0">
              <a:solidFill>
                <a:schemeClr val="bg2">
                  <a:lumMod val="50000"/>
                </a:schemeClr>
              </a:solidFill>
              <a:latin typeface="Georgia" pitchFamily="18" charset="0"/>
              <a:ea typeface="ＭＳ Ｐゴシック" pitchFamily="-112" charset="-128"/>
              <a:cs typeface="Arial" pitchFamily="34" charset="0"/>
            </a:endParaRPr>
          </a:p>
          <a:p>
            <a:pPr algn="ctr">
              <a:defRPr/>
            </a:pPr>
            <a:endParaRPr lang="en-US" sz="2800" b="1" i="1" dirty="0">
              <a:solidFill>
                <a:schemeClr val="bg2">
                  <a:lumMod val="50000"/>
                </a:schemeClr>
              </a:solidFill>
              <a:latin typeface="Georgia" pitchFamily="18" charset="0"/>
              <a:ea typeface="ＭＳ Ｐゴシック" pitchFamily="-112" charset="-128"/>
              <a:cs typeface="+mj-cs"/>
            </a:endParaRPr>
          </a:p>
        </p:txBody>
      </p:sp>
      <p:pic>
        <p:nvPicPr>
          <p:cNvPr id="33798"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lstStyle/>
          <a:p>
            <a:r>
              <a:rPr smtClean="0">
                <a:ln>
                  <a:noFill/>
                </a:ln>
                <a:ea typeface="ＭＳ Ｐゴシック" pitchFamily="34" charset="-128"/>
              </a:rPr>
              <a:t>Mission Statement</a:t>
            </a:r>
          </a:p>
        </p:txBody>
      </p:sp>
      <p:sp>
        <p:nvSpPr>
          <p:cNvPr id="12291" name="Content Placeholder 2"/>
          <p:cNvSpPr>
            <a:spLocks/>
          </p:cNvSpPr>
          <p:nvPr/>
        </p:nvSpPr>
        <p:spPr bwMode="auto">
          <a:xfrm>
            <a:off x="381000" y="1447800"/>
            <a:ext cx="8153400" cy="4724400"/>
          </a:xfrm>
          <a:prstGeom prst="rect">
            <a:avLst/>
          </a:prstGeom>
          <a:noFill/>
          <a:ln w="9525">
            <a:noFill/>
            <a:miter lim="800000"/>
            <a:headEnd/>
            <a:tailEnd/>
          </a:ln>
        </p:spPr>
        <p:txBody>
          <a:bodyPr/>
          <a:lstStyle/>
          <a:p>
            <a:pPr marL="547688" indent="-411163" eaLnBrk="0" hangingPunct="0">
              <a:spcBef>
                <a:spcPct val="20000"/>
              </a:spcBef>
              <a:buClr>
                <a:srgbClr val="984807"/>
              </a:buClr>
              <a:buSzPct val="80000"/>
              <a:buFont typeface="Wingdings 2" pitchFamily="18" charset="2"/>
              <a:buChar char=""/>
            </a:pPr>
            <a:r>
              <a:rPr lang="en-US" sz="2800" b="1" dirty="0">
                <a:solidFill>
                  <a:schemeClr val="bg1"/>
                </a:solidFill>
                <a:ea typeface="ＭＳ Ｐゴシック" pitchFamily="34" charset="-128"/>
              </a:rPr>
              <a:t>Mission Statement</a:t>
            </a:r>
            <a:endParaRPr lang="en-US" sz="1400" b="1" i="1" dirty="0">
              <a:solidFill>
                <a:srgbClr val="008000"/>
              </a:solidFill>
              <a:ea typeface="ＭＳ Ｐゴシック" pitchFamily="34" charset="-128"/>
            </a:endParaRPr>
          </a:p>
          <a:p>
            <a:pPr marL="868363" lvl="1" indent="-282575" eaLnBrk="0" hangingPunct="0">
              <a:spcBef>
                <a:spcPct val="20000"/>
              </a:spcBef>
              <a:buClr>
                <a:srgbClr val="C00000"/>
              </a:buClr>
              <a:buSzPct val="80000"/>
              <a:buFont typeface="Wingdings 2" pitchFamily="18" charset="2"/>
              <a:buChar char=""/>
            </a:pPr>
            <a:r>
              <a:rPr lang="en-US" sz="2400" dirty="0" smtClean="0">
                <a:solidFill>
                  <a:srgbClr val="10253F"/>
                </a:solidFill>
                <a:latin typeface="Georgia" pitchFamily="18" charset="0"/>
                <a:ea typeface="ＭＳ Ｐゴシック" pitchFamily="34" charset="-128"/>
              </a:rPr>
              <a:t>A </a:t>
            </a:r>
            <a:r>
              <a:rPr lang="en-US" sz="2400" dirty="0">
                <a:solidFill>
                  <a:srgbClr val="10253F"/>
                </a:solidFill>
                <a:latin typeface="Georgia" pitchFamily="18" charset="0"/>
                <a:ea typeface="ＭＳ Ｐゴシック" pitchFamily="34" charset="-128"/>
              </a:rPr>
              <a:t>mission statement is a company’s constant reminder to its employees and customers of why the company exists</a:t>
            </a:r>
            <a:r>
              <a:rPr lang="en-US" sz="2400" dirty="0" smtClean="0">
                <a:solidFill>
                  <a:srgbClr val="10253F"/>
                </a:solidFill>
                <a:latin typeface="Georgia" pitchFamily="18" charset="0"/>
                <a:ea typeface="ＭＳ Ｐゴシック" pitchFamily="34" charset="-128"/>
              </a:rPr>
              <a:t>.</a:t>
            </a:r>
            <a:endParaRPr lang="en-US" sz="2400" dirty="0">
              <a:solidFill>
                <a:srgbClr val="10253F"/>
              </a:solidFill>
              <a:latin typeface="Georgia" pitchFamily="18" charset="0"/>
              <a:ea typeface="ＭＳ Ｐゴシック" pitchFamily="34" charset="-128"/>
            </a:endParaRPr>
          </a:p>
          <a:p>
            <a:pPr marL="547688" indent="-411163" eaLnBrk="0" hangingPunct="0">
              <a:spcBef>
                <a:spcPct val="20000"/>
              </a:spcBef>
              <a:buClr>
                <a:srgbClr val="984807"/>
              </a:buClr>
              <a:buSzPct val="80000"/>
              <a:buFont typeface="Wingdings 2" pitchFamily="18" charset="2"/>
              <a:buChar char=""/>
            </a:pPr>
            <a:r>
              <a:rPr lang="en-US" sz="2800" b="1" dirty="0">
                <a:solidFill>
                  <a:schemeClr val="bg1"/>
                </a:solidFill>
                <a:ea typeface="ＭＳ Ｐゴシック" pitchFamily="34" charset="-128"/>
              </a:rPr>
              <a:t>Opportunity</a:t>
            </a:r>
            <a:endParaRPr lang="en-US" sz="1400" b="1" i="1" dirty="0">
              <a:solidFill>
                <a:srgbClr val="008000"/>
              </a:solidFill>
              <a:ea typeface="ＭＳ Ｐゴシック" pitchFamily="34" charset="-128"/>
            </a:endParaRPr>
          </a:p>
          <a:p>
            <a:pPr marL="868363" lvl="1" indent="-282575" eaLnBrk="0" hangingPunct="0">
              <a:spcBef>
                <a:spcPct val="20000"/>
              </a:spcBef>
              <a:buClr>
                <a:srgbClr val="C00000"/>
              </a:buClr>
              <a:buSzPct val="80000"/>
              <a:buFont typeface="Wingdings 2" pitchFamily="18" charset="2"/>
              <a:buChar char=""/>
            </a:pPr>
            <a:r>
              <a:rPr lang="en-US" sz="2400" dirty="0" smtClean="0">
                <a:solidFill>
                  <a:srgbClr val="10253F"/>
                </a:solidFill>
                <a:latin typeface="Georgia" pitchFamily="18" charset="0"/>
                <a:ea typeface="ＭＳ Ｐゴシック" pitchFamily="34" charset="-128"/>
              </a:rPr>
              <a:t>What </a:t>
            </a:r>
            <a:r>
              <a:rPr lang="en-US" sz="2400" dirty="0">
                <a:solidFill>
                  <a:srgbClr val="10253F"/>
                </a:solidFill>
                <a:latin typeface="Georgia" pitchFamily="18" charset="0"/>
                <a:ea typeface="ＭＳ Ｐゴシック" pitchFamily="34" charset="-128"/>
              </a:rPr>
              <a:t>is your product or service? How does it work? What are its unique features? Walk us through what the customer sees/receives</a:t>
            </a:r>
            <a:r>
              <a:rPr lang="en-US" sz="2400" dirty="0" smtClean="0">
                <a:solidFill>
                  <a:srgbClr val="10253F"/>
                </a:solidFill>
                <a:latin typeface="Georgia" pitchFamily="18" charset="0"/>
                <a:ea typeface="ＭＳ Ｐゴシック" pitchFamily="34" charset="-128"/>
              </a:rPr>
              <a:t>.</a:t>
            </a:r>
            <a:endParaRPr lang="en-US" sz="2400" dirty="0">
              <a:solidFill>
                <a:srgbClr val="10253F"/>
              </a:solidFill>
              <a:latin typeface="Georgia" pitchFamily="18" charset="0"/>
              <a:ea typeface="ＭＳ Ｐゴシック" pitchFamily="34" charset="-128"/>
            </a:endParaRPr>
          </a:p>
          <a:p>
            <a:pPr marL="547688" indent="-411163" eaLnBrk="0" hangingPunct="0">
              <a:spcBef>
                <a:spcPct val="20000"/>
              </a:spcBef>
              <a:buClr>
                <a:srgbClr val="C00000"/>
              </a:buClr>
              <a:buSzPct val="80000"/>
              <a:buFont typeface="Wingdings 2" pitchFamily="18" charset="2"/>
              <a:buChar char=""/>
            </a:pPr>
            <a:endParaRPr lang="en-US" sz="2400" dirty="0">
              <a:solidFill>
                <a:srgbClr val="10253F"/>
              </a:solidFill>
              <a:latin typeface="Myriad Web Pro"/>
              <a:ea typeface="ＭＳ Ｐゴシック" pitchFamily="34" charset="-128"/>
            </a:endParaRPr>
          </a:p>
        </p:txBody>
      </p:sp>
      <p:pic>
        <p:nvPicPr>
          <p:cNvPr id="12292"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a:t>Business Profile</a:t>
            </a:r>
          </a:p>
        </p:txBody>
      </p:sp>
      <p:sp>
        <p:nvSpPr>
          <p:cNvPr id="13315" name="Content Placeholder 2"/>
          <p:cNvSpPr>
            <a:spLocks noGrp="1"/>
          </p:cNvSpPr>
          <p:nvPr>
            <p:ph idx="1"/>
          </p:nvPr>
        </p:nvSpPr>
        <p:spPr>
          <a:xfrm>
            <a:off x="381000" y="1219200"/>
            <a:ext cx="6248400" cy="4648200"/>
          </a:xfrm>
        </p:spPr>
        <p:txBody>
          <a:bodyPr/>
          <a:lstStyle/>
          <a:p>
            <a:pPr marL="547688" indent="-411163" eaLnBrk="0" fontAlgn="base" hangingPunct="0">
              <a:spcBef>
                <a:spcPts val="1800"/>
              </a:spcBef>
              <a:spcAft>
                <a:spcPct val="0"/>
              </a:spcAft>
              <a:buClr>
                <a:srgbClr val="984807"/>
              </a:buClr>
              <a:buSzPct val="80000"/>
              <a:buFont typeface="Wingdings 2" pitchFamily="18" charset="2"/>
              <a:buChar char=""/>
            </a:pPr>
            <a:r>
              <a:rPr sz="2800" b="1" dirty="0">
                <a:ea typeface="ＭＳ Ｐゴシック" pitchFamily="34" charset="-128"/>
              </a:rPr>
              <a:t>Type of Business</a:t>
            </a:r>
            <a:endParaRPr sz="1400" b="1" i="1" dirty="0">
              <a:solidFill>
                <a:srgbClr val="008000"/>
              </a:solidFill>
              <a:ea typeface="ＭＳ Ｐゴシック" pitchFamily="34" charset="-128"/>
            </a:endParaRPr>
          </a:p>
          <a:p>
            <a:pPr lvl="1">
              <a:buClr>
                <a:srgbClr val="C00000"/>
              </a:buClr>
              <a:buFont typeface="Wingdings 2" pitchFamily="18" charset="2"/>
              <a:buChar char=""/>
            </a:pPr>
            <a:r>
              <a:rPr lang="en-US" sz="2000" dirty="0" smtClean="0">
                <a:solidFill>
                  <a:srgbClr val="10253F"/>
                </a:solidFill>
                <a:ea typeface="ＭＳ Ｐゴシック" pitchFamily="34" charset="-128"/>
              </a:rPr>
              <a:t>Service, Retail, Manufacturing, or Wholesale?</a:t>
            </a:r>
          </a:p>
          <a:p>
            <a:pPr lvl="1">
              <a:buClr>
                <a:srgbClr val="C00000"/>
              </a:buClr>
              <a:buFont typeface="Wingdings 2" pitchFamily="18" charset="2"/>
              <a:buChar char=""/>
            </a:pPr>
            <a:r>
              <a:rPr lang="en-US" sz="2000" dirty="0" smtClean="0">
                <a:solidFill>
                  <a:srgbClr val="10253F"/>
                </a:solidFill>
                <a:ea typeface="ＭＳ Ｐゴシック" pitchFamily="34" charset="-128"/>
              </a:rPr>
              <a:t>Describe your product/service in terms of your type of business and your customer. </a:t>
            </a:r>
          </a:p>
          <a:p>
            <a:pPr marL="547688" indent="-411163" eaLnBrk="0" fontAlgn="base" hangingPunct="0">
              <a:spcBef>
                <a:spcPts val="1800"/>
              </a:spcBef>
              <a:spcAft>
                <a:spcPct val="0"/>
              </a:spcAft>
              <a:buClr>
                <a:srgbClr val="984807"/>
              </a:buClr>
              <a:buSzPct val="80000"/>
              <a:buFont typeface="Wingdings 2" pitchFamily="18" charset="2"/>
              <a:buChar char=""/>
            </a:pPr>
            <a:r>
              <a:rPr sz="2800" b="1" dirty="0">
                <a:ea typeface="ＭＳ Ｐゴシック" pitchFamily="34" charset="-128"/>
              </a:rPr>
              <a:t>Legal Structure</a:t>
            </a:r>
            <a:endParaRPr sz="2800" b="1" i="1" dirty="0">
              <a:solidFill>
                <a:srgbClr val="008000"/>
              </a:solidFill>
              <a:ea typeface="ＭＳ Ｐゴシック" pitchFamily="34" charset="-128"/>
            </a:endParaRPr>
          </a:p>
          <a:p>
            <a:pPr lvl="1">
              <a:buClr>
                <a:srgbClr val="C00000"/>
              </a:buClr>
              <a:buFont typeface="Wingdings 2" pitchFamily="18" charset="2"/>
              <a:buChar char=""/>
            </a:pPr>
            <a:r>
              <a:rPr lang="en-US" sz="2000" dirty="0" smtClean="0">
                <a:solidFill>
                  <a:srgbClr val="10253F"/>
                </a:solidFill>
                <a:ea typeface="ＭＳ Ｐゴシック" pitchFamily="34" charset="-128"/>
              </a:rPr>
              <a:t>Sole Proprietorship, Partnership, C Corporation, </a:t>
            </a:r>
            <a:r>
              <a:rPr lang="en-US" sz="2000" dirty="0" err="1" smtClean="0">
                <a:solidFill>
                  <a:srgbClr val="10253F"/>
                </a:solidFill>
                <a:ea typeface="ＭＳ Ｐゴシック" pitchFamily="34" charset="-128"/>
              </a:rPr>
              <a:t>SubChapter</a:t>
            </a:r>
            <a:r>
              <a:rPr lang="en-US" sz="2000" dirty="0" smtClean="0">
                <a:solidFill>
                  <a:srgbClr val="10253F"/>
                </a:solidFill>
                <a:ea typeface="ＭＳ Ｐゴシック" pitchFamily="34" charset="-128"/>
              </a:rPr>
              <a:t>-S, Limited Liability Company, or Not-for-Profit Corporation?</a:t>
            </a:r>
          </a:p>
          <a:p>
            <a:pPr lvl="1">
              <a:buClr>
                <a:srgbClr val="C00000"/>
              </a:buClr>
              <a:buFont typeface="Wingdings 2" pitchFamily="18" charset="2"/>
              <a:buChar char=""/>
            </a:pPr>
            <a:r>
              <a:rPr lang="en-US" sz="2000" dirty="0" smtClean="0">
                <a:solidFill>
                  <a:srgbClr val="10253F"/>
                </a:solidFill>
                <a:ea typeface="ＭＳ Ｐゴシック" pitchFamily="34" charset="-128"/>
              </a:rPr>
              <a:t>Why did you select this legal structure?</a:t>
            </a:r>
          </a:p>
        </p:txBody>
      </p:sp>
      <p:sp>
        <p:nvSpPr>
          <p:cNvPr id="14340" name="AutoShape 8"/>
          <p:cNvSpPr>
            <a:spLocks noChangeArrowheads="1"/>
          </p:cNvSpPr>
          <p:nvPr/>
        </p:nvSpPr>
        <p:spPr bwMode="auto">
          <a:xfrm>
            <a:off x="6781800" y="1268413"/>
            <a:ext cx="2133600" cy="1371600"/>
          </a:xfrm>
          <a:prstGeom prst="flowChartAlternate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endParaRPr lang="en-US" dirty="0"/>
          </a:p>
        </p:txBody>
      </p:sp>
      <p:pic>
        <p:nvPicPr>
          <p:cNvPr id="1331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13318" name="Picture 7" descr="C:\Users\Gary Schwartz\AppData\Local\Microsoft\Windows\Temporary Internet Files\Content.IE5\X42IZFEV\MC900014453[1].wmf"/>
          <p:cNvPicPr>
            <a:picLocks noChangeAspect="1" noChangeArrowheads="1"/>
          </p:cNvPicPr>
          <p:nvPr/>
        </p:nvPicPr>
        <p:blipFill>
          <a:blip r:embed="rId4" cstate="print"/>
          <a:srcRect/>
          <a:stretch>
            <a:fillRect/>
          </a:stretch>
        </p:blipFill>
        <p:spPr bwMode="auto">
          <a:xfrm>
            <a:off x="8153400" y="1660525"/>
            <a:ext cx="688975" cy="946150"/>
          </a:xfrm>
          <a:prstGeom prst="rect">
            <a:avLst/>
          </a:prstGeom>
          <a:noFill/>
          <a:ln w="9525">
            <a:noFill/>
            <a:miter lim="800000"/>
            <a:headEnd/>
            <a:tailEnd/>
          </a:ln>
        </p:spPr>
      </p:pic>
      <p:sp>
        <p:nvSpPr>
          <p:cNvPr id="24582" name="TextBox 3"/>
          <p:cNvSpPr txBox="1">
            <a:spLocks noChangeArrowheads="1"/>
          </p:cNvSpPr>
          <p:nvPr/>
        </p:nvSpPr>
        <p:spPr bwMode="auto">
          <a:xfrm>
            <a:off x="6781800" y="1370013"/>
            <a:ext cx="1295400" cy="1168400"/>
          </a:xfrm>
          <a:prstGeom prst="rect">
            <a:avLst/>
          </a:prstGeom>
          <a:noFill/>
          <a:ln w="9525">
            <a:noFill/>
            <a:miter lim="800000"/>
            <a:headEnd/>
            <a:tailEnd/>
          </a:ln>
        </p:spPr>
        <p:txBody>
          <a:bodyPr>
            <a:spAutoFit/>
          </a:bodyPr>
          <a:lstStyle/>
          <a:p>
            <a:pPr algn="ctr">
              <a:defRPr/>
            </a:pPr>
            <a:r>
              <a:rPr lang="en-US" sz="1400" dirty="0">
                <a:solidFill>
                  <a:schemeClr val="accent2">
                    <a:lumMod val="50000"/>
                  </a:schemeClr>
                </a:solidFill>
                <a:latin typeface="Arial" charset="0"/>
                <a:cs typeface="Arial" charset="0"/>
              </a:rPr>
              <a:t>Insert an image of your product </a:t>
            </a:r>
          </a:p>
          <a:p>
            <a:pPr algn="ctr">
              <a:defRPr/>
            </a:pPr>
            <a:r>
              <a:rPr lang="en-US" sz="1400" dirty="0">
                <a:solidFill>
                  <a:schemeClr val="accent2">
                    <a:lumMod val="50000"/>
                  </a:schemeClr>
                </a:solidFill>
                <a:latin typeface="Arial" charset="0"/>
                <a:cs typeface="Arial" charset="0"/>
              </a:rPr>
              <a:t>or service here.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a:ln>
                  <a:noFill/>
                </a:ln>
                <a:ea typeface="ＭＳ Ｐゴシック" pitchFamily="34" charset="-128"/>
              </a:rPr>
              <a:t>Qualifications</a:t>
            </a:r>
            <a:br>
              <a:rPr>
                <a:ln>
                  <a:noFill/>
                </a:ln>
                <a:ea typeface="ＭＳ Ｐゴシック" pitchFamily="34" charset="-128"/>
              </a:rPr>
            </a:br>
            <a:endParaRPr sz="1400" i="1">
              <a:ln>
                <a:noFill/>
              </a:ln>
              <a:solidFill>
                <a:srgbClr val="008000"/>
              </a:solidFill>
              <a:latin typeface="Myriad Web Pro"/>
              <a:ea typeface="ＭＳ Ｐゴシック" pitchFamily="34" charset="-128"/>
            </a:endParaRPr>
          </a:p>
        </p:txBody>
      </p:sp>
      <p:sp>
        <p:nvSpPr>
          <p:cNvPr id="3" name="Content Placeholder 2"/>
          <p:cNvSpPr>
            <a:spLocks noGrp="1"/>
          </p:cNvSpPr>
          <p:nvPr>
            <p:ph idx="1"/>
          </p:nvPr>
        </p:nvSpPr>
        <p:spPr>
          <a:xfrm>
            <a:off x="457200" y="1600200"/>
            <a:ext cx="8229600" cy="4556125"/>
          </a:xfrm>
        </p:spPr>
        <p:txBody>
          <a:bodyPr/>
          <a:lstStyle/>
          <a:p>
            <a:pPr marL="594360" indent="-457200">
              <a:buClr>
                <a:srgbClr val="993300"/>
              </a:buClr>
              <a:buFont typeface="Wingdings 2" pitchFamily="18" charset="2"/>
              <a:buChar char=""/>
              <a:defRPr/>
            </a:pPr>
            <a:r>
              <a:rPr sz="2800" dirty="0">
                <a:cs typeface="Arial" charset="0"/>
              </a:rPr>
              <a:t>I’m qualified to run this business because:</a:t>
            </a:r>
          </a:p>
          <a:p>
            <a:pPr lvl="1">
              <a:buClr>
                <a:srgbClr val="C00000"/>
              </a:buClr>
              <a:buFont typeface="Wingdings 2" pitchFamily="18" charset="2"/>
              <a:buChar char=""/>
              <a:defRPr/>
            </a:pPr>
            <a:endParaRPr lang="en-US" sz="2000" dirty="0" smtClean="0">
              <a:solidFill>
                <a:srgbClr val="10253F"/>
              </a:solidFill>
            </a:endParaRPr>
          </a:p>
          <a:p>
            <a:pPr marL="1042988" lvl="1" indent="-457200">
              <a:spcBef>
                <a:spcPts val="18"/>
              </a:spcBef>
              <a:buClr>
                <a:srgbClr val="C00000"/>
              </a:buClr>
              <a:buFont typeface="Wingdings 2" pitchFamily="-112" charset="2"/>
              <a:buNone/>
              <a:defRPr/>
            </a:pPr>
            <a:r>
              <a:rPr lang="en-US" sz="2000" dirty="0" smtClean="0">
                <a:solidFill>
                  <a:srgbClr val="10253F"/>
                </a:solidFill>
                <a:sym typeface="Wingdings"/>
              </a:rPr>
              <a:t></a:t>
            </a:r>
          </a:p>
          <a:p>
            <a:pPr marL="1042988" lvl="1" indent="-457200">
              <a:buClr>
                <a:srgbClr val="C00000"/>
              </a:buClr>
              <a:buFont typeface="Wingdings 2" pitchFamily="-112" charset="2"/>
              <a:buNone/>
              <a:defRPr/>
            </a:pPr>
            <a:endParaRPr lang="en-US" sz="2000" dirty="0" smtClean="0">
              <a:solidFill>
                <a:srgbClr val="10253F"/>
              </a:solidFill>
              <a:sym typeface="Wingdings"/>
            </a:endParaRPr>
          </a:p>
          <a:p>
            <a:pPr marL="1042988" lvl="1" indent="-457200">
              <a:spcBef>
                <a:spcPts val="1200"/>
              </a:spcBef>
              <a:buClr>
                <a:srgbClr val="C00000"/>
              </a:buClr>
              <a:buFont typeface="Wingdings 2" pitchFamily="-112" charset="2"/>
              <a:buNone/>
              <a:defRPr/>
            </a:pPr>
            <a:r>
              <a:rPr lang="en-US" sz="2000" dirty="0" smtClean="0">
                <a:solidFill>
                  <a:srgbClr val="10253F"/>
                </a:solidFill>
                <a:sym typeface="Wingdings"/>
              </a:rPr>
              <a:t></a:t>
            </a:r>
          </a:p>
          <a:p>
            <a:pPr marL="1042988" lvl="1" indent="-457200">
              <a:buClr>
                <a:srgbClr val="C00000"/>
              </a:buClr>
              <a:buFont typeface="Wingdings 2" pitchFamily="-112" charset="2"/>
              <a:buNone/>
              <a:defRPr/>
            </a:pPr>
            <a:endParaRPr lang="en-US" sz="2000" dirty="0" smtClean="0">
              <a:solidFill>
                <a:srgbClr val="10253F"/>
              </a:solidFill>
              <a:sym typeface="Wingdings"/>
            </a:endParaRPr>
          </a:p>
          <a:p>
            <a:pPr marL="1042988" lvl="1" indent="-457200">
              <a:buClr>
                <a:srgbClr val="C00000"/>
              </a:buClr>
              <a:buFont typeface="Wingdings 2" pitchFamily="-112" charset="2"/>
              <a:buNone/>
              <a:defRPr/>
            </a:pPr>
            <a:r>
              <a:rPr lang="en-US" sz="2000" dirty="0" smtClean="0">
                <a:solidFill>
                  <a:srgbClr val="10253F"/>
                </a:solidFill>
                <a:sym typeface="Wingdings"/>
              </a:rPr>
              <a:t></a:t>
            </a:r>
            <a:endParaRPr lang="en-US" sz="2000" dirty="0" smtClean="0">
              <a:solidFill>
                <a:srgbClr val="10253F"/>
              </a:solidFill>
            </a:endParaRPr>
          </a:p>
        </p:txBody>
      </p:sp>
      <p:sp>
        <p:nvSpPr>
          <p:cNvPr id="11" name="TextBox 10"/>
          <p:cNvSpPr txBox="1"/>
          <p:nvPr/>
        </p:nvSpPr>
        <p:spPr>
          <a:xfrm>
            <a:off x="1473200" y="2362200"/>
            <a:ext cx="6223000" cy="40005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endParaRPr lang="en-US" sz="2000" dirty="0">
              <a:solidFill>
                <a:srgbClr val="10253F"/>
              </a:solidFill>
              <a:latin typeface="Georgia" pitchFamily="18" charset="0"/>
              <a:ea typeface="ＭＳ Ｐゴシック" pitchFamily="-112" charset="-128"/>
              <a:cs typeface="Arial" pitchFamily="34" charset="0"/>
            </a:endParaRPr>
          </a:p>
        </p:txBody>
      </p:sp>
      <p:sp>
        <p:nvSpPr>
          <p:cNvPr id="12" name="TextBox 11"/>
          <p:cNvSpPr txBox="1"/>
          <p:nvPr/>
        </p:nvSpPr>
        <p:spPr>
          <a:xfrm>
            <a:off x="1449388" y="3200400"/>
            <a:ext cx="6223000" cy="40005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endParaRPr lang="en-US" sz="2000" dirty="0">
              <a:solidFill>
                <a:srgbClr val="10253F"/>
              </a:solidFill>
              <a:latin typeface="Georgia" pitchFamily="18" charset="0"/>
              <a:ea typeface="ＭＳ Ｐゴシック" pitchFamily="-112" charset="-128"/>
              <a:cs typeface="Arial" pitchFamily="34" charset="0"/>
            </a:endParaRPr>
          </a:p>
        </p:txBody>
      </p:sp>
      <p:sp>
        <p:nvSpPr>
          <p:cNvPr id="13" name="TextBox 12"/>
          <p:cNvSpPr txBox="1"/>
          <p:nvPr/>
        </p:nvSpPr>
        <p:spPr>
          <a:xfrm>
            <a:off x="1449388" y="3946525"/>
            <a:ext cx="6223000" cy="40005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endParaRPr lang="en-US" sz="2000" dirty="0">
              <a:solidFill>
                <a:srgbClr val="10253F"/>
              </a:solidFill>
              <a:latin typeface="Georgia" pitchFamily="18" charset="0"/>
              <a:ea typeface="ＭＳ Ｐゴシック" pitchFamily="-112" charset="-128"/>
              <a:cs typeface="Arial" pitchFamily="34" charset="0"/>
            </a:endParaRPr>
          </a:p>
        </p:txBody>
      </p:sp>
      <p:pic>
        <p:nvPicPr>
          <p:cNvPr id="14343"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5833915" y="2452105"/>
            <a:ext cx="2971800" cy="3733800"/>
            <a:chOff x="3408" y="1584"/>
            <a:chExt cx="1872" cy="2352"/>
          </a:xfrm>
          <a:noFill/>
        </p:grpSpPr>
        <p:sp>
          <p:nvSpPr>
            <p:cNvPr id="16421"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sp>
          <p:nvSpPr>
            <p:cNvPr id="16422" name="Oval 4"/>
            <p:cNvSpPr>
              <a:spLocks noChangeArrowheads="1"/>
            </p:cNvSpPr>
            <p:nvPr/>
          </p:nvSpPr>
          <p:spPr bwMode="auto">
            <a:xfrm>
              <a:off x="3408" y="1584"/>
              <a:ext cx="1872" cy="9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grpSp>
      <p:sp>
        <p:nvSpPr>
          <p:cNvPr id="15363" name="Rectangle 3"/>
          <p:cNvSpPr>
            <a:spLocks noChangeArrowheads="1"/>
          </p:cNvSpPr>
          <p:nvPr/>
        </p:nvSpPr>
        <p:spPr bwMode="auto">
          <a:xfrm>
            <a:off x="457200" y="228600"/>
            <a:ext cx="5724525" cy="914400"/>
          </a:xfrm>
          <a:prstGeom prst="rect">
            <a:avLst/>
          </a:prstGeom>
          <a:noFill/>
          <a:ln w="9525">
            <a:noFill/>
            <a:miter lim="800000"/>
            <a:headEnd/>
            <a:tailEnd/>
          </a:ln>
        </p:spPr>
        <p:txBody>
          <a:bodyPr anchor="ctr"/>
          <a:lstStyle/>
          <a:p>
            <a:pPr algn="ctr" eaLnBrk="0" hangingPunct="0"/>
            <a:r>
              <a:rPr lang="en-US" sz="4000" b="1" dirty="0">
                <a:solidFill>
                  <a:srgbClr val="990033"/>
                </a:solidFill>
                <a:latin typeface="Corbel" pitchFamily="34" charset="0"/>
                <a:ea typeface="ＭＳ Ｐゴシック" pitchFamily="34" charset="-128"/>
              </a:rPr>
              <a:t>Market Analysis </a:t>
            </a:r>
            <a:r>
              <a:rPr lang="en-US" sz="3600" b="1" i="1" dirty="0">
                <a:solidFill>
                  <a:srgbClr val="990033"/>
                </a:solidFill>
                <a:latin typeface="Corbel" pitchFamily="34" charset="0"/>
                <a:ea typeface="ＭＳ Ｐゴシック" pitchFamily="34" charset="-128"/>
              </a:rPr>
              <a:t>(</a:t>
            </a:r>
            <a:r>
              <a:rPr lang="en-US" sz="3600" b="1" i="1" dirty="0">
                <a:solidFill>
                  <a:srgbClr val="33CC33"/>
                </a:solidFill>
                <a:latin typeface="Corbel" pitchFamily="34" charset="0"/>
                <a:ea typeface="ＭＳ Ｐゴシック" pitchFamily="34" charset="-128"/>
              </a:rPr>
              <a:t>Example</a:t>
            </a:r>
            <a:r>
              <a:rPr lang="en-US" sz="3600" b="1" i="1" dirty="0">
                <a:solidFill>
                  <a:srgbClr val="990033"/>
                </a:solidFill>
                <a:latin typeface="Corbel" pitchFamily="34" charset="0"/>
                <a:ea typeface="ＭＳ Ｐゴシック" pitchFamily="34" charset="-128"/>
              </a:rPr>
              <a:t>)</a:t>
            </a:r>
            <a:endParaRPr lang="fr-FR" sz="2000" b="1" i="1" dirty="0">
              <a:solidFill>
                <a:srgbClr val="008000"/>
              </a:solidFill>
              <a:latin typeface="Corbel" pitchFamily="34" charset="0"/>
              <a:ea typeface="ＭＳ Ｐゴシック" pitchFamily="34" charset="-128"/>
            </a:endParaRPr>
          </a:p>
        </p:txBody>
      </p:sp>
      <p:graphicFrame>
        <p:nvGraphicFramePr>
          <p:cNvPr id="88104" name="Group 40"/>
          <p:cNvGraphicFramePr>
            <a:graphicFrameLocks noGrp="1"/>
          </p:cNvGraphicFramePr>
          <p:nvPr>
            <p:ph sz="half" idx="4294967295"/>
          </p:nvPr>
        </p:nvGraphicFramePr>
        <p:xfrm>
          <a:off x="457200" y="1219200"/>
          <a:ext cx="8229600" cy="1122364"/>
        </p:xfrm>
        <a:graphic>
          <a:graphicData uri="http://schemas.openxmlformats.org/drawingml/2006/table">
            <a:tbl>
              <a:tblPr/>
              <a:tblGrid>
                <a:gridCol w="1676400"/>
                <a:gridCol w="6553200"/>
              </a:tblGrid>
              <a:tr h="561182">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Industry Name</a:t>
                      </a:r>
                      <a:endParaRPr kumimoji="0" lang="en-US" sz="1400" b="0"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endParaRP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Special food services</a:t>
                      </a:r>
                    </a:p>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endParaRPr kumimoji="0" lang="en-US" sz="14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561182">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Industry Size</a:t>
                      </a:r>
                      <a:endParaRPr kumimoji="0" lang="en-US" sz="1400" b="0"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endParaRP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$31,130,659</a:t>
                      </a:r>
                    </a:p>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endParaRPr kumimoji="0" lang="en-US" sz="1400" b="0"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sp>
        <p:nvSpPr>
          <p:cNvPr id="15375" name="AutoShape 31"/>
          <p:cNvSpPr>
            <a:spLocks noChangeArrowheads="1"/>
          </p:cNvSpPr>
          <p:nvPr/>
        </p:nvSpPr>
        <p:spPr bwMode="auto">
          <a:xfrm>
            <a:off x="6321425" y="2949575"/>
            <a:ext cx="1992313" cy="381000"/>
          </a:xfrm>
          <a:prstGeom prst="flowChartProcess">
            <a:avLst/>
          </a:prstGeom>
          <a:solidFill>
            <a:srgbClr val="CCCCFF"/>
          </a:solidFill>
          <a:ln w="9525">
            <a:solidFill>
              <a:schemeClr val="tx1"/>
            </a:solidFill>
            <a:miter lim="800000"/>
            <a:headEnd/>
            <a:tailEnd/>
          </a:ln>
        </p:spPr>
        <p:txBody>
          <a:bodyPr wrap="none" anchor="ctr"/>
          <a:lstStyle/>
          <a:p>
            <a:pPr algn="ctr">
              <a:defRPr/>
            </a:pPr>
            <a:r>
              <a:rPr lang="en-US" sz="2000" b="1" dirty="0">
                <a:solidFill>
                  <a:schemeClr val="bg2">
                    <a:lumMod val="50000"/>
                  </a:schemeClr>
                </a:solidFill>
                <a:latin typeface="Georgia" pitchFamily="18" charset="0"/>
                <a:cs typeface="Arial" charset="0"/>
              </a:rPr>
              <a:t>77,239</a:t>
            </a:r>
            <a:endParaRPr lang="en-US" sz="1400" b="1" dirty="0">
              <a:solidFill>
                <a:schemeClr val="bg2">
                  <a:lumMod val="50000"/>
                </a:schemeClr>
              </a:solidFill>
              <a:latin typeface="Georgia" pitchFamily="18" charset="0"/>
              <a:cs typeface="Arial" charset="0"/>
            </a:endParaRPr>
          </a:p>
        </p:txBody>
      </p:sp>
      <p:sp>
        <p:nvSpPr>
          <p:cNvPr id="15376" name="AutoShape 32"/>
          <p:cNvSpPr>
            <a:spLocks noChangeArrowheads="1"/>
          </p:cNvSpPr>
          <p:nvPr/>
        </p:nvSpPr>
        <p:spPr bwMode="auto">
          <a:xfrm>
            <a:off x="6923088" y="4827588"/>
            <a:ext cx="806450" cy="430212"/>
          </a:xfrm>
          <a:prstGeom prst="flowChartProcess">
            <a:avLst/>
          </a:prstGeom>
          <a:solidFill>
            <a:srgbClr val="CCCCFF"/>
          </a:solidFill>
          <a:ln w="9525">
            <a:solidFill>
              <a:schemeClr val="tx1"/>
            </a:solidFill>
            <a:miter lim="800000"/>
            <a:headEnd/>
            <a:tailEnd/>
          </a:ln>
        </p:spPr>
        <p:txBody>
          <a:bodyPr wrap="none" anchor="ctr"/>
          <a:lstStyle/>
          <a:p>
            <a:pPr algn="ctr">
              <a:defRPr/>
            </a:pPr>
            <a:r>
              <a:rPr lang="en-US" sz="2000" b="1" dirty="0">
                <a:solidFill>
                  <a:schemeClr val="bg2">
                    <a:lumMod val="50000"/>
                  </a:schemeClr>
                </a:solidFill>
                <a:latin typeface="Georgia" pitchFamily="18" charset="0"/>
                <a:cs typeface="Arial" charset="0"/>
              </a:rPr>
              <a:t>19,773</a:t>
            </a:r>
          </a:p>
        </p:txBody>
      </p:sp>
      <p:sp>
        <p:nvSpPr>
          <p:cNvPr id="15377" name="AutoShape 33"/>
          <p:cNvSpPr>
            <a:spLocks noChangeArrowheads="1"/>
          </p:cNvSpPr>
          <p:nvPr/>
        </p:nvSpPr>
        <p:spPr bwMode="auto">
          <a:xfrm>
            <a:off x="6707188" y="3806825"/>
            <a:ext cx="1295400" cy="342900"/>
          </a:xfrm>
          <a:prstGeom prst="flowChartProcess">
            <a:avLst/>
          </a:prstGeom>
          <a:solidFill>
            <a:srgbClr val="CCCCFF"/>
          </a:solidFill>
          <a:ln w="9525">
            <a:solidFill>
              <a:schemeClr val="tx1"/>
            </a:solidFill>
            <a:miter lim="800000"/>
            <a:headEnd/>
            <a:tailEnd/>
          </a:ln>
        </p:spPr>
        <p:txBody>
          <a:bodyPr wrap="none" anchor="ctr"/>
          <a:lstStyle/>
          <a:p>
            <a:pPr algn="ctr">
              <a:defRPr/>
            </a:pPr>
            <a:r>
              <a:rPr lang="en-US" sz="2000" b="1" dirty="0">
                <a:solidFill>
                  <a:schemeClr val="bg2">
                    <a:lumMod val="50000"/>
                  </a:schemeClr>
                </a:solidFill>
                <a:latin typeface="Georgia" pitchFamily="18" charset="0"/>
                <a:cs typeface="Arial" charset="0"/>
              </a:rPr>
              <a:t>24,716</a:t>
            </a:r>
          </a:p>
        </p:txBody>
      </p:sp>
      <p:graphicFrame>
        <p:nvGraphicFramePr>
          <p:cNvPr id="30" name="Table 29"/>
          <p:cNvGraphicFramePr>
            <a:graphicFrameLocks noGrp="1"/>
          </p:cNvGraphicFramePr>
          <p:nvPr/>
        </p:nvGraphicFramePr>
        <p:xfrm>
          <a:off x="457200" y="2516188"/>
          <a:ext cx="5087937" cy="4078632"/>
        </p:xfrm>
        <a:graphic>
          <a:graphicData uri="http://schemas.openxmlformats.org/drawingml/2006/table">
            <a:tbl>
              <a:tblPr firstRow="1" bandRow="1">
                <a:tableStyleId>{5C22544A-7EE6-4342-B048-85BDC9FD1C3A}</a:tableStyleId>
              </a:tblPr>
              <a:tblGrid>
                <a:gridCol w="1653579"/>
                <a:gridCol w="3434358"/>
              </a:tblGrid>
              <a:tr h="8874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Arial" pitchFamily="34" charset="0"/>
                          <a:ea typeface="ＭＳ Ｐゴシック" pitchFamily="-112" charset="-128"/>
                          <a:cs typeface="Arial" pitchFamily="34" charset="0"/>
                        </a:rPr>
                        <a:t>Total Population</a:t>
                      </a: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eaLnBrk="0" hangingPunct="0">
                        <a:spcBef>
                          <a:spcPct val="20000"/>
                        </a:spcBef>
                        <a:buClr>
                          <a:srgbClr val="E46C0A"/>
                        </a:buClr>
                        <a:buSzPct val="65000"/>
                        <a:buFont typeface="Wingdings 2" pitchFamily="18" charset="2"/>
                        <a:buNone/>
                      </a:pPr>
                      <a:r>
                        <a:rPr lang="en-US" sz="1400" b="1" dirty="0" smtClean="0">
                          <a:solidFill>
                            <a:schemeClr val="bg1"/>
                          </a:solidFill>
                          <a:latin typeface="Arial" pitchFamily="34" charset="0"/>
                          <a:ea typeface="ＭＳ Ｐゴシック" pitchFamily="-112" charset="-128"/>
                          <a:cs typeface="Arial" pitchFamily="34" charset="0"/>
                        </a:rPr>
                        <a:t>San Francisco, Mission District</a:t>
                      </a:r>
                    </a:p>
                    <a:p>
                      <a:pPr eaLnBrk="0" hangingPunct="0">
                        <a:spcBef>
                          <a:spcPct val="20000"/>
                        </a:spcBef>
                        <a:buClr>
                          <a:srgbClr val="E46C0A"/>
                        </a:buClr>
                        <a:buSzPct val="65000"/>
                        <a:buFont typeface="Wingdings 2" pitchFamily="18" charset="2"/>
                        <a:buNone/>
                      </a:pPr>
                      <a:r>
                        <a:rPr lang="en-US" sz="1400" b="1" dirty="0" smtClean="0">
                          <a:solidFill>
                            <a:schemeClr val="bg1"/>
                          </a:solidFill>
                          <a:latin typeface="Arial" pitchFamily="34" charset="0"/>
                          <a:ea typeface="ＭＳ Ｐゴシック" pitchFamily="-112" charset="-128"/>
                          <a:cs typeface="Arial" pitchFamily="34" charset="0"/>
                        </a:rPr>
                        <a:t>ZIP code: 94110</a:t>
                      </a:r>
                      <a:endParaRPr lang="en-US" sz="1400" dirty="0">
                        <a:latin typeface="Arial" pitchFamily="34" charset="0"/>
                        <a:cs typeface="Arial" pitchFamily="34" charset="0"/>
                      </a:endParaRP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Arial" pitchFamily="34" charset="0"/>
                          <a:ea typeface="ＭＳ Ｐゴシック" pitchFamily="-112" charset="-128"/>
                          <a:cs typeface="Arial" pitchFamily="34" charset="0"/>
                        </a:rPr>
                        <a:t>Target Market</a:t>
                      </a:r>
                    </a:p>
                    <a:p>
                      <a:endParaRPr lang="en-US" sz="1400" dirty="0">
                        <a:latin typeface="Arial" pitchFamily="34" charset="0"/>
                        <a:cs typeface="Arial" pitchFamily="34" charset="0"/>
                      </a:endParaRP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eaLnBrk="0" hangingPunct="0">
                        <a:buClr>
                          <a:srgbClr val="E46C0A"/>
                        </a:buClr>
                        <a:buSzPct val="65000"/>
                        <a:buFont typeface="Wingdings 2" pitchFamily="18" charset="2"/>
                        <a:buNone/>
                      </a:pPr>
                      <a:r>
                        <a:rPr lang="en-US" sz="1400" b="1" dirty="0" smtClean="0">
                          <a:solidFill>
                            <a:schemeClr val="bg1"/>
                          </a:solidFill>
                          <a:latin typeface="Arial" pitchFamily="34" charset="0"/>
                          <a:ea typeface="ＭＳ Ｐゴシック" pitchFamily="-112" charset="-128"/>
                          <a:cs typeface="Arial" pitchFamily="34" charset="0"/>
                        </a:rPr>
                        <a:t>Adults, both male and female, ages 18-34, with an average household income of greater than $35,000</a:t>
                      </a:r>
                      <a:endParaRPr lang="en-US" sz="1400" b="1" dirty="0">
                        <a:solidFill>
                          <a:schemeClr val="bg1"/>
                        </a:solidFill>
                        <a:latin typeface="Arial" pitchFamily="34" charset="0"/>
                        <a:ea typeface="ＭＳ Ｐゴシック" pitchFamily="-112" charset="-128"/>
                        <a:cs typeface="Arial" pitchFamily="34" charset="0"/>
                      </a:endParaRP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9262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Arial" pitchFamily="34" charset="0"/>
                          <a:ea typeface="ＭＳ Ｐゴシック" pitchFamily="-112" charset="-128"/>
                          <a:cs typeface="Arial" pitchFamily="34" charset="0"/>
                        </a:rPr>
                        <a:t>Potential Market</a:t>
                      </a: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eaLnBrk="0" hangingPunct="0">
                        <a:spcBef>
                          <a:spcPct val="20000"/>
                        </a:spcBef>
                        <a:buClr>
                          <a:srgbClr val="E46C0A"/>
                        </a:buClr>
                        <a:buSzPct val="65000"/>
                        <a:buFont typeface="Wingdings 2" pitchFamily="18" charset="2"/>
                        <a:buNone/>
                      </a:pPr>
                      <a:r>
                        <a:rPr lang="en-US" sz="1400" b="1" dirty="0" smtClean="0">
                          <a:solidFill>
                            <a:schemeClr val="bg1"/>
                          </a:solidFill>
                          <a:latin typeface="Arial" pitchFamily="34" charset="0"/>
                          <a:ea typeface="ＭＳ Ｐゴシック" pitchFamily="-112" charset="-128"/>
                          <a:cs typeface="Arial" pitchFamily="34" charset="0"/>
                        </a:rPr>
                        <a:t>Based on our survey of 30 individuals from the target market, we believe our potential market size is 80% of the target market.</a:t>
                      </a:r>
                      <a:endParaRPr kumimoji="0" lang="en-US" sz="1400" b="1" kern="1200" dirty="0" smtClean="0">
                        <a:solidFill>
                          <a:schemeClr val="bg1"/>
                        </a:solidFill>
                        <a:latin typeface="Arial" pitchFamily="34" charset="0"/>
                        <a:ea typeface="ＭＳ Ｐゴシック" pitchFamily="-112" charset="-128"/>
                        <a:cs typeface="Arial" pitchFamily="34" charset="0"/>
                      </a:endParaRPr>
                    </a:p>
                    <a:p>
                      <a:pPr marL="171450" indent="-171450" algn="l" rtl="0" eaLnBrk="0" latinLnBrk="0" hangingPunct="0">
                        <a:spcBef>
                          <a:spcPct val="20000"/>
                        </a:spcBef>
                        <a:buClr>
                          <a:srgbClr val="663300"/>
                        </a:buClr>
                        <a:buSzPct val="80000"/>
                        <a:buFont typeface="Wingdings 2" pitchFamily="18" charset="2"/>
                        <a:buChar char=""/>
                      </a:pPr>
                      <a:r>
                        <a:rPr kumimoji="0" lang="en-US" sz="1400" b="1" kern="1200" dirty="0" smtClean="0">
                          <a:solidFill>
                            <a:schemeClr val="bg1"/>
                          </a:solidFill>
                          <a:latin typeface="Arial" pitchFamily="34" charset="0"/>
                          <a:ea typeface="ＭＳ Ｐゴシック" pitchFamily="-112" charset="-128"/>
                          <a:cs typeface="Arial" pitchFamily="34" charset="0"/>
                        </a:rPr>
                        <a:t>90% eat out 3+ times per week</a:t>
                      </a:r>
                    </a:p>
                    <a:p>
                      <a:pPr marL="171450" indent="-171450" algn="l" rtl="0" eaLnBrk="0" latinLnBrk="0" hangingPunct="0">
                        <a:spcBef>
                          <a:spcPct val="20000"/>
                        </a:spcBef>
                        <a:buClr>
                          <a:srgbClr val="663300"/>
                        </a:buClr>
                        <a:buSzPct val="80000"/>
                        <a:buFont typeface="Wingdings 2" pitchFamily="18" charset="2"/>
                        <a:buChar char=""/>
                      </a:pPr>
                      <a:r>
                        <a:rPr kumimoji="0" lang="en-US" sz="1400" b="1" kern="1200" dirty="0" smtClean="0">
                          <a:solidFill>
                            <a:schemeClr val="bg1"/>
                          </a:solidFill>
                          <a:latin typeface="Arial" pitchFamily="34" charset="0"/>
                          <a:ea typeface="ＭＳ Ｐゴシック" pitchFamily="-112" charset="-128"/>
                          <a:cs typeface="Arial" pitchFamily="34" charset="0"/>
                        </a:rPr>
                        <a:t>80% don’t have enough time to cook meals for themselves</a:t>
                      </a:r>
                    </a:p>
                    <a:p>
                      <a:pPr marL="171450" indent="-171450" algn="l" rtl="0" eaLnBrk="0" latinLnBrk="0" hangingPunct="0">
                        <a:spcBef>
                          <a:spcPct val="20000"/>
                        </a:spcBef>
                        <a:buClr>
                          <a:srgbClr val="663300"/>
                        </a:buClr>
                        <a:buSzPct val="80000"/>
                        <a:buFont typeface="Wingdings 2" pitchFamily="18" charset="2"/>
                        <a:buChar char=""/>
                      </a:pPr>
                      <a:r>
                        <a:rPr kumimoji="0" lang="en-US" sz="1400" b="1" kern="1200" dirty="0" smtClean="0">
                          <a:solidFill>
                            <a:schemeClr val="bg1"/>
                          </a:solidFill>
                          <a:latin typeface="Arial" pitchFamily="34" charset="0"/>
                          <a:ea typeface="ＭＳ Ｐゴシック" pitchFamily="-112" charset="-128"/>
                          <a:cs typeface="Arial" pitchFamily="34" charset="0"/>
                        </a:rPr>
                        <a:t>80% said they would try a personal chef service if one were available in their neighborhood</a:t>
                      </a:r>
                    </a:p>
                  </a:txBody>
                  <a:tcPr marL="91461" marR="91461"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sp>
        <p:nvSpPr>
          <p:cNvPr id="15392" name="TextBox 1"/>
          <p:cNvSpPr txBox="1">
            <a:spLocks noChangeArrowheads="1"/>
          </p:cNvSpPr>
          <p:nvPr/>
        </p:nvSpPr>
        <p:spPr bwMode="auto">
          <a:xfrm>
            <a:off x="6321425" y="2673350"/>
            <a:ext cx="1992313" cy="276225"/>
          </a:xfrm>
          <a:prstGeom prst="rect">
            <a:avLst/>
          </a:prstGeom>
          <a:noFill/>
          <a:ln w="9525">
            <a:noFill/>
            <a:miter lim="800000"/>
            <a:headEnd/>
            <a:tailEnd/>
          </a:ln>
        </p:spPr>
        <p:txBody>
          <a:bodyPr>
            <a:spAutoFit/>
          </a:bodyPr>
          <a:lstStyle/>
          <a:p>
            <a:pPr algn="ctr"/>
            <a:r>
              <a:rPr lang="en-US" sz="1200" b="1">
                <a:solidFill>
                  <a:schemeClr val="bg1"/>
                </a:solidFill>
              </a:rPr>
              <a:t>Total Population</a:t>
            </a:r>
          </a:p>
        </p:txBody>
      </p:sp>
      <p:sp>
        <p:nvSpPr>
          <p:cNvPr id="15393" name="TextBox 17"/>
          <p:cNvSpPr txBox="1">
            <a:spLocks noChangeArrowheads="1"/>
          </p:cNvSpPr>
          <p:nvPr/>
        </p:nvSpPr>
        <p:spPr bwMode="auto">
          <a:xfrm>
            <a:off x="6321425" y="3519488"/>
            <a:ext cx="1992313" cy="287337"/>
          </a:xfrm>
          <a:prstGeom prst="rect">
            <a:avLst/>
          </a:prstGeom>
          <a:noFill/>
          <a:ln w="9525">
            <a:noFill/>
            <a:miter lim="800000"/>
            <a:headEnd/>
            <a:tailEnd/>
          </a:ln>
        </p:spPr>
        <p:txBody>
          <a:bodyPr>
            <a:spAutoFit/>
          </a:bodyPr>
          <a:lstStyle/>
          <a:p>
            <a:pPr algn="ctr"/>
            <a:r>
              <a:rPr lang="en-US" sz="1200" b="1">
                <a:solidFill>
                  <a:schemeClr val="bg1"/>
                </a:solidFill>
              </a:rPr>
              <a:t>Target Market </a:t>
            </a:r>
          </a:p>
        </p:txBody>
      </p:sp>
      <p:sp>
        <p:nvSpPr>
          <p:cNvPr id="19" name="16-Point Star 18"/>
          <p:cNvSpPr/>
          <p:nvPr/>
        </p:nvSpPr>
        <p:spPr>
          <a:xfrm>
            <a:off x="6218267" y="25744"/>
            <a:ext cx="2916774" cy="1650655"/>
          </a:xfrm>
          <a:prstGeom prst="star16">
            <a:avLst/>
          </a:prstGeom>
          <a:ln w="38100">
            <a:solidFill>
              <a:schemeClr val="accent6">
                <a:lumMod val="75000"/>
              </a:schemeClr>
            </a:solidFill>
          </a:ln>
          <a:effectLst>
            <a:glow rad="101600">
              <a:schemeClr val="accent5">
                <a:satMod val="175000"/>
                <a:alpha val="40000"/>
              </a:schemeClr>
            </a:glow>
            <a:outerShdw blurRad="190500" dist="228600" dir="2700000" sy="90000" rotWithShape="0">
              <a:srgbClr val="000000">
                <a:alpha val="255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spcBef>
                <a:spcPts val="0"/>
              </a:spcBef>
              <a:buClr>
                <a:srgbClr val="984807"/>
              </a:buClr>
              <a:buSzPct val="80000"/>
              <a:defRPr/>
            </a:pPr>
            <a:r>
              <a:rPr lang="en-US" sz="1900" b="1" dirty="0">
                <a:solidFill>
                  <a:schemeClr val="bg2"/>
                </a:solidFill>
                <a:latin typeface="Arial" pitchFamily="34" charset="0"/>
                <a:ea typeface="ＭＳ Ｐゴシック" pitchFamily="34" charset="-128"/>
                <a:cs typeface="Arial" pitchFamily="34" charset="0"/>
              </a:rPr>
              <a:t>Remove slide before presenting</a:t>
            </a:r>
          </a:p>
        </p:txBody>
      </p:sp>
      <p:sp>
        <p:nvSpPr>
          <p:cNvPr id="15397" name="TextBox 17"/>
          <p:cNvSpPr txBox="1">
            <a:spLocks noChangeArrowheads="1"/>
          </p:cNvSpPr>
          <p:nvPr/>
        </p:nvSpPr>
        <p:spPr bwMode="auto">
          <a:xfrm>
            <a:off x="6684963" y="4324350"/>
            <a:ext cx="1295400" cy="461963"/>
          </a:xfrm>
          <a:prstGeom prst="rect">
            <a:avLst/>
          </a:prstGeom>
          <a:noFill/>
          <a:ln w="9525">
            <a:noFill/>
            <a:miter lim="800000"/>
            <a:headEnd/>
            <a:tailEnd/>
          </a:ln>
        </p:spPr>
        <p:txBody>
          <a:bodyPr>
            <a:spAutoFit/>
          </a:bodyPr>
          <a:lstStyle/>
          <a:p>
            <a:pPr algn="ctr"/>
            <a:r>
              <a:rPr lang="en-US" sz="1200" b="1">
                <a:solidFill>
                  <a:schemeClr val="bg1"/>
                </a:solidFill>
              </a:rPr>
              <a:t>Potential Market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457200" y="228600"/>
            <a:ext cx="8229600" cy="990600"/>
          </a:xfrm>
          <a:prstGeom prst="rect">
            <a:avLst/>
          </a:prstGeom>
          <a:noFill/>
          <a:ln w="9525">
            <a:noFill/>
            <a:miter lim="800000"/>
            <a:headEnd/>
            <a:tailEnd/>
          </a:ln>
        </p:spPr>
        <p:txBody>
          <a:bodyPr anchor="ctr"/>
          <a:lstStyle/>
          <a:p>
            <a:pPr algn="ctr" eaLnBrk="0" hangingPunct="0"/>
            <a:r>
              <a:rPr lang="en-US" sz="4800" b="1">
                <a:solidFill>
                  <a:srgbClr val="990033"/>
                </a:solidFill>
                <a:latin typeface="Corbel" pitchFamily="34" charset="0"/>
                <a:ea typeface="ＭＳ Ｐゴシック" pitchFamily="34" charset="-128"/>
              </a:rPr>
              <a:t>Market Analysis</a:t>
            </a:r>
            <a:endParaRPr lang="fr-FR" sz="1400" b="1" i="1">
              <a:solidFill>
                <a:srgbClr val="008000"/>
              </a:solidFill>
              <a:latin typeface="Myriad Web Pro"/>
              <a:ea typeface="ＭＳ Ｐゴシック" pitchFamily="34" charset="-128"/>
            </a:endParaRPr>
          </a:p>
        </p:txBody>
      </p:sp>
      <p:graphicFrame>
        <p:nvGraphicFramePr>
          <p:cNvPr id="90147" name="Group 35"/>
          <p:cNvGraphicFramePr>
            <a:graphicFrameLocks noGrp="1"/>
          </p:cNvGraphicFramePr>
          <p:nvPr>
            <p:ph sz="half" idx="4294967295"/>
          </p:nvPr>
        </p:nvGraphicFramePr>
        <p:xfrm>
          <a:off x="434975" y="1295400"/>
          <a:ext cx="8229600" cy="898526"/>
        </p:xfrm>
        <a:graphic>
          <a:graphicData uri="http://schemas.openxmlformats.org/drawingml/2006/table">
            <a:tbl>
              <a:tblPr/>
              <a:tblGrid>
                <a:gridCol w="1653702"/>
                <a:gridCol w="6575898"/>
              </a:tblGrid>
              <a:tr h="380488">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bg1"/>
                          </a:solidFill>
                          <a:effectLst/>
                          <a:latin typeface="Arial" pitchFamily="34" charset="0"/>
                          <a:ea typeface="Microsoft YaHei" pitchFamily="34" charset="-122"/>
                          <a:cs typeface="Arial" pitchFamily="34" charset="0"/>
                        </a:rPr>
                        <a:t>Industry Name</a:t>
                      </a:r>
                      <a:endParaRPr kumimoji="0" lang="en-US" sz="1400" b="0" i="0" u="none" strike="noStrike" cap="none" normalizeH="0" baseline="0" dirty="0" smtClean="0">
                        <a:ln>
                          <a:noFill/>
                        </a:ln>
                        <a:solidFill>
                          <a:schemeClr val="bg1"/>
                        </a:solidFill>
                        <a:effectLst/>
                        <a:latin typeface="Arial" pitchFamily="34" charset="0"/>
                        <a:ea typeface="Microsoft YaHei" pitchFamily="34" charset="-122"/>
                        <a:cs typeface="Arial" pitchFamily="34" charset="0"/>
                      </a:endParaRP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bg1">
                              <a:lumMod val="85000"/>
                              <a:lumOff val="15000"/>
                            </a:schemeClr>
                          </a:solidFill>
                          <a:effectLst/>
                          <a:latin typeface="Arial" pitchFamily="34" charset="0"/>
                          <a:ea typeface="Microsoft YaHei" pitchFamily="34" charset="-122"/>
                          <a:cs typeface="Arial" pitchFamily="34" charset="0"/>
                        </a:rPr>
                        <a:t>What industry are you in?</a:t>
                      </a:r>
                      <a:r>
                        <a:rPr kumimoji="0" lang="en-US" sz="1400" b="1" i="0" u="none" strike="noStrike" cap="none" normalizeH="0" baseline="0" dirty="0" smtClean="0">
                          <a:ln>
                            <a:noFill/>
                          </a:ln>
                          <a:solidFill>
                            <a:schemeClr val="bg1"/>
                          </a:solidFill>
                          <a:effectLst/>
                          <a:latin typeface="Arial" pitchFamily="34" charset="0"/>
                          <a:ea typeface="Microsoft YaHei" pitchFamily="34" charset="-122"/>
                          <a:cs typeface="Arial" pitchFamily="34" charset="0"/>
                        </a:rPr>
                        <a:t> (</a:t>
                      </a:r>
                      <a:r>
                        <a:rPr kumimoji="0" lang="en-US" sz="1400" b="1" i="0" u="none" strike="noStrike" cap="none" normalizeH="0" baseline="0" dirty="0" smtClean="0">
                          <a:ln>
                            <a:noFill/>
                          </a:ln>
                          <a:solidFill>
                            <a:srgbClr val="008000"/>
                          </a:solidFill>
                          <a:effectLst/>
                          <a:latin typeface="Arial" pitchFamily="34" charset="0"/>
                          <a:ea typeface="Microsoft YaHei" pitchFamily="34" charset="-122"/>
                          <a:cs typeface="Arial" pitchFamily="34" charset="0"/>
                          <a:hlinkClick r:id="rId3"/>
                        </a:rPr>
                        <a:t>http://www.bizstats.com</a:t>
                      </a:r>
                      <a:r>
                        <a:rPr kumimoji="0" lang="en-US" sz="1400" b="1" i="0" u="none" strike="noStrike" cap="none" normalizeH="0" baseline="0" dirty="0" smtClean="0">
                          <a:ln>
                            <a:noFill/>
                          </a:ln>
                          <a:solidFill>
                            <a:schemeClr val="bg1"/>
                          </a:solidFill>
                          <a:effectLst/>
                          <a:latin typeface="Arial" pitchFamily="34" charset="0"/>
                          <a:ea typeface="Microsoft YaHei" pitchFamily="34" charset="-122"/>
                          <a:cs typeface="Arial" pitchFamily="34" charset="0"/>
                        </a:rPr>
                        <a:t>)</a:t>
                      </a: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518037">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bg1"/>
                          </a:solidFill>
                          <a:effectLst/>
                          <a:latin typeface="Arial" pitchFamily="34" charset="0"/>
                          <a:ea typeface="Microsoft YaHei" pitchFamily="34" charset="-122"/>
                          <a:cs typeface="Arial" pitchFamily="34" charset="0"/>
                        </a:rPr>
                        <a:t>Industry Size</a:t>
                      </a:r>
                      <a:endParaRPr kumimoji="0" lang="en-US" sz="1400" b="0" i="0" u="none" strike="noStrike" cap="none" normalizeH="0" baseline="0" dirty="0" smtClean="0">
                        <a:ln>
                          <a:noFill/>
                        </a:ln>
                        <a:solidFill>
                          <a:schemeClr val="bg1"/>
                        </a:solidFill>
                        <a:effectLst/>
                        <a:latin typeface="Arial" pitchFamily="34" charset="0"/>
                        <a:ea typeface="Microsoft YaHei" pitchFamily="34" charset="-122"/>
                        <a:cs typeface="Arial" pitchFamily="34" charset="0"/>
                      </a:endParaRP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i="0" u="none" strike="noStrike" cap="none" normalizeH="0" baseline="0" dirty="0" smtClean="0">
                          <a:ln>
                            <a:noFill/>
                          </a:ln>
                          <a:solidFill>
                            <a:schemeClr val="bg1"/>
                          </a:solidFill>
                          <a:effectLst/>
                          <a:latin typeface="Arial" pitchFamily="34" charset="0"/>
                          <a:ea typeface="Microsoft YaHei" pitchFamily="34" charset="-122"/>
                          <a:cs typeface="Arial" pitchFamily="34" charset="0"/>
                        </a:rPr>
                        <a:t>How much is being spent in your industry? (</a:t>
                      </a:r>
                      <a:r>
                        <a:rPr kumimoji="0" lang="en-US" sz="1400" b="1" i="0" u="none" strike="noStrike" cap="none" normalizeH="0" baseline="0" dirty="0" smtClean="0">
                          <a:ln>
                            <a:noFill/>
                          </a:ln>
                          <a:solidFill>
                            <a:srgbClr val="008000"/>
                          </a:solidFill>
                          <a:effectLst/>
                          <a:latin typeface="Arial" pitchFamily="34" charset="0"/>
                          <a:ea typeface="Microsoft YaHei" pitchFamily="34" charset="-122"/>
                          <a:cs typeface="Arial" pitchFamily="34" charset="0"/>
                          <a:hlinkClick r:id="rId4"/>
                        </a:rPr>
                        <a:t>http://www.bizstats.com/industry-markets.asp</a:t>
                      </a:r>
                      <a:r>
                        <a:rPr kumimoji="0" lang="en-US" sz="1400" b="1" i="0" u="none" strike="noStrike" cap="none" normalizeH="0" baseline="0" dirty="0" smtClean="0">
                          <a:ln>
                            <a:noFill/>
                          </a:ln>
                          <a:solidFill>
                            <a:schemeClr val="bg1"/>
                          </a:solidFill>
                          <a:effectLst/>
                          <a:latin typeface="Arial" pitchFamily="34" charset="0"/>
                          <a:ea typeface="Microsoft YaHei" pitchFamily="34" charset="-122"/>
                          <a:cs typeface="Arial" pitchFamily="34" charset="0"/>
                        </a:rPr>
                        <a:t>)</a:t>
                      </a:r>
                      <a:endParaRPr kumimoji="0" lang="en-US" sz="1400" b="0" i="0" u="none" strike="noStrike" cap="none" normalizeH="0" baseline="0" dirty="0" smtClean="0">
                        <a:ln>
                          <a:noFill/>
                        </a:ln>
                        <a:solidFill>
                          <a:schemeClr val="bg1"/>
                        </a:solidFill>
                        <a:effectLst/>
                        <a:latin typeface="Arial" pitchFamily="34" charset="0"/>
                        <a:ea typeface="Microsoft YaHei" pitchFamily="34" charset="-122"/>
                        <a:cs typeface="Arial" pitchFamily="34" charset="0"/>
                      </a:endParaRP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sp>
        <p:nvSpPr>
          <p:cNvPr id="16398" name="Line 26"/>
          <p:cNvSpPr>
            <a:spLocks noChangeShapeType="1"/>
          </p:cNvSpPr>
          <p:nvPr/>
        </p:nvSpPr>
        <p:spPr bwMode="auto">
          <a:xfrm flipV="1">
            <a:off x="2124075" y="6781800"/>
            <a:ext cx="4724400" cy="25400"/>
          </a:xfrm>
          <a:prstGeom prst="line">
            <a:avLst/>
          </a:prstGeom>
          <a:noFill/>
          <a:ln w="28575" cap="sq">
            <a:solidFill>
              <a:schemeClr val="tx1"/>
            </a:solidFill>
            <a:round/>
            <a:headEnd/>
            <a:tailEnd/>
          </a:ln>
        </p:spPr>
        <p:txBody>
          <a:bodyPr/>
          <a:lstStyle/>
          <a:p>
            <a:endParaRPr lang="en-US"/>
          </a:p>
        </p:txBody>
      </p:sp>
      <p:graphicFrame>
        <p:nvGraphicFramePr>
          <p:cNvPr id="2" name="Table 1"/>
          <p:cNvGraphicFramePr>
            <a:graphicFrameLocks noGrp="1"/>
          </p:cNvGraphicFramePr>
          <p:nvPr/>
        </p:nvGraphicFramePr>
        <p:xfrm>
          <a:off x="457200" y="2425700"/>
          <a:ext cx="5086350" cy="3449428"/>
        </p:xfrm>
        <a:graphic>
          <a:graphicData uri="http://schemas.openxmlformats.org/drawingml/2006/table">
            <a:tbl>
              <a:tblPr firstRow="1" bandRow="1">
                <a:tableStyleId>{5C22544A-7EE6-4342-B048-85BDC9FD1C3A}</a:tableStyleId>
              </a:tblPr>
              <a:tblGrid>
                <a:gridCol w="1653064"/>
                <a:gridCol w="3433286"/>
              </a:tblGrid>
              <a:tr h="1162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Arial" pitchFamily="34" charset="0"/>
                          <a:ea typeface="ＭＳ Ｐゴシック" pitchFamily="-112" charset="-128"/>
                          <a:cs typeface="Arial" pitchFamily="34" charset="0"/>
                        </a:rPr>
                        <a:t>Total Population</a:t>
                      </a: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eaLnBrk="0" hangingPunct="0">
                        <a:spcBef>
                          <a:spcPct val="20000"/>
                        </a:spcBef>
                        <a:buClr>
                          <a:srgbClr val="E46C0A"/>
                        </a:buClr>
                        <a:buSzPct val="65000"/>
                        <a:buFont typeface="Wingdings 2" pitchFamily="18" charset="2"/>
                        <a:buNone/>
                      </a:pPr>
                      <a:r>
                        <a:rPr lang="en-US" sz="1400" b="1" dirty="0" smtClean="0">
                          <a:solidFill>
                            <a:schemeClr val="bg1"/>
                          </a:solidFill>
                          <a:latin typeface="Arial" pitchFamily="34" charset="0"/>
                          <a:ea typeface="ＭＳ Ｐゴシック" pitchFamily="-112" charset="-128"/>
                          <a:cs typeface="Arial" pitchFamily="34" charset="0"/>
                        </a:rPr>
                        <a:t>Where are you planning to market you product/service? Is there a particular area, city, neighborhood, or ZIP code(s)?</a:t>
                      </a:r>
                      <a:endParaRPr lang="en-US" sz="1400" dirty="0">
                        <a:solidFill>
                          <a:schemeClr val="bg1"/>
                        </a:solidFill>
                        <a:latin typeface="Arial" pitchFamily="34" charset="0"/>
                        <a:cs typeface="Arial" pitchFamily="34" charset="0"/>
                      </a:endParaRP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295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Arial" pitchFamily="34" charset="0"/>
                          <a:ea typeface="ＭＳ Ｐゴシック" pitchFamily="-112" charset="-128"/>
                          <a:cs typeface="Arial" pitchFamily="34" charset="0"/>
                        </a:rPr>
                        <a:t>Target Market</a:t>
                      </a:r>
                    </a:p>
                    <a:p>
                      <a:endParaRPr lang="en-US" sz="1400" dirty="0">
                        <a:latin typeface="Arial" pitchFamily="34" charset="0"/>
                        <a:cs typeface="Arial" pitchFamily="34" charset="0"/>
                      </a:endParaRP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eaLnBrk="0" hangingPunct="0">
                        <a:spcBef>
                          <a:spcPct val="20000"/>
                        </a:spcBef>
                        <a:buClr>
                          <a:srgbClr val="E46C0A"/>
                        </a:buClr>
                        <a:buSzPct val="65000"/>
                        <a:buFont typeface="Wingdings 2" pitchFamily="18" charset="2"/>
                        <a:buNone/>
                      </a:pPr>
                      <a:r>
                        <a:rPr lang="en-US" sz="1400" b="1" dirty="0" smtClean="0">
                          <a:solidFill>
                            <a:schemeClr val="bg1"/>
                          </a:solidFill>
                          <a:latin typeface="Arial" pitchFamily="34" charset="0"/>
                          <a:ea typeface="ＭＳ Ｐゴシック" pitchFamily="-112" charset="-128"/>
                          <a:cs typeface="Arial" pitchFamily="34" charset="0"/>
                        </a:rPr>
                        <a:t>What gender are you targeting (if applicable)?  What age group are you targeting?</a:t>
                      </a:r>
                      <a:r>
                        <a:rPr lang="en-US" sz="1400" b="1" baseline="0" dirty="0" smtClean="0">
                          <a:solidFill>
                            <a:schemeClr val="bg1"/>
                          </a:solidFill>
                          <a:latin typeface="Arial" pitchFamily="34" charset="0"/>
                          <a:ea typeface="ＭＳ Ｐゴシック" pitchFamily="-112" charset="-128"/>
                          <a:cs typeface="Arial" pitchFamily="34" charset="0"/>
                        </a:rPr>
                        <a:t> </a:t>
                      </a:r>
                      <a:r>
                        <a:rPr lang="en-US" sz="1400" b="1" dirty="0" smtClean="0">
                          <a:solidFill>
                            <a:schemeClr val="bg1"/>
                          </a:solidFill>
                          <a:latin typeface="Arial" pitchFamily="34" charset="0"/>
                          <a:ea typeface="ＭＳ Ｐゴシック" pitchFamily="-112" charset="-128"/>
                          <a:cs typeface="Arial" pitchFamily="34" charset="0"/>
                        </a:rPr>
                        <a:t>What is the aver</a:t>
                      </a:r>
                      <a:r>
                        <a:rPr kumimoji="0" lang="en-US" sz="1400" b="1" kern="1200" dirty="0" smtClean="0">
                          <a:solidFill>
                            <a:schemeClr val="bg1"/>
                          </a:solidFill>
                          <a:latin typeface="Arial" pitchFamily="34" charset="0"/>
                          <a:ea typeface="ＭＳ Ｐゴシック" pitchFamily="-112" charset="-128"/>
                          <a:cs typeface="Arial" pitchFamily="34" charset="0"/>
                        </a:rPr>
                        <a:t>age household in</a:t>
                      </a:r>
                      <a:r>
                        <a:rPr lang="en-US" sz="1400" b="1" dirty="0" smtClean="0">
                          <a:solidFill>
                            <a:schemeClr val="bg1"/>
                          </a:solidFill>
                          <a:latin typeface="Arial" pitchFamily="34" charset="0"/>
                          <a:ea typeface="ＭＳ Ｐゴシック" pitchFamily="-112" charset="-128"/>
                          <a:cs typeface="Arial" pitchFamily="34" charset="0"/>
                        </a:rPr>
                        <a:t>come of the group you’re targeting?</a:t>
                      </a: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9919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smtClean="0">
                          <a:solidFill>
                            <a:schemeClr val="bg1"/>
                          </a:solidFill>
                          <a:latin typeface="Arial" pitchFamily="34" charset="0"/>
                          <a:ea typeface="ＭＳ Ｐゴシック" pitchFamily="-112" charset="-128"/>
                          <a:cs typeface="Arial" pitchFamily="34" charset="0"/>
                        </a:rPr>
                        <a:t>Potential Market</a:t>
                      </a:r>
                      <a:endParaRPr lang="en-US" sz="1400" b="1" dirty="0" smtClean="0">
                        <a:solidFill>
                          <a:schemeClr val="bg1"/>
                        </a:solidFill>
                        <a:latin typeface="Arial" pitchFamily="34" charset="0"/>
                        <a:ea typeface="ＭＳ Ｐゴシック" pitchFamily="-112" charset="-128"/>
                        <a:cs typeface="Arial" pitchFamily="34" charset="0"/>
                      </a:endParaRP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Arial" pitchFamily="34" charset="0"/>
                          <a:ea typeface="ＭＳ Ｐゴシック" pitchFamily="-112" charset="-128"/>
                          <a:cs typeface="Arial" pitchFamily="34" charset="0"/>
                        </a:rPr>
                        <a:t>Survey your target market. What percentage of them would be willing to try your product/service? Why?</a:t>
                      </a: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grpSp>
        <p:nvGrpSpPr>
          <p:cNvPr id="19" name="Group 2"/>
          <p:cNvGrpSpPr>
            <a:grpSpLocks/>
          </p:cNvGrpSpPr>
          <p:nvPr/>
        </p:nvGrpSpPr>
        <p:grpSpPr bwMode="auto">
          <a:xfrm>
            <a:off x="5833915" y="2362200"/>
            <a:ext cx="2971800" cy="3733800"/>
            <a:chOff x="3408" y="1584"/>
            <a:chExt cx="1872" cy="2352"/>
          </a:xfrm>
          <a:noFill/>
        </p:grpSpPr>
        <p:sp>
          <p:nvSpPr>
            <p:cNvPr id="2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sp>
          <p:nvSpPr>
            <p:cNvPr id="21" name="Oval 4"/>
            <p:cNvSpPr>
              <a:spLocks noChangeArrowheads="1"/>
            </p:cNvSpPr>
            <p:nvPr/>
          </p:nvSpPr>
          <p:spPr bwMode="auto">
            <a:xfrm>
              <a:off x="3408" y="1584"/>
              <a:ext cx="1872" cy="9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grpSp>
      <p:sp>
        <p:nvSpPr>
          <p:cNvPr id="16414" name="AutoShape 31"/>
          <p:cNvSpPr>
            <a:spLocks noChangeArrowheads="1"/>
          </p:cNvSpPr>
          <p:nvPr/>
        </p:nvSpPr>
        <p:spPr bwMode="auto">
          <a:xfrm>
            <a:off x="6321425" y="2859088"/>
            <a:ext cx="1992313" cy="381000"/>
          </a:xfrm>
          <a:prstGeom prst="flowChartProcess">
            <a:avLst/>
          </a:prstGeom>
          <a:solidFill>
            <a:srgbClr val="CCCCFF"/>
          </a:solidFill>
          <a:ln w="9525">
            <a:solidFill>
              <a:schemeClr val="tx1"/>
            </a:solidFill>
            <a:miter lim="800000"/>
            <a:headEnd/>
            <a:tailEnd/>
          </a:ln>
        </p:spPr>
        <p:txBody>
          <a:bodyPr wrap="none" anchor="ctr"/>
          <a:lstStyle/>
          <a:p>
            <a:pPr algn="ctr">
              <a:defRPr/>
            </a:pPr>
            <a:endParaRPr lang="en-US" sz="2000" b="1" dirty="0">
              <a:solidFill>
                <a:schemeClr val="accent1">
                  <a:lumMod val="50000"/>
                </a:schemeClr>
              </a:solidFill>
              <a:latin typeface="Georgia" pitchFamily="18" charset="0"/>
              <a:cs typeface="Arial" charset="0"/>
            </a:endParaRPr>
          </a:p>
        </p:txBody>
      </p:sp>
      <p:sp>
        <p:nvSpPr>
          <p:cNvPr id="16415" name="AutoShape 32"/>
          <p:cNvSpPr>
            <a:spLocks noChangeArrowheads="1"/>
          </p:cNvSpPr>
          <p:nvPr/>
        </p:nvSpPr>
        <p:spPr bwMode="auto">
          <a:xfrm>
            <a:off x="6932613" y="4737100"/>
            <a:ext cx="790575" cy="381000"/>
          </a:xfrm>
          <a:prstGeom prst="flowChartProcess">
            <a:avLst/>
          </a:prstGeom>
          <a:solidFill>
            <a:srgbClr val="CCCCFF"/>
          </a:solidFill>
          <a:ln w="9525">
            <a:solidFill>
              <a:schemeClr val="tx1"/>
            </a:solidFill>
            <a:miter lim="800000"/>
            <a:headEnd/>
            <a:tailEnd/>
          </a:ln>
        </p:spPr>
        <p:txBody>
          <a:bodyPr wrap="none" anchor="ctr"/>
          <a:lstStyle/>
          <a:p>
            <a:pPr algn="ctr">
              <a:defRPr/>
            </a:pPr>
            <a:endParaRPr lang="en-US" sz="2000" b="1" dirty="0">
              <a:solidFill>
                <a:schemeClr val="accent1">
                  <a:lumMod val="50000"/>
                </a:schemeClr>
              </a:solidFill>
              <a:latin typeface="Georgia" pitchFamily="18" charset="0"/>
              <a:cs typeface="Arial" charset="0"/>
            </a:endParaRPr>
          </a:p>
        </p:txBody>
      </p:sp>
      <p:sp>
        <p:nvSpPr>
          <p:cNvPr id="16416" name="AutoShape 33"/>
          <p:cNvSpPr>
            <a:spLocks noChangeArrowheads="1"/>
          </p:cNvSpPr>
          <p:nvPr/>
        </p:nvSpPr>
        <p:spPr bwMode="auto">
          <a:xfrm>
            <a:off x="6707188" y="3716338"/>
            <a:ext cx="1295400" cy="342900"/>
          </a:xfrm>
          <a:prstGeom prst="flowChartProcess">
            <a:avLst/>
          </a:prstGeom>
          <a:solidFill>
            <a:srgbClr val="CCCCFF"/>
          </a:solidFill>
          <a:ln w="9525">
            <a:solidFill>
              <a:schemeClr val="tx1"/>
            </a:solidFill>
            <a:miter lim="800000"/>
            <a:headEnd/>
            <a:tailEnd/>
          </a:ln>
        </p:spPr>
        <p:txBody>
          <a:bodyPr wrap="none" anchor="ctr"/>
          <a:lstStyle/>
          <a:p>
            <a:pPr algn="ctr">
              <a:defRPr/>
            </a:pPr>
            <a:endParaRPr lang="en-US" sz="2000" b="1" dirty="0">
              <a:solidFill>
                <a:schemeClr val="accent1">
                  <a:lumMod val="50000"/>
                </a:schemeClr>
              </a:solidFill>
              <a:latin typeface="Georgia" pitchFamily="18" charset="0"/>
              <a:cs typeface="Arial" charset="0"/>
            </a:endParaRPr>
          </a:p>
        </p:txBody>
      </p:sp>
      <p:sp>
        <p:nvSpPr>
          <p:cNvPr id="16417" name="TextBox 1"/>
          <p:cNvSpPr txBox="1">
            <a:spLocks noChangeArrowheads="1"/>
          </p:cNvSpPr>
          <p:nvPr/>
        </p:nvSpPr>
        <p:spPr bwMode="auto">
          <a:xfrm>
            <a:off x="6321425" y="2582863"/>
            <a:ext cx="1992313" cy="276225"/>
          </a:xfrm>
          <a:prstGeom prst="rect">
            <a:avLst/>
          </a:prstGeom>
          <a:noFill/>
          <a:ln w="9525">
            <a:noFill/>
            <a:miter lim="800000"/>
            <a:headEnd/>
            <a:tailEnd/>
          </a:ln>
        </p:spPr>
        <p:txBody>
          <a:bodyPr>
            <a:spAutoFit/>
          </a:bodyPr>
          <a:lstStyle/>
          <a:p>
            <a:pPr algn="ctr"/>
            <a:r>
              <a:rPr lang="en-US" sz="1200" b="1">
                <a:solidFill>
                  <a:schemeClr val="bg1"/>
                </a:solidFill>
              </a:rPr>
              <a:t>Total Population</a:t>
            </a:r>
          </a:p>
        </p:txBody>
      </p:sp>
      <p:sp>
        <p:nvSpPr>
          <p:cNvPr id="16418" name="TextBox 17"/>
          <p:cNvSpPr txBox="1">
            <a:spLocks noChangeArrowheads="1"/>
          </p:cNvSpPr>
          <p:nvPr/>
        </p:nvSpPr>
        <p:spPr bwMode="auto">
          <a:xfrm>
            <a:off x="6321425" y="3429000"/>
            <a:ext cx="1992313" cy="277813"/>
          </a:xfrm>
          <a:prstGeom prst="rect">
            <a:avLst/>
          </a:prstGeom>
          <a:noFill/>
          <a:ln w="9525">
            <a:noFill/>
            <a:miter lim="800000"/>
            <a:headEnd/>
            <a:tailEnd/>
          </a:ln>
        </p:spPr>
        <p:txBody>
          <a:bodyPr>
            <a:spAutoFit/>
          </a:bodyPr>
          <a:lstStyle/>
          <a:p>
            <a:pPr algn="ctr"/>
            <a:r>
              <a:rPr lang="en-US" sz="1200" b="1">
                <a:solidFill>
                  <a:schemeClr val="bg1"/>
                </a:solidFill>
              </a:rPr>
              <a:t>Target Market</a:t>
            </a:r>
          </a:p>
        </p:txBody>
      </p:sp>
      <p:sp>
        <p:nvSpPr>
          <p:cNvPr id="16419" name="TextBox 17"/>
          <p:cNvSpPr txBox="1">
            <a:spLocks noChangeArrowheads="1"/>
          </p:cNvSpPr>
          <p:nvPr/>
        </p:nvSpPr>
        <p:spPr bwMode="auto">
          <a:xfrm>
            <a:off x="6684963" y="4203700"/>
            <a:ext cx="1295400" cy="461963"/>
          </a:xfrm>
          <a:prstGeom prst="rect">
            <a:avLst/>
          </a:prstGeom>
          <a:noFill/>
          <a:ln w="9525">
            <a:noFill/>
            <a:miter lim="800000"/>
            <a:headEnd/>
            <a:tailEnd/>
          </a:ln>
        </p:spPr>
        <p:txBody>
          <a:bodyPr>
            <a:spAutoFit/>
          </a:bodyPr>
          <a:lstStyle/>
          <a:p>
            <a:pPr algn="ctr"/>
            <a:r>
              <a:rPr lang="en-US" sz="1200" b="1">
                <a:solidFill>
                  <a:schemeClr val="bg1"/>
                </a:solidFill>
              </a:rPr>
              <a:t>Potential Market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half" idx="1"/>
          </p:nvPr>
        </p:nvSpPr>
        <p:spPr/>
        <p:txBody>
          <a:bodyPr/>
          <a:lstStyle/>
          <a:p>
            <a:pPr>
              <a:buClr>
                <a:srgbClr val="984807"/>
              </a:buClr>
              <a:buSzPct val="80000"/>
              <a:buFont typeface="Wingdings 2" pitchFamily="18" charset="2"/>
              <a:buChar char=""/>
            </a:pPr>
            <a:r>
              <a:rPr sz="2000" b="1" dirty="0">
                <a:ea typeface="ＭＳ Ｐゴシック" pitchFamily="34" charset="-128"/>
              </a:rPr>
              <a:t>Demographics</a:t>
            </a:r>
          </a:p>
          <a:p>
            <a:pPr lvl="1">
              <a:buClr>
                <a:srgbClr val="C00000"/>
              </a:buClr>
              <a:buFont typeface="Wingdings 2" pitchFamily="18" charset="2"/>
              <a:buChar char=""/>
            </a:pPr>
            <a:r>
              <a:rPr lang="en-US" sz="1700" dirty="0" smtClean="0">
                <a:ea typeface="ＭＳ Ｐゴシック" pitchFamily="34" charset="-128"/>
                <a:cs typeface="Arial" pitchFamily="34" charset="0"/>
              </a:rPr>
              <a:t>The age, gender, occupation, and education of your customers. Economic factors, such as household income, family composition, and size.</a:t>
            </a:r>
          </a:p>
          <a:p>
            <a:pPr>
              <a:buClr>
                <a:srgbClr val="984807"/>
              </a:buClr>
              <a:buSzPct val="80000"/>
              <a:buFont typeface="Wingdings 2" pitchFamily="18" charset="2"/>
              <a:buChar char=""/>
            </a:pPr>
            <a:endParaRPr sz="2000" b="1" dirty="0">
              <a:ea typeface="ＭＳ Ｐゴシック" pitchFamily="34" charset="-128"/>
            </a:endParaRPr>
          </a:p>
          <a:p>
            <a:pPr>
              <a:buClr>
                <a:srgbClr val="984807"/>
              </a:buClr>
              <a:buSzPct val="80000"/>
              <a:buFont typeface="Wingdings 2" pitchFamily="18" charset="2"/>
              <a:buChar char=""/>
            </a:pPr>
            <a:endParaRPr sz="2000" b="1" dirty="0">
              <a:ea typeface="ＭＳ Ｐゴシック" pitchFamily="34" charset="-128"/>
            </a:endParaRPr>
          </a:p>
          <a:p>
            <a:pPr>
              <a:buClr>
                <a:srgbClr val="984807"/>
              </a:buClr>
              <a:buSzPct val="80000"/>
              <a:buFont typeface="Wingdings 2" pitchFamily="18" charset="2"/>
              <a:buChar char=""/>
            </a:pPr>
            <a:endParaRPr sz="2000" b="1" dirty="0">
              <a:ea typeface="ＭＳ Ｐゴシック" pitchFamily="34" charset="-128"/>
            </a:endParaRPr>
          </a:p>
          <a:p>
            <a:pPr>
              <a:buClr>
                <a:srgbClr val="984807"/>
              </a:buClr>
              <a:buSzPct val="80000"/>
              <a:buFont typeface="Wingdings 2" pitchFamily="18" charset="2"/>
              <a:buChar char=""/>
            </a:pPr>
            <a:r>
              <a:rPr sz="2000" b="1" dirty="0" err="1">
                <a:ea typeface="ＭＳ Ｐゴシック" pitchFamily="34" charset="-128"/>
              </a:rPr>
              <a:t>Geographics</a:t>
            </a:r>
            <a:endParaRPr sz="2000" b="1" dirty="0">
              <a:ea typeface="ＭＳ Ｐゴシック" pitchFamily="34" charset="-128"/>
            </a:endParaRPr>
          </a:p>
          <a:p>
            <a:pPr lvl="1">
              <a:buClr>
                <a:srgbClr val="C00000"/>
              </a:buClr>
              <a:buFont typeface="Wingdings 2" pitchFamily="18" charset="2"/>
              <a:buChar char=""/>
            </a:pPr>
            <a:r>
              <a:rPr lang="en-US" sz="1700" dirty="0" smtClean="0">
                <a:ea typeface="ＭＳ Ｐゴシック" pitchFamily="34" charset="-128"/>
                <a:cs typeface="Arial" pitchFamily="34" charset="0"/>
              </a:rPr>
              <a:t>The size of the area, density, and location of your customers. Where do they live, work, go to school, or shop?</a:t>
            </a:r>
          </a:p>
        </p:txBody>
      </p:sp>
      <p:sp>
        <p:nvSpPr>
          <p:cNvPr id="17411" name="Content Placeholder 1"/>
          <p:cNvSpPr>
            <a:spLocks noGrp="1"/>
          </p:cNvSpPr>
          <p:nvPr>
            <p:ph sz="half" idx="2"/>
          </p:nvPr>
        </p:nvSpPr>
        <p:spPr/>
        <p:txBody>
          <a:bodyPr/>
          <a:lstStyle/>
          <a:p>
            <a:pPr>
              <a:buClr>
                <a:srgbClr val="984807"/>
              </a:buClr>
              <a:buSzPct val="80000"/>
              <a:buFont typeface="Wingdings 2" pitchFamily="18" charset="2"/>
              <a:buChar char=""/>
            </a:pPr>
            <a:r>
              <a:rPr sz="2000" b="1" dirty="0">
                <a:ea typeface="ＭＳ Ｐゴシック" pitchFamily="34" charset="-128"/>
              </a:rPr>
              <a:t>Psychographics</a:t>
            </a:r>
          </a:p>
          <a:p>
            <a:pPr lvl="1">
              <a:buClr>
                <a:srgbClr val="C00000"/>
              </a:buClr>
              <a:buFont typeface="Wingdings 2" pitchFamily="18" charset="2"/>
              <a:buChar char=""/>
            </a:pPr>
            <a:r>
              <a:rPr lang="en-US" sz="1700" dirty="0" smtClean="0">
                <a:ea typeface="ＭＳ Ｐゴシック" pitchFamily="34" charset="-128"/>
                <a:cs typeface="Arial" pitchFamily="34" charset="0"/>
              </a:rPr>
              <a:t>The general personality, lifestyle, sports, hobbies, music preferences, and other free-time activities.</a:t>
            </a:r>
          </a:p>
          <a:p>
            <a:pPr>
              <a:buClr>
                <a:srgbClr val="984807"/>
              </a:buClr>
              <a:buSzPct val="80000"/>
              <a:buFont typeface="Wingdings 2" pitchFamily="18" charset="2"/>
              <a:buChar char=""/>
            </a:pPr>
            <a:r>
              <a:rPr sz="2000" b="1" dirty="0">
                <a:ea typeface="ＭＳ Ｐゴシック" pitchFamily="34" charset="-128"/>
              </a:rPr>
              <a:t>Buying Patterns</a:t>
            </a:r>
          </a:p>
          <a:p>
            <a:pPr lvl="1">
              <a:buClr>
                <a:srgbClr val="C00000"/>
              </a:buClr>
              <a:buFont typeface="Wingdings 2" pitchFamily="18" charset="2"/>
              <a:buChar char=""/>
            </a:pPr>
            <a:r>
              <a:rPr lang="en-US" sz="1700" dirty="0" smtClean="0">
                <a:ea typeface="ＭＳ Ｐゴシック" pitchFamily="34" charset="-128"/>
                <a:cs typeface="Arial" pitchFamily="34" charset="0"/>
              </a:rPr>
              <a:t>The purchasing patterns and buying behavior of your customers, including the rate of use, repetition of purchases, benefits sought, brand preferences, and brand loyalty. Also the purchasing behavior (impulsive or cautious, using cash or credit card).</a:t>
            </a:r>
          </a:p>
        </p:txBody>
      </p:sp>
      <p:sp>
        <p:nvSpPr>
          <p:cNvPr id="17412" name="Title 1"/>
          <p:cNvSpPr>
            <a:spLocks noGrp="1"/>
          </p:cNvSpPr>
          <p:nvPr>
            <p:ph type="title"/>
          </p:nvPr>
        </p:nvSpPr>
        <p:spPr/>
        <p:txBody>
          <a:bodyPr/>
          <a:lstStyle/>
          <a:p>
            <a:r>
              <a:rPr lang="fr-FR">
                <a:ln>
                  <a:noFill/>
                </a:ln>
                <a:ea typeface="ＭＳ Ｐゴシック" pitchFamily="34" charset="-128"/>
              </a:rPr>
              <a:t>Target Market Segment</a:t>
            </a:r>
            <a:endParaRPr sz="1400" i="1">
              <a:ln>
                <a:noFill/>
              </a:ln>
              <a:solidFill>
                <a:srgbClr val="008000"/>
              </a:solidFill>
              <a:latin typeface="Myriad Web Pro"/>
              <a:ea typeface="ＭＳ Ｐゴシック" pitchFamily="34" charset="-128"/>
              <a:cs typeface="Arial" pitchFamily="34" charset="0"/>
            </a:endParaRPr>
          </a:p>
        </p:txBody>
      </p:sp>
      <p:pic>
        <p:nvPicPr>
          <p:cNvPr id="17413"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3" name="Rounded Rectangle 2"/>
          <p:cNvSpPr/>
          <p:nvPr/>
        </p:nvSpPr>
        <p:spPr>
          <a:xfrm>
            <a:off x="1371600" y="3370263"/>
            <a:ext cx="2895600" cy="884237"/>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defRPr/>
            </a:pPr>
            <a:r>
              <a:rPr lang="en-US" sz="1600" dirty="0">
                <a:solidFill>
                  <a:schemeClr val="accent2">
                    <a:lumMod val="50000"/>
                  </a:schemeClr>
                </a:solidFill>
                <a:latin typeface="Arial" charset="0"/>
                <a:cs typeface="Arial" charset="0"/>
              </a:rPr>
              <a:t>Insert image</a:t>
            </a:r>
            <a:br>
              <a:rPr lang="en-US" sz="1600" dirty="0">
                <a:solidFill>
                  <a:schemeClr val="accent2">
                    <a:lumMod val="50000"/>
                  </a:schemeClr>
                </a:solidFill>
                <a:latin typeface="Arial" charset="0"/>
                <a:cs typeface="Arial" charset="0"/>
              </a:rPr>
            </a:br>
            <a:r>
              <a:rPr lang="en-US" sz="1600" dirty="0">
                <a:solidFill>
                  <a:schemeClr val="accent2">
                    <a:lumMod val="50000"/>
                  </a:schemeClr>
                </a:solidFill>
                <a:latin typeface="Arial" charset="0"/>
                <a:cs typeface="Arial" charset="0"/>
              </a:rPr>
              <a:t>of a</a:t>
            </a:r>
          </a:p>
          <a:p>
            <a:pPr>
              <a:defRPr/>
            </a:pPr>
            <a:r>
              <a:rPr lang="en-US" sz="1600" dirty="0">
                <a:solidFill>
                  <a:schemeClr val="accent2">
                    <a:lumMod val="50000"/>
                  </a:schemeClr>
                </a:solidFill>
                <a:latin typeface="Arial" charset="0"/>
                <a:cs typeface="Arial" charset="0"/>
              </a:rPr>
              <a:t>consumer.</a:t>
            </a:r>
          </a:p>
        </p:txBody>
      </p:sp>
      <p:pic>
        <p:nvPicPr>
          <p:cNvPr id="17415" name="Picture 9"/>
          <p:cNvPicPr>
            <a:picLocks noChangeAspect="1" noChangeArrowheads="1"/>
          </p:cNvPicPr>
          <p:nvPr/>
        </p:nvPicPr>
        <p:blipFill>
          <a:blip r:embed="rId4" cstate="print"/>
          <a:srcRect/>
          <a:stretch>
            <a:fillRect/>
          </a:stretch>
        </p:blipFill>
        <p:spPr bwMode="auto">
          <a:xfrm>
            <a:off x="3048000" y="3321050"/>
            <a:ext cx="762000" cy="93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792163"/>
          </a:xfrm>
        </p:spPr>
        <p:txBody>
          <a:bodyPr/>
          <a:lstStyle/>
          <a:p>
            <a:r>
              <a:rPr>
                <a:ln>
                  <a:noFill/>
                </a:ln>
                <a:ea typeface="ＭＳ Ｐゴシック" pitchFamily="34" charset="-128"/>
              </a:rPr>
              <a:t>Competitive Advantage</a:t>
            </a:r>
            <a:endParaRPr sz="1400" i="1">
              <a:ln>
                <a:noFill/>
              </a:ln>
              <a:solidFill>
                <a:srgbClr val="008000"/>
              </a:solidFill>
              <a:latin typeface="Myriad Web Pro"/>
              <a:ea typeface="ＭＳ Ｐゴシック" pitchFamily="34" charset="-128"/>
              <a:cs typeface="Arial" pitchFamily="34" charset="0"/>
            </a:endParaRPr>
          </a:p>
        </p:txBody>
      </p:sp>
      <p:sp>
        <p:nvSpPr>
          <p:cNvPr id="18435" name="Line 46"/>
          <p:cNvSpPr>
            <a:spLocks noChangeShapeType="1"/>
          </p:cNvSpPr>
          <p:nvPr/>
        </p:nvSpPr>
        <p:spPr bwMode="auto">
          <a:xfrm>
            <a:off x="1219200" y="1357313"/>
            <a:ext cx="0" cy="476250"/>
          </a:xfrm>
          <a:prstGeom prst="line">
            <a:avLst/>
          </a:prstGeom>
          <a:noFill/>
          <a:ln w="9525">
            <a:noFill/>
            <a:round/>
            <a:headEnd/>
            <a:tailEnd/>
          </a:ln>
        </p:spPr>
        <p:txBody>
          <a:bodyPr/>
          <a:lstStyle/>
          <a:p>
            <a:endParaRPr lang="en-US"/>
          </a:p>
        </p:txBody>
      </p:sp>
      <p:sp>
        <p:nvSpPr>
          <p:cNvPr id="18436" name="Line 47"/>
          <p:cNvSpPr>
            <a:spLocks noChangeShapeType="1"/>
          </p:cNvSpPr>
          <p:nvPr/>
        </p:nvSpPr>
        <p:spPr bwMode="auto">
          <a:xfrm>
            <a:off x="8534400" y="1447800"/>
            <a:ext cx="0" cy="476250"/>
          </a:xfrm>
          <a:prstGeom prst="line">
            <a:avLst/>
          </a:prstGeom>
          <a:noFill/>
          <a:ln w="9525">
            <a:noFill/>
            <a:round/>
            <a:headEnd/>
            <a:tailEnd/>
          </a:ln>
        </p:spPr>
        <p:txBody>
          <a:bodyPr/>
          <a:lstStyle/>
          <a:p>
            <a:endParaRPr lang="en-US"/>
          </a:p>
        </p:txBody>
      </p:sp>
      <p:sp>
        <p:nvSpPr>
          <p:cNvPr id="18437" name="Line 48"/>
          <p:cNvSpPr>
            <a:spLocks noChangeShapeType="1"/>
          </p:cNvSpPr>
          <p:nvPr/>
        </p:nvSpPr>
        <p:spPr bwMode="auto">
          <a:xfrm>
            <a:off x="1219200" y="1357313"/>
            <a:ext cx="1828800" cy="0"/>
          </a:xfrm>
          <a:prstGeom prst="line">
            <a:avLst/>
          </a:prstGeom>
          <a:noFill/>
          <a:ln w="9525">
            <a:noFill/>
            <a:round/>
            <a:headEnd/>
            <a:tailEnd/>
          </a:ln>
        </p:spPr>
        <p:txBody>
          <a:bodyPr/>
          <a:lstStyle/>
          <a:p>
            <a:endParaRPr lang="en-US"/>
          </a:p>
        </p:txBody>
      </p:sp>
      <p:sp>
        <p:nvSpPr>
          <p:cNvPr id="18438" name="Line 49"/>
          <p:cNvSpPr>
            <a:spLocks noChangeShapeType="1"/>
          </p:cNvSpPr>
          <p:nvPr/>
        </p:nvSpPr>
        <p:spPr bwMode="auto">
          <a:xfrm>
            <a:off x="1219200" y="4329113"/>
            <a:ext cx="1828800" cy="0"/>
          </a:xfrm>
          <a:prstGeom prst="line">
            <a:avLst/>
          </a:prstGeom>
          <a:noFill/>
          <a:ln w="9525">
            <a:noFill/>
            <a:round/>
            <a:headEnd/>
            <a:tailEnd/>
          </a:ln>
        </p:spPr>
        <p:txBody>
          <a:bodyPr/>
          <a:lstStyle/>
          <a:p>
            <a:endParaRPr lang="en-US"/>
          </a:p>
        </p:txBody>
      </p:sp>
      <p:sp>
        <p:nvSpPr>
          <p:cNvPr id="18439" name="Line 198"/>
          <p:cNvSpPr>
            <a:spLocks noChangeShapeType="1"/>
          </p:cNvSpPr>
          <p:nvPr/>
        </p:nvSpPr>
        <p:spPr bwMode="auto">
          <a:xfrm>
            <a:off x="4941888" y="1368425"/>
            <a:ext cx="1828800" cy="0"/>
          </a:xfrm>
          <a:prstGeom prst="line">
            <a:avLst/>
          </a:prstGeom>
          <a:noFill/>
          <a:ln w="9525">
            <a:noFill/>
            <a:round/>
            <a:headEnd/>
            <a:tailEnd/>
          </a:ln>
        </p:spPr>
        <p:txBody>
          <a:bodyPr/>
          <a:lstStyle/>
          <a:p>
            <a:endParaRPr lang="en-US"/>
          </a:p>
        </p:txBody>
      </p:sp>
      <p:sp>
        <p:nvSpPr>
          <p:cNvPr id="18440" name="Line 199"/>
          <p:cNvSpPr>
            <a:spLocks noChangeShapeType="1"/>
          </p:cNvSpPr>
          <p:nvPr/>
        </p:nvSpPr>
        <p:spPr bwMode="auto">
          <a:xfrm>
            <a:off x="1219200" y="1833563"/>
            <a:ext cx="0" cy="485775"/>
          </a:xfrm>
          <a:prstGeom prst="line">
            <a:avLst/>
          </a:prstGeom>
          <a:noFill/>
          <a:ln w="9525">
            <a:noFill/>
            <a:round/>
            <a:headEnd/>
            <a:tailEnd/>
          </a:ln>
        </p:spPr>
        <p:txBody>
          <a:bodyPr/>
          <a:lstStyle/>
          <a:p>
            <a:endParaRPr lang="en-US"/>
          </a:p>
        </p:txBody>
      </p:sp>
      <p:sp>
        <p:nvSpPr>
          <p:cNvPr id="18441" name="Line 200"/>
          <p:cNvSpPr>
            <a:spLocks noChangeShapeType="1"/>
          </p:cNvSpPr>
          <p:nvPr/>
        </p:nvSpPr>
        <p:spPr bwMode="auto">
          <a:xfrm>
            <a:off x="6770688" y="1458913"/>
            <a:ext cx="1828800" cy="0"/>
          </a:xfrm>
          <a:prstGeom prst="line">
            <a:avLst/>
          </a:prstGeom>
          <a:noFill/>
          <a:ln w="9525">
            <a:noFill/>
            <a:round/>
            <a:headEnd/>
            <a:tailEnd/>
          </a:ln>
        </p:spPr>
        <p:txBody>
          <a:bodyPr/>
          <a:lstStyle/>
          <a:p>
            <a:endParaRPr lang="en-US"/>
          </a:p>
        </p:txBody>
      </p:sp>
      <p:sp>
        <p:nvSpPr>
          <p:cNvPr id="18442" name="Line 202"/>
          <p:cNvSpPr>
            <a:spLocks noChangeShapeType="1"/>
          </p:cNvSpPr>
          <p:nvPr/>
        </p:nvSpPr>
        <p:spPr bwMode="auto">
          <a:xfrm>
            <a:off x="6553200" y="1281113"/>
            <a:ext cx="1828800" cy="0"/>
          </a:xfrm>
          <a:prstGeom prst="line">
            <a:avLst/>
          </a:prstGeom>
          <a:noFill/>
          <a:ln w="9525">
            <a:noFill/>
            <a:round/>
            <a:headEnd/>
            <a:tailEnd/>
          </a:ln>
        </p:spPr>
        <p:txBody>
          <a:bodyPr/>
          <a:lstStyle/>
          <a:p>
            <a:endParaRPr lang="en-US"/>
          </a:p>
        </p:txBody>
      </p:sp>
      <p:sp>
        <p:nvSpPr>
          <p:cNvPr id="18443" name="Line 205"/>
          <p:cNvSpPr>
            <a:spLocks noChangeShapeType="1"/>
          </p:cNvSpPr>
          <p:nvPr/>
        </p:nvSpPr>
        <p:spPr bwMode="auto">
          <a:xfrm>
            <a:off x="8534400" y="1924050"/>
            <a:ext cx="0" cy="485775"/>
          </a:xfrm>
          <a:prstGeom prst="line">
            <a:avLst/>
          </a:prstGeom>
          <a:noFill/>
          <a:ln w="9525">
            <a:noFill/>
            <a:round/>
            <a:headEnd/>
            <a:tailEnd/>
          </a:ln>
        </p:spPr>
        <p:txBody>
          <a:bodyPr/>
          <a:lstStyle/>
          <a:p>
            <a:endParaRPr lang="en-US"/>
          </a:p>
        </p:txBody>
      </p:sp>
      <p:sp>
        <p:nvSpPr>
          <p:cNvPr id="18444" name="Line 207"/>
          <p:cNvSpPr>
            <a:spLocks noChangeShapeType="1"/>
          </p:cNvSpPr>
          <p:nvPr/>
        </p:nvSpPr>
        <p:spPr bwMode="auto">
          <a:xfrm>
            <a:off x="1219200" y="2347913"/>
            <a:ext cx="0" cy="547687"/>
          </a:xfrm>
          <a:prstGeom prst="line">
            <a:avLst/>
          </a:prstGeom>
          <a:noFill/>
          <a:ln w="9525">
            <a:noFill/>
            <a:round/>
            <a:headEnd/>
            <a:tailEnd/>
          </a:ln>
        </p:spPr>
        <p:txBody>
          <a:bodyPr/>
          <a:lstStyle/>
          <a:p>
            <a:endParaRPr lang="en-US"/>
          </a:p>
        </p:txBody>
      </p:sp>
      <p:sp>
        <p:nvSpPr>
          <p:cNvPr id="18445" name="Line 213"/>
          <p:cNvSpPr>
            <a:spLocks noChangeShapeType="1"/>
          </p:cNvSpPr>
          <p:nvPr/>
        </p:nvSpPr>
        <p:spPr bwMode="auto">
          <a:xfrm>
            <a:off x="8534400" y="2409825"/>
            <a:ext cx="0" cy="547688"/>
          </a:xfrm>
          <a:prstGeom prst="line">
            <a:avLst/>
          </a:prstGeom>
          <a:noFill/>
          <a:ln w="9525">
            <a:noFill/>
            <a:round/>
            <a:headEnd/>
            <a:tailEnd/>
          </a:ln>
        </p:spPr>
        <p:txBody>
          <a:bodyPr/>
          <a:lstStyle/>
          <a:p>
            <a:endParaRPr lang="en-US"/>
          </a:p>
        </p:txBody>
      </p:sp>
      <p:sp>
        <p:nvSpPr>
          <p:cNvPr id="18446" name="Line 215"/>
          <p:cNvSpPr>
            <a:spLocks noChangeShapeType="1"/>
          </p:cNvSpPr>
          <p:nvPr/>
        </p:nvSpPr>
        <p:spPr bwMode="auto">
          <a:xfrm>
            <a:off x="1219200" y="2881313"/>
            <a:ext cx="0" cy="485775"/>
          </a:xfrm>
          <a:prstGeom prst="line">
            <a:avLst/>
          </a:prstGeom>
          <a:noFill/>
          <a:ln w="9525">
            <a:noFill/>
            <a:round/>
            <a:headEnd/>
            <a:tailEnd/>
          </a:ln>
        </p:spPr>
        <p:txBody>
          <a:bodyPr/>
          <a:lstStyle/>
          <a:p>
            <a:endParaRPr lang="en-US"/>
          </a:p>
        </p:txBody>
      </p:sp>
      <p:sp>
        <p:nvSpPr>
          <p:cNvPr id="18447" name="Line 221"/>
          <p:cNvSpPr>
            <a:spLocks noChangeShapeType="1"/>
          </p:cNvSpPr>
          <p:nvPr/>
        </p:nvSpPr>
        <p:spPr bwMode="auto">
          <a:xfrm>
            <a:off x="8534400" y="2957513"/>
            <a:ext cx="0" cy="485775"/>
          </a:xfrm>
          <a:prstGeom prst="line">
            <a:avLst/>
          </a:prstGeom>
          <a:noFill/>
          <a:ln w="9525">
            <a:noFill/>
            <a:round/>
            <a:headEnd/>
            <a:tailEnd/>
          </a:ln>
        </p:spPr>
        <p:txBody>
          <a:bodyPr/>
          <a:lstStyle/>
          <a:p>
            <a:endParaRPr lang="en-US"/>
          </a:p>
        </p:txBody>
      </p:sp>
      <p:sp>
        <p:nvSpPr>
          <p:cNvPr id="18448" name="Line 223"/>
          <p:cNvSpPr>
            <a:spLocks noChangeShapeType="1"/>
          </p:cNvSpPr>
          <p:nvPr/>
        </p:nvSpPr>
        <p:spPr bwMode="auto">
          <a:xfrm>
            <a:off x="1219200" y="3352800"/>
            <a:ext cx="0" cy="485775"/>
          </a:xfrm>
          <a:prstGeom prst="line">
            <a:avLst/>
          </a:prstGeom>
          <a:noFill/>
          <a:ln w="9525">
            <a:noFill/>
            <a:round/>
            <a:headEnd/>
            <a:tailEnd/>
          </a:ln>
        </p:spPr>
        <p:txBody>
          <a:bodyPr/>
          <a:lstStyle/>
          <a:p>
            <a:endParaRPr lang="en-US"/>
          </a:p>
        </p:txBody>
      </p:sp>
      <p:sp>
        <p:nvSpPr>
          <p:cNvPr id="18449" name="Line 229"/>
          <p:cNvSpPr>
            <a:spLocks noChangeShapeType="1"/>
          </p:cNvSpPr>
          <p:nvPr/>
        </p:nvSpPr>
        <p:spPr bwMode="auto">
          <a:xfrm>
            <a:off x="8534400" y="3443288"/>
            <a:ext cx="0" cy="485775"/>
          </a:xfrm>
          <a:prstGeom prst="line">
            <a:avLst/>
          </a:prstGeom>
          <a:noFill/>
          <a:ln w="9525">
            <a:noFill/>
            <a:round/>
            <a:headEnd/>
            <a:tailEnd/>
          </a:ln>
        </p:spPr>
        <p:txBody>
          <a:bodyPr/>
          <a:lstStyle/>
          <a:p>
            <a:endParaRPr lang="en-US"/>
          </a:p>
        </p:txBody>
      </p:sp>
      <p:sp>
        <p:nvSpPr>
          <p:cNvPr id="18450" name="Line 231"/>
          <p:cNvSpPr>
            <a:spLocks noChangeShapeType="1"/>
          </p:cNvSpPr>
          <p:nvPr/>
        </p:nvSpPr>
        <p:spPr bwMode="auto">
          <a:xfrm>
            <a:off x="1219200" y="3838575"/>
            <a:ext cx="0" cy="485775"/>
          </a:xfrm>
          <a:prstGeom prst="line">
            <a:avLst/>
          </a:prstGeom>
          <a:noFill/>
          <a:ln w="9525">
            <a:noFill/>
            <a:round/>
            <a:headEnd/>
            <a:tailEnd/>
          </a:ln>
        </p:spPr>
        <p:txBody>
          <a:bodyPr/>
          <a:lstStyle/>
          <a:p>
            <a:endParaRPr lang="en-US"/>
          </a:p>
        </p:txBody>
      </p:sp>
      <p:sp>
        <p:nvSpPr>
          <p:cNvPr id="18451" name="Line 237"/>
          <p:cNvSpPr>
            <a:spLocks noChangeShapeType="1"/>
          </p:cNvSpPr>
          <p:nvPr/>
        </p:nvSpPr>
        <p:spPr bwMode="auto">
          <a:xfrm>
            <a:off x="8534400" y="3929063"/>
            <a:ext cx="0" cy="485775"/>
          </a:xfrm>
          <a:prstGeom prst="line">
            <a:avLst/>
          </a:prstGeom>
          <a:noFill/>
          <a:ln w="9525">
            <a:noFill/>
            <a:round/>
            <a:headEnd/>
            <a:tailEnd/>
          </a:ln>
        </p:spPr>
        <p:txBody>
          <a:bodyPr/>
          <a:lstStyle/>
          <a:p>
            <a:endParaRPr lang="en-US"/>
          </a:p>
        </p:txBody>
      </p:sp>
      <p:sp>
        <p:nvSpPr>
          <p:cNvPr id="18452" name="Line 239"/>
          <p:cNvSpPr>
            <a:spLocks noChangeShapeType="1"/>
          </p:cNvSpPr>
          <p:nvPr/>
        </p:nvSpPr>
        <p:spPr bwMode="auto">
          <a:xfrm>
            <a:off x="3048000" y="5010150"/>
            <a:ext cx="1828800" cy="0"/>
          </a:xfrm>
          <a:prstGeom prst="line">
            <a:avLst/>
          </a:prstGeom>
          <a:noFill/>
          <a:ln w="9525">
            <a:noFill/>
            <a:round/>
            <a:headEnd/>
            <a:tailEnd/>
          </a:ln>
        </p:spPr>
        <p:txBody>
          <a:bodyPr/>
          <a:lstStyle/>
          <a:p>
            <a:endParaRPr lang="en-US"/>
          </a:p>
        </p:txBody>
      </p:sp>
      <p:sp>
        <p:nvSpPr>
          <p:cNvPr id="17654" name="Oval 246"/>
          <p:cNvSpPr>
            <a:spLocks noChangeArrowheads="1"/>
          </p:cNvSpPr>
          <p:nvPr/>
        </p:nvSpPr>
        <p:spPr bwMode="auto">
          <a:xfrm>
            <a:off x="6629400" y="990600"/>
            <a:ext cx="1534886" cy="128451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b="1" dirty="0" smtClean="0">
                <a:solidFill>
                  <a:schemeClr val="bg1"/>
                </a:solidFill>
                <a:latin typeface="Myriad Web Pro" pitchFamily="34" charset="0"/>
              </a:rPr>
              <a:t>Your </a:t>
            </a:r>
            <a:endParaRPr lang="en-US" b="1" dirty="0">
              <a:solidFill>
                <a:schemeClr val="bg1"/>
              </a:solidFill>
              <a:latin typeface="Myriad Web Pro" pitchFamily="34" charset="0"/>
            </a:endParaRPr>
          </a:p>
          <a:p>
            <a:pPr algn="ctr">
              <a:defRPr/>
            </a:pPr>
            <a:r>
              <a:rPr lang="en-US" b="1" dirty="0" smtClean="0">
                <a:solidFill>
                  <a:schemeClr val="bg1"/>
                </a:solidFill>
                <a:latin typeface="Myriad Web Pro" pitchFamily="34" charset="0"/>
              </a:rPr>
              <a:t>Business</a:t>
            </a:r>
            <a:endParaRPr lang="en-US" b="1" dirty="0">
              <a:solidFill>
                <a:schemeClr val="bg1"/>
              </a:solidFill>
              <a:latin typeface="Myriad Web Pro" pitchFamily="34" charset="0"/>
            </a:endParaRPr>
          </a:p>
        </p:txBody>
      </p:sp>
      <p:sp>
        <p:nvSpPr>
          <p:cNvPr id="17655" name="Oval 247"/>
          <p:cNvSpPr>
            <a:spLocks noChangeArrowheads="1"/>
          </p:cNvSpPr>
          <p:nvPr/>
        </p:nvSpPr>
        <p:spPr bwMode="auto">
          <a:xfrm>
            <a:off x="4680856" y="1052513"/>
            <a:ext cx="1620157" cy="1284514"/>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defRPr/>
            </a:pPr>
            <a:r>
              <a:rPr lang="en-US" b="1" dirty="0" smtClean="0">
                <a:solidFill>
                  <a:schemeClr val="bg1"/>
                </a:solidFill>
                <a:latin typeface="Myriad Web Pro" pitchFamily="34" charset="0"/>
              </a:rPr>
              <a:t>Competitor </a:t>
            </a:r>
            <a:endParaRPr lang="en-US" b="1" dirty="0">
              <a:solidFill>
                <a:schemeClr val="bg1"/>
              </a:solidFill>
              <a:latin typeface="Myriad Web Pro" pitchFamily="34" charset="0"/>
            </a:endParaRPr>
          </a:p>
          <a:p>
            <a:pPr algn="ctr">
              <a:defRPr/>
            </a:pPr>
            <a:r>
              <a:rPr lang="en-US" b="1" dirty="0" smtClean="0">
                <a:solidFill>
                  <a:schemeClr val="bg1"/>
                </a:solidFill>
                <a:latin typeface="Myriad Web Pro" pitchFamily="34" charset="0"/>
              </a:rPr>
              <a:t>A</a:t>
            </a:r>
            <a:endParaRPr lang="en-US" b="1" dirty="0">
              <a:solidFill>
                <a:schemeClr val="bg1"/>
              </a:solidFill>
              <a:latin typeface="Myriad Web Pro" pitchFamily="34" charset="0"/>
            </a:endParaRPr>
          </a:p>
        </p:txBody>
      </p:sp>
      <p:sp>
        <p:nvSpPr>
          <p:cNvPr id="17656" name="Oval 248"/>
          <p:cNvSpPr>
            <a:spLocks noChangeArrowheads="1"/>
          </p:cNvSpPr>
          <p:nvPr/>
        </p:nvSpPr>
        <p:spPr bwMode="auto">
          <a:xfrm>
            <a:off x="2895600" y="1066800"/>
            <a:ext cx="1534886" cy="1284514"/>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en-US" b="1" dirty="0" smtClean="0">
                <a:solidFill>
                  <a:schemeClr val="bg1"/>
                </a:solidFill>
                <a:latin typeface="Myriad Web Pro" pitchFamily="34" charset="0"/>
              </a:rPr>
              <a:t>Competitor </a:t>
            </a:r>
            <a:endParaRPr lang="en-US" b="1" dirty="0">
              <a:solidFill>
                <a:schemeClr val="bg1"/>
              </a:solidFill>
              <a:latin typeface="Myriad Web Pro" pitchFamily="34" charset="0"/>
            </a:endParaRPr>
          </a:p>
          <a:p>
            <a:pPr algn="ctr">
              <a:defRPr/>
            </a:pPr>
            <a:r>
              <a:rPr lang="en-US" b="1" dirty="0" smtClean="0">
                <a:solidFill>
                  <a:schemeClr val="bg1"/>
                </a:solidFill>
                <a:latin typeface="Myriad Web Pro" pitchFamily="34" charset="0"/>
              </a:rPr>
              <a:t>B</a:t>
            </a:r>
            <a:endParaRPr lang="en-US" b="1" dirty="0">
              <a:solidFill>
                <a:schemeClr val="bg1"/>
              </a:solidFill>
              <a:latin typeface="Myriad Web Pro" pitchFamily="34" charset="0"/>
            </a:endParaRPr>
          </a:p>
        </p:txBody>
      </p:sp>
      <p:sp>
        <p:nvSpPr>
          <p:cNvPr id="17658" name="AutoShape 250"/>
          <p:cNvSpPr>
            <a:spLocks noChangeArrowheads="1"/>
          </p:cNvSpPr>
          <p:nvPr/>
        </p:nvSpPr>
        <p:spPr bwMode="auto">
          <a:xfrm>
            <a:off x="381000" y="1281113"/>
            <a:ext cx="1905000" cy="9144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000" dirty="0">
                <a:solidFill>
                  <a:schemeClr val="bg1"/>
                </a:solidFill>
                <a:latin typeface="Myriad Web Pro" pitchFamily="34" charset="0"/>
              </a:rPr>
              <a:t>Factors</a:t>
            </a:r>
          </a:p>
        </p:txBody>
      </p:sp>
      <p:sp>
        <p:nvSpPr>
          <p:cNvPr id="17659" name="Text Box 251"/>
          <p:cNvSpPr txBox="1">
            <a:spLocks noChangeArrowheads="1"/>
          </p:cNvSpPr>
          <p:nvPr/>
        </p:nvSpPr>
        <p:spPr bwMode="auto">
          <a:xfrm>
            <a:off x="2819400" y="25765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8467" name="AutoShape 252"/>
          <p:cNvSpPr>
            <a:spLocks noChangeArrowheads="1"/>
          </p:cNvSpPr>
          <p:nvPr/>
        </p:nvSpPr>
        <p:spPr bwMode="auto">
          <a:xfrm>
            <a:off x="304800" y="3124200"/>
            <a:ext cx="2057400" cy="6858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solidFill>
                  <a:schemeClr val="bg1"/>
                </a:solidFill>
                <a:latin typeface="Myriad Web Pro" pitchFamily="34" charset="0"/>
                <a:cs typeface="Arial" charset="0"/>
              </a:rPr>
              <a:t>Quality of </a:t>
            </a:r>
          </a:p>
          <a:p>
            <a:pPr algn="ctr">
              <a:defRPr/>
            </a:pPr>
            <a:r>
              <a:rPr lang="en-US" dirty="0">
                <a:solidFill>
                  <a:schemeClr val="bg1"/>
                </a:solidFill>
                <a:latin typeface="Myriad Web Pro" pitchFamily="34" charset="0"/>
                <a:cs typeface="Arial" charset="0"/>
              </a:rPr>
              <a:t>Product/Service</a:t>
            </a:r>
          </a:p>
        </p:txBody>
      </p:sp>
      <p:sp>
        <p:nvSpPr>
          <p:cNvPr id="18468" name="AutoShape 254"/>
          <p:cNvSpPr>
            <a:spLocks noChangeArrowheads="1"/>
          </p:cNvSpPr>
          <p:nvPr/>
        </p:nvSpPr>
        <p:spPr bwMode="auto">
          <a:xfrm>
            <a:off x="342900" y="2424113"/>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solidFill>
                  <a:schemeClr val="bg1"/>
                </a:solidFill>
                <a:latin typeface="Myriad Web Pro" pitchFamily="34" charset="0"/>
                <a:cs typeface="Arial" charset="0"/>
              </a:rPr>
              <a:t>Price</a:t>
            </a:r>
          </a:p>
        </p:txBody>
      </p:sp>
      <p:sp>
        <p:nvSpPr>
          <p:cNvPr id="18469" name="AutoShape 255"/>
          <p:cNvSpPr>
            <a:spLocks noChangeArrowheads="1"/>
          </p:cNvSpPr>
          <p:nvPr/>
        </p:nvSpPr>
        <p:spPr bwMode="auto">
          <a:xfrm>
            <a:off x="304800" y="3948113"/>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solidFill>
                  <a:schemeClr val="bg1"/>
                </a:solidFill>
                <a:latin typeface="Myriad Web Pro" pitchFamily="34" charset="0"/>
                <a:cs typeface="Arial" charset="0"/>
              </a:rPr>
              <a:t>Location</a:t>
            </a:r>
          </a:p>
        </p:txBody>
      </p:sp>
      <p:sp>
        <p:nvSpPr>
          <p:cNvPr id="18470" name="AutoShape 256"/>
          <p:cNvSpPr>
            <a:spLocks noChangeArrowheads="1"/>
          </p:cNvSpPr>
          <p:nvPr/>
        </p:nvSpPr>
        <p:spPr bwMode="auto">
          <a:xfrm>
            <a:off x="304800" y="4710113"/>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solidFill>
                  <a:schemeClr val="bg1"/>
                </a:solidFill>
                <a:latin typeface="Myriad Web Pro" pitchFamily="34" charset="0"/>
                <a:cs typeface="Arial" charset="0"/>
              </a:rPr>
              <a:t>Reputation/Brands</a:t>
            </a:r>
          </a:p>
        </p:txBody>
      </p:sp>
      <p:sp>
        <p:nvSpPr>
          <p:cNvPr id="18471" name="AutoShape 257"/>
          <p:cNvSpPr>
            <a:spLocks noChangeArrowheads="1"/>
          </p:cNvSpPr>
          <p:nvPr/>
        </p:nvSpPr>
        <p:spPr bwMode="auto">
          <a:xfrm>
            <a:off x="304800" y="5395913"/>
            <a:ext cx="21336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solidFill>
                  <a:schemeClr val="bg1"/>
                </a:solidFill>
                <a:latin typeface="Myriad Web Pro" pitchFamily="34" charset="0"/>
                <a:cs typeface="Arial" charset="0"/>
              </a:rPr>
              <a:t>Unique Factors/</a:t>
            </a:r>
          </a:p>
          <a:p>
            <a:pPr algn="ctr">
              <a:defRPr/>
            </a:pPr>
            <a:r>
              <a:rPr lang="en-US" dirty="0">
                <a:solidFill>
                  <a:schemeClr val="bg1"/>
                </a:solidFill>
                <a:latin typeface="Myriad Web Pro" pitchFamily="34" charset="0"/>
                <a:cs typeface="Arial" charset="0"/>
              </a:rPr>
              <a:t>Knowledge</a:t>
            </a:r>
          </a:p>
        </p:txBody>
      </p:sp>
      <p:sp>
        <p:nvSpPr>
          <p:cNvPr id="2" name="Text Box 261"/>
          <p:cNvSpPr txBox="1">
            <a:spLocks noChangeArrowheads="1"/>
          </p:cNvSpPr>
          <p:nvPr/>
        </p:nvSpPr>
        <p:spPr bwMode="auto">
          <a:xfrm>
            <a:off x="2971800" y="5472113"/>
            <a:ext cx="1295400" cy="366712"/>
          </a:xfrm>
          <a:prstGeom prst="rect">
            <a:avLst/>
          </a:prstGeom>
          <a:noFill/>
          <a:ln w="9525">
            <a:noFill/>
            <a:miter lim="800000"/>
            <a:headEnd/>
            <a:tailEnd/>
          </a:ln>
        </p:spPr>
        <p:txBody>
          <a:bodyPr>
            <a:spAutoFit/>
          </a:bodyPr>
          <a:lstStyle/>
          <a:p>
            <a:pPr>
              <a:spcBef>
                <a:spcPct val="50000"/>
              </a:spcBef>
            </a:pPr>
            <a:endParaRPr lang="en-US"/>
          </a:p>
        </p:txBody>
      </p:sp>
      <p:sp>
        <p:nvSpPr>
          <p:cNvPr id="17681" name="Text Box 273"/>
          <p:cNvSpPr txBox="1">
            <a:spLocks noChangeArrowheads="1"/>
          </p:cNvSpPr>
          <p:nvPr/>
        </p:nvSpPr>
        <p:spPr bwMode="auto">
          <a:xfrm>
            <a:off x="4724400" y="25765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82" name="Text Box 274"/>
          <p:cNvSpPr txBox="1">
            <a:spLocks noChangeArrowheads="1"/>
          </p:cNvSpPr>
          <p:nvPr/>
        </p:nvSpPr>
        <p:spPr bwMode="auto">
          <a:xfrm>
            <a:off x="6629400" y="25765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83" name="Text Box 275"/>
          <p:cNvSpPr txBox="1">
            <a:spLocks noChangeArrowheads="1"/>
          </p:cNvSpPr>
          <p:nvPr/>
        </p:nvSpPr>
        <p:spPr bwMode="auto">
          <a:xfrm>
            <a:off x="2819400" y="33385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84" name="Text Box 276"/>
          <p:cNvSpPr txBox="1">
            <a:spLocks noChangeArrowheads="1"/>
          </p:cNvSpPr>
          <p:nvPr/>
        </p:nvSpPr>
        <p:spPr bwMode="auto">
          <a:xfrm>
            <a:off x="4724400" y="33385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85" name="Text Box 277"/>
          <p:cNvSpPr txBox="1">
            <a:spLocks noChangeArrowheads="1"/>
          </p:cNvSpPr>
          <p:nvPr/>
        </p:nvSpPr>
        <p:spPr bwMode="auto">
          <a:xfrm>
            <a:off x="6629400" y="33385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86" name="Text Box 278"/>
          <p:cNvSpPr txBox="1">
            <a:spLocks noChangeArrowheads="1"/>
          </p:cNvSpPr>
          <p:nvPr/>
        </p:nvSpPr>
        <p:spPr bwMode="auto">
          <a:xfrm>
            <a:off x="2819400" y="54721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87" name="Text Box 279"/>
          <p:cNvSpPr txBox="1">
            <a:spLocks noChangeArrowheads="1"/>
          </p:cNvSpPr>
          <p:nvPr/>
        </p:nvSpPr>
        <p:spPr bwMode="auto">
          <a:xfrm>
            <a:off x="4724400" y="54721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88" name="Text Box 280"/>
          <p:cNvSpPr txBox="1">
            <a:spLocks noChangeArrowheads="1"/>
          </p:cNvSpPr>
          <p:nvPr/>
        </p:nvSpPr>
        <p:spPr bwMode="auto">
          <a:xfrm>
            <a:off x="6629400" y="54721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89" name="Text Box 281"/>
          <p:cNvSpPr txBox="1">
            <a:spLocks noChangeArrowheads="1"/>
          </p:cNvSpPr>
          <p:nvPr/>
        </p:nvSpPr>
        <p:spPr bwMode="auto">
          <a:xfrm>
            <a:off x="2819400" y="4024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90" name="Text Box 282"/>
          <p:cNvSpPr txBox="1">
            <a:spLocks noChangeArrowheads="1"/>
          </p:cNvSpPr>
          <p:nvPr/>
        </p:nvSpPr>
        <p:spPr bwMode="auto">
          <a:xfrm>
            <a:off x="4724400" y="4024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91" name="Text Box 283"/>
          <p:cNvSpPr txBox="1">
            <a:spLocks noChangeArrowheads="1"/>
          </p:cNvSpPr>
          <p:nvPr/>
        </p:nvSpPr>
        <p:spPr bwMode="auto">
          <a:xfrm>
            <a:off x="6629400" y="4024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92" name="Text Box 284"/>
          <p:cNvSpPr txBox="1">
            <a:spLocks noChangeArrowheads="1"/>
          </p:cNvSpPr>
          <p:nvPr/>
        </p:nvSpPr>
        <p:spPr bwMode="auto">
          <a:xfrm>
            <a:off x="2819400" y="4786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93" name="Text Box 285"/>
          <p:cNvSpPr txBox="1">
            <a:spLocks noChangeArrowheads="1"/>
          </p:cNvSpPr>
          <p:nvPr/>
        </p:nvSpPr>
        <p:spPr bwMode="auto">
          <a:xfrm>
            <a:off x="4724400" y="4786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sp>
        <p:nvSpPr>
          <p:cNvPr id="17694" name="Text Box 286"/>
          <p:cNvSpPr txBox="1">
            <a:spLocks noChangeArrowheads="1"/>
          </p:cNvSpPr>
          <p:nvPr/>
        </p:nvSpPr>
        <p:spPr bwMode="auto">
          <a:xfrm>
            <a:off x="6629400" y="4786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dirty="0">
              <a:solidFill>
                <a:schemeClr val="accent1">
                  <a:lumMod val="50000"/>
                </a:schemeClr>
              </a:solidFill>
              <a:latin typeface="Georgia" pitchFamily="18" charset="0"/>
            </a:endParaRPr>
          </a:p>
        </p:txBody>
      </p:sp>
      <p:pic>
        <p:nvPicPr>
          <p:cNvPr id="18486" name="Picture 13" descr="NFTE_SmallTagLock_PantoneC.eps"/>
          <p:cNvPicPr>
            <a:picLocks noChangeAspect="1"/>
          </p:cNvPicPr>
          <p:nvPr/>
        </p:nvPicPr>
        <p:blipFill>
          <a:blip r:embed="rId3" cstate="print"/>
          <a:srcRect/>
          <a:stretch>
            <a:fillRect/>
          </a:stretch>
        </p:blipFill>
        <p:spPr bwMode="auto">
          <a:xfrm>
            <a:off x="33338" y="6080125"/>
            <a:ext cx="1490662" cy="744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Apex</Template>
  <TotalTime>12475</TotalTime>
  <Words>5655</Words>
  <Application>Microsoft Office PowerPoint</Application>
  <PresentationFormat>On-screen Show (4:3)</PresentationFormat>
  <Paragraphs>630</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Apex</vt:lpstr>
      <vt:lpstr>Worksheet</vt:lpstr>
      <vt:lpstr>The 30-Second Pitch/Hook </vt:lpstr>
      <vt:lpstr>Business Name Logo</vt:lpstr>
      <vt:lpstr>Mission Statement</vt:lpstr>
      <vt:lpstr>Business Profile</vt:lpstr>
      <vt:lpstr>Qualifications </vt:lpstr>
      <vt:lpstr>Slide 6</vt:lpstr>
      <vt:lpstr>Slide 7</vt:lpstr>
      <vt:lpstr>Target Market Segment</vt:lpstr>
      <vt:lpstr>Competitive Advantage</vt:lpstr>
      <vt:lpstr>Marketing Mix </vt:lpstr>
      <vt:lpstr>Promotional Mix</vt:lpstr>
      <vt:lpstr>Cost of Materials/Labor</vt:lpstr>
      <vt:lpstr>Economics of One Unit</vt:lpstr>
      <vt:lpstr>Average Monthly Fixed Expenses</vt:lpstr>
      <vt:lpstr>Time-Management Plan Schedule for a Typical Week </vt:lpstr>
      <vt:lpstr>Monthly Sales Projections First Year </vt:lpstr>
      <vt:lpstr>Monthly Break-Even Units</vt:lpstr>
      <vt:lpstr>Projected Yearly Income Statement First Year</vt:lpstr>
      <vt:lpstr>Slide 19</vt:lpstr>
      <vt:lpstr>ROS &amp; ROI</vt:lpstr>
      <vt:lpstr>Financing Strategy</vt:lpstr>
      <vt:lpstr>Business Responsibility &amp; Philanthropy</vt:lpstr>
      <vt:lpstr>Business &amp; Personal Goals</vt:lpstr>
      <vt:lpstr>Enter your slogan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Schwartz</dc:creator>
  <cp:lastModifiedBy>pathways tmhs</cp:lastModifiedBy>
  <cp:revision>723</cp:revision>
  <cp:lastPrinted>2010-09-07T20:41:36Z</cp:lastPrinted>
  <dcterms:created xsi:type="dcterms:W3CDTF">2009-03-28T18:15:00Z</dcterms:created>
  <dcterms:modified xsi:type="dcterms:W3CDTF">2011-08-28T18:52:44Z</dcterms:modified>
</cp:coreProperties>
</file>