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5"/>
  </p:notesMasterIdLst>
  <p:handoutMasterIdLst>
    <p:handoutMasterId r:id="rId16"/>
  </p:handoutMasterIdLst>
  <p:sldIdLst>
    <p:sldId id="285" r:id="rId2"/>
    <p:sldId id="284" r:id="rId3"/>
    <p:sldId id="271" r:id="rId4"/>
    <p:sldId id="272" r:id="rId5"/>
    <p:sldId id="273" r:id="rId6"/>
    <p:sldId id="274" r:id="rId7"/>
    <p:sldId id="275" r:id="rId8"/>
    <p:sldId id="276" r:id="rId9"/>
    <p:sldId id="277" r:id="rId10"/>
    <p:sldId id="278" r:id="rId11"/>
    <p:sldId id="279" r:id="rId12"/>
    <p:sldId id="281" r:id="rId13"/>
    <p:sldId id="282" r:id="rId14"/>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4" autoAdjust="0"/>
    <p:restoredTop sz="76115" autoAdjust="0"/>
  </p:normalViewPr>
  <p:slideViewPr>
    <p:cSldViewPr>
      <p:cViewPr>
        <p:scale>
          <a:sx n="66" d="100"/>
          <a:sy n="66" d="100"/>
        </p:scale>
        <p:origin x="-2160"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9" d="100"/>
          <a:sy n="69" d="100"/>
        </p:scale>
        <p:origin x="-3246" y="-10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Units Sold</c:v>
                </c:pt>
              </c:strCache>
            </c:strRef>
          </c:tx>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27</c:v>
                </c:pt>
                <c:pt idx="1">
                  <c:v>27</c:v>
                </c:pt>
                <c:pt idx="2">
                  <c:v>30</c:v>
                </c:pt>
                <c:pt idx="3">
                  <c:v>29</c:v>
                </c:pt>
                <c:pt idx="4">
                  <c:v>23</c:v>
                </c:pt>
                <c:pt idx="5">
                  <c:v>29</c:v>
                </c:pt>
                <c:pt idx="6">
                  <c:v>30</c:v>
                </c:pt>
                <c:pt idx="7">
                  <c:v>30</c:v>
                </c:pt>
                <c:pt idx="8">
                  <c:v>29</c:v>
                </c:pt>
                <c:pt idx="9">
                  <c:v>30</c:v>
                </c:pt>
                <c:pt idx="10">
                  <c:v>29</c:v>
                </c:pt>
                <c:pt idx="11">
                  <c:v>23</c:v>
                </c:pt>
              </c:numCache>
            </c:numRef>
          </c:val>
        </c:ser>
        <c:dLbls>
          <c:showLegendKey val="0"/>
          <c:showVal val="0"/>
          <c:showCatName val="0"/>
          <c:showSerName val="0"/>
          <c:showPercent val="0"/>
          <c:showBubbleSize val="0"/>
        </c:dLbls>
        <c:gapWidth val="150"/>
        <c:axId val="83339520"/>
        <c:axId val="84291584"/>
      </c:barChart>
      <c:catAx>
        <c:axId val="83339520"/>
        <c:scaling>
          <c:orientation val="minMax"/>
        </c:scaling>
        <c:delete val="0"/>
        <c:axPos val="b"/>
        <c:majorTickMark val="out"/>
        <c:minorTickMark val="none"/>
        <c:tickLblPos val="nextTo"/>
        <c:crossAx val="84291584"/>
        <c:crosses val="autoZero"/>
        <c:auto val="1"/>
        <c:lblAlgn val="ctr"/>
        <c:lblOffset val="100"/>
        <c:noMultiLvlLbl val="0"/>
      </c:catAx>
      <c:valAx>
        <c:axId val="84291584"/>
        <c:scaling>
          <c:orientation val="minMax"/>
        </c:scaling>
        <c:delete val="0"/>
        <c:axPos val="l"/>
        <c:majorGridlines/>
        <c:numFmt formatCode="General" sourceLinked="1"/>
        <c:majorTickMark val="out"/>
        <c:minorTickMark val="none"/>
        <c:tickLblPos val="nextTo"/>
        <c:crossAx val="8333952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2124" cy="464346"/>
          </a:xfrm>
          <a:prstGeom prst="rect">
            <a:avLst/>
          </a:prstGeom>
        </p:spPr>
        <p:txBody>
          <a:bodyPr vert="horz" lIns="91970" tIns="45985" rIns="91970" bIns="45985" rtlCol="0"/>
          <a:lstStyle>
            <a:lvl1pPr algn="l">
              <a:defRPr sz="1200"/>
            </a:lvl1pPr>
          </a:lstStyle>
          <a:p>
            <a:endParaRPr lang="en-US"/>
          </a:p>
        </p:txBody>
      </p:sp>
      <p:sp>
        <p:nvSpPr>
          <p:cNvPr id="3" name="Date Placeholder 2"/>
          <p:cNvSpPr>
            <a:spLocks noGrp="1"/>
          </p:cNvSpPr>
          <p:nvPr>
            <p:ph type="dt" sz="quarter" idx="1"/>
          </p:nvPr>
        </p:nvSpPr>
        <p:spPr>
          <a:xfrm>
            <a:off x="3963978" y="1"/>
            <a:ext cx="3032124" cy="464346"/>
          </a:xfrm>
          <a:prstGeom prst="rect">
            <a:avLst/>
          </a:prstGeom>
        </p:spPr>
        <p:txBody>
          <a:bodyPr vert="horz" lIns="91970" tIns="45985" rIns="91970" bIns="45985" rtlCol="0"/>
          <a:lstStyle>
            <a:lvl1pPr algn="r">
              <a:defRPr sz="1200"/>
            </a:lvl1pPr>
          </a:lstStyle>
          <a:p>
            <a:fld id="{443DD1E9-373E-4546-AEF7-A8323C6F19C1}" type="datetimeFigureOut">
              <a:rPr lang="en-US" smtClean="0"/>
              <a:pPr/>
              <a:t>11/12/2013</a:t>
            </a:fld>
            <a:endParaRPr lang="en-US"/>
          </a:p>
        </p:txBody>
      </p:sp>
      <p:sp>
        <p:nvSpPr>
          <p:cNvPr id="4" name="Footer Placeholder 3"/>
          <p:cNvSpPr>
            <a:spLocks noGrp="1"/>
          </p:cNvSpPr>
          <p:nvPr>
            <p:ph type="ftr" sz="quarter" idx="2"/>
          </p:nvPr>
        </p:nvSpPr>
        <p:spPr>
          <a:xfrm>
            <a:off x="1" y="8817760"/>
            <a:ext cx="3032124" cy="464346"/>
          </a:xfrm>
          <a:prstGeom prst="rect">
            <a:avLst/>
          </a:prstGeom>
        </p:spPr>
        <p:txBody>
          <a:bodyPr vert="horz" lIns="91970" tIns="45985" rIns="91970" bIns="45985" rtlCol="0" anchor="b"/>
          <a:lstStyle>
            <a:lvl1pPr algn="l">
              <a:defRPr sz="1200"/>
            </a:lvl1pPr>
          </a:lstStyle>
          <a:p>
            <a:endParaRPr lang="en-US"/>
          </a:p>
        </p:txBody>
      </p:sp>
      <p:sp>
        <p:nvSpPr>
          <p:cNvPr id="5" name="Slide Number Placeholder 4"/>
          <p:cNvSpPr>
            <a:spLocks noGrp="1"/>
          </p:cNvSpPr>
          <p:nvPr>
            <p:ph type="sldNum" sz="quarter" idx="3"/>
          </p:nvPr>
        </p:nvSpPr>
        <p:spPr>
          <a:xfrm>
            <a:off x="3963978" y="8817760"/>
            <a:ext cx="3032124" cy="464346"/>
          </a:xfrm>
          <a:prstGeom prst="rect">
            <a:avLst/>
          </a:prstGeom>
        </p:spPr>
        <p:txBody>
          <a:bodyPr vert="horz" lIns="91970" tIns="45985" rIns="91970" bIns="45985" rtlCol="0" anchor="b"/>
          <a:lstStyle>
            <a:lvl1pPr algn="r">
              <a:defRPr sz="1200"/>
            </a:lvl1pPr>
          </a:lstStyle>
          <a:p>
            <a:fld id="{BE34B1CC-39E3-4A7E-A15F-DC4711D0D265}" type="slidenum">
              <a:rPr lang="en-US" smtClean="0"/>
              <a:pPr/>
              <a:t>‹#›</a:t>
            </a:fld>
            <a:endParaRPr lang="en-US"/>
          </a:p>
        </p:txBody>
      </p:sp>
    </p:spTree>
    <p:extLst>
      <p:ext uri="{BB962C8B-B14F-4D97-AF65-F5344CB8AC3E}">
        <p14:creationId xmlns:p14="http://schemas.microsoft.com/office/powerpoint/2010/main" val="212212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2336" cy="464185"/>
          </a:xfrm>
          <a:prstGeom prst="rect">
            <a:avLst/>
          </a:prstGeom>
        </p:spPr>
        <p:txBody>
          <a:bodyPr vert="horz" lIns="93028" tIns="46514" rIns="93028" bIns="46514" rtlCol="0"/>
          <a:lstStyle>
            <a:lvl1pPr algn="l">
              <a:defRPr sz="1200"/>
            </a:lvl1pPr>
          </a:lstStyle>
          <a:p>
            <a:endParaRPr lang="en-US"/>
          </a:p>
        </p:txBody>
      </p:sp>
      <p:sp>
        <p:nvSpPr>
          <p:cNvPr id="3" name="Date Placeholder 2"/>
          <p:cNvSpPr>
            <a:spLocks noGrp="1"/>
          </p:cNvSpPr>
          <p:nvPr>
            <p:ph type="dt" idx="1"/>
          </p:nvPr>
        </p:nvSpPr>
        <p:spPr>
          <a:xfrm>
            <a:off x="3963745" y="1"/>
            <a:ext cx="3032336" cy="464185"/>
          </a:xfrm>
          <a:prstGeom prst="rect">
            <a:avLst/>
          </a:prstGeom>
        </p:spPr>
        <p:txBody>
          <a:bodyPr vert="horz" lIns="93028" tIns="46514" rIns="93028" bIns="46514" rtlCol="0"/>
          <a:lstStyle>
            <a:lvl1pPr algn="r">
              <a:defRPr sz="1200"/>
            </a:lvl1pPr>
          </a:lstStyle>
          <a:p>
            <a:fld id="{CB2BB6C2-F5C4-49BC-BD78-FC7E7B1E650B}" type="datetimeFigureOut">
              <a:rPr lang="en-US" smtClean="0"/>
              <a:pPr/>
              <a:t>11/12/2013</a:t>
            </a:fld>
            <a:endParaRPr lang="en-US"/>
          </a:p>
        </p:txBody>
      </p:sp>
      <p:sp>
        <p:nvSpPr>
          <p:cNvPr id="4" name="Slide Image Placeholder 3"/>
          <p:cNvSpPr>
            <a:spLocks noGrp="1" noRot="1" noChangeAspect="1"/>
          </p:cNvSpPr>
          <p:nvPr>
            <p:ph type="sldImg" idx="2"/>
          </p:nvPr>
        </p:nvSpPr>
        <p:spPr>
          <a:xfrm>
            <a:off x="1177925" y="695325"/>
            <a:ext cx="4641850" cy="3481388"/>
          </a:xfrm>
          <a:prstGeom prst="rect">
            <a:avLst/>
          </a:prstGeom>
          <a:noFill/>
          <a:ln w="12700">
            <a:solidFill>
              <a:prstClr val="black"/>
            </a:solidFill>
          </a:ln>
        </p:spPr>
        <p:txBody>
          <a:bodyPr vert="horz" lIns="93028" tIns="46514" rIns="93028" bIns="46514" rtlCol="0" anchor="ctr"/>
          <a:lstStyle/>
          <a:p>
            <a:endParaRPr lang="en-US"/>
          </a:p>
        </p:txBody>
      </p:sp>
      <p:sp>
        <p:nvSpPr>
          <p:cNvPr id="5" name="Notes Placeholder 4"/>
          <p:cNvSpPr>
            <a:spLocks noGrp="1"/>
          </p:cNvSpPr>
          <p:nvPr>
            <p:ph type="body" sz="quarter" idx="3"/>
          </p:nvPr>
        </p:nvSpPr>
        <p:spPr>
          <a:xfrm>
            <a:off x="699771" y="4409759"/>
            <a:ext cx="5598160" cy="4177665"/>
          </a:xfrm>
          <a:prstGeom prst="rect">
            <a:avLst/>
          </a:prstGeom>
        </p:spPr>
        <p:txBody>
          <a:bodyPr vert="horz" lIns="93028" tIns="46514" rIns="93028" bIns="465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905"/>
            <a:ext cx="3032336" cy="464185"/>
          </a:xfrm>
          <a:prstGeom prst="rect">
            <a:avLst/>
          </a:prstGeom>
        </p:spPr>
        <p:txBody>
          <a:bodyPr vert="horz" lIns="93028" tIns="46514" rIns="93028" bIns="46514" rtlCol="0" anchor="b"/>
          <a:lstStyle>
            <a:lvl1pPr algn="l">
              <a:defRPr sz="1200"/>
            </a:lvl1pPr>
          </a:lstStyle>
          <a:p>
            <a:endParaRPr lang="en-US"/>
          </a:p>
        </p:txBody>
      </p:sp>
      <p:sp>
        <p:nvSpPr>
          <p:cNvPr id="7" name="Slide Number Placeholder 6"/>
          <p:cNvSpPr>
            <a:spLocks noGrp="1"/>
          </p:cNvSpPr>
          <p:nvPr>
            <p:ph type="sldNum" sz="quarter" idx="5"/>
          </p:nvPr>
        </p:nvSpPr>
        <p:spPr>
          <a:xfrm>
            <a:off x="3963745" y="8817905"/>
            <a:ext cx="3032336" cy="464185"/>
          </a:xfrm>
          <a:prstGeom prst="rect">
            <a:avLst/>
          </a:prstGeom>
        </p:spPr>
        <p:txBody>
          <a:bodyPr vert="horz" lIns="93028" tIns="46514" rIns="93028" bIns="46514" rtlCol="0" anchor="b"/>
          <a:lstStyle>
            <a:lvl1pPr algn="r">
              <a:defRPr sz="1200"/>
            </a:lvl1pPr>
          </a:lstStyle>
          <a:p>
            <a:fld id="{F3F5A8CD-32A9-4972-A31B-86080B7BBAE7}" type="slidenum">
              <a:rPr lang="en-US" smtClean="0"/>
              <a:pPr/>
              <a:t>‹#›</a:t>
            </a:fld>
            <a:endParaRPr lang="en-US"/>
          </a:p>
        </p:txBody>
      </p:sp>
    </p:spTree>
    <p:extLst>
      <p:ext uri="{BB962C8B-B14F-4D97-AF65-F5344CB8AC3E}">
        <p14:creationId xmlns:p14="http://schemas.microsoft.com/office/powerpoint/2010/main" val="2124222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704">
              <a:defRPr/>
            </a:pPr>
            <a:r>
              <a:rPr lang="en-US" dirty="0"/>
              <a:t>We’ve all been hurt in one way or another by cancer, pollution, or heart disease. What hits closest to home for me, and I mean this literally, is poverty. Every time I return to the Philippines where I was born, I see poverty that just breaks my heart. I see a proud people who don’t have the opportunity to lift themselves out of this mire. I see a land full of untapped, renewable resources. In a nutshell, I see an opportunity</a:t>
            </a:r>
          </a:p>
        </p:txBody>
      </p:sp>
      <p:sp>
        <p:nvSpPr>
          <p:cNvPr id="4" name="Slide Number Placeholder 3"/>
          <p:cNvSpPr>
            <a:spLocks noGrp="1"/>
          </p:cNvSpPr>
          <p:nvPr>
            <p:ph type="sldNum" sz="quarter" idx="10"/>
          </p:nvPr>
        </p:nvSpPr>
        <p:spPr/>
        <p:txBody>
          <a:bodyPr/>
          <a:lstStyle/>
          <a:p>
            <a:fld id="{F3F5A8CD-32A9-4972-A31B-86080B7BBAE7}" type="slidenum">
              <a:rPr lang="en-US" smtClean="0"/>
              <a:pPr/>
              <a:t>1</a:t>
            </a:fld>
            <a:endParaRPr lang="en-US" dirty="0"/>
          </a:p>
        </p:txBody>
      </p:sp>
    </p:spTree>
    <p:extLst>
      <p:ext uri="{BB962C8B-B14F-4D97-AF65-F5344CB8AC3E}">
        <p14:creationId xmlns:p14="http://schemas.microsoft.com/office/powerpoint/2010/main" val="2386042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have been involved with Dignity Coco, LLC since its inception. Two summers ago, my father and I traveled to the Philippines at the request of Don </a:t>
            </a:r>
            <a:r>
              <a:rPr lang="en-US" baseline="0" dirty="0" err="1" smtClean="0"/>
              <a:t>Byker</a:t>
            </a:r>
            <a:r>
              <a:rPr lang="en-US" baseline="0" dirty="0" smtClean="0"/>
              <a:t>, chairman of Dignity and GCM. I assisted my father both in the acquisition of the processing machines and the planning of the factory. Last summer, I returned to the Philippines to attend the opening ceremony of the company. This has put my in contact with executives such as Stephen Freed, who is CEO of Dignity, Shawn McKenzie, the vice Chairman, and Darrel Campbell, a buyer for Ford who was looking to buy coconut fiber for the interior of Ford Automobiles, relationships that will help me with Hart For The Poor’s development.</a:t>
            </a:r>
          </a:p>
          <a:p>
            <a:r>
              <a:rPr lang="en-US" baseline="0" dirty="0" smtClean="0"/>
              <a:t>I have been involved with </a:t>
            </a:r>
            <a:r>
              <a:rPr lang="en-US" dirty="0" smtClean="0"/>
              <a:t>Grace Christian Mission</a:t>
            </a:r>
            <a:r>
              <a:rPr lang="en-US" baseline="0" dirty="0" smtClean="0"/>
              <a:t> for years. GCM is an organization that is responsible for orphanages and schools through the Philippines. My family and I sponsor them, and I during my trips to the Philippines, I have stayed at the orphanage and taught at the school.</a:t>
            </a:r>
          </a:p>
          <a:p>
            <a:r>
              <a:rPr lang="en-US" baseline="0" dirty="0" smtClean="0"/>
              <a:t>This, and sharing in Filipino life, has given me great cultural knowledge that other companies that are establishing plants will not have. For instance, I know that no organization or company can operate within a community unless the people are benefited by it. It will either be boycotted, or actively destroyed. This time in the Philippines, as well as my own cultural background has given me a passion for the Philippines. When a businessman such as myself is motivated not by acquisition of wealth but rather doing what he loves, it’s shown that </a:t>
            </a:r>
            <a:r>
              <a:rPr lang="en-US" baseline="0" dirty="0" err="1" smtClean="0"/>
              <a:t>th</a:t>
            </a:r>
            <a:endParaRPr lang="en-US" baseline="0" dirty="0" smtClean="0"/>
          </a:p>
          <a:p>
            <a:r>
              <a:rPr lang="en-US" baseline="0" dirty="0" smtClean="0"/>
              <a:t> I have been taking numerous business classes, and I am currently seeking a further education in business and entrepreneurship. ,</a:t>
            </a:r>
          </a:p>
        </p:txBody>
      </p:sp>
      <p:sp>
        <p:nvSpPr>
          <p:cNvPr id="4" name="Slide Number Placeholder 3"/>
          <p:cNvSpPr>
            <a:spLocks noGrp="1"/>
          </p:cNvSpPr>
          <p:nvPr>
            <p:ph type="sldNum" sz="quarter" idx="10"/>
          </p:nvPr>
        </p:nvSpPr>
        <p:spPr/>
        <p:txBody>
          <a:bodyPr/>
          <a:lstStyle/>
          <a:p>
            <a:fld id="{F3F5A8CD-32A9-4972-A31B-86080B7BBAE7}" type="slidenum">
              <a:rPr lang="en-US" smtClean="0"/>
              <a:pPr/>
              <a:t>10</a:t>
            </a:fld>
            <a:endParaRPr lang="en-US"/>
          </a:p>
        </p:txBody>
      </p:sp>
    </p:spTree>
    <p:extLst>
      <p:ext uri="{BB962C8B-B14F-4D97-AF65-F5344CB8AC3E}">
        <p14:creationId xmlns:p14="http://schemas.microsoft.com/office/powerpoint/2010/main" val="4292554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a:t>
            </a:r>
            <a:r>
              <a:rPr lang="en-US" baseline="0" dirty="0" smtClean="0"/>
              <a:t> units sold per year will be approximately 336, accounting for vacation time  given to workers during religious or family obligations, and points at which the market for these products is low. Gross revenue will be 2 million, 923 thousand 2 hundred dollars, and net profit will come to 1 million, 560 thousand, 720 dollars.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11</a:t>
            </a:fld>
            <a:endParaRPr lang="en-US"/>
          </a:p>
        </p:txBody>
      </p:sp>
    </p:spTree>
    <p:extLst>
      <p:ext uri="{BB962C8B-B14F-4D97-AF65-F5344CB8AC3E}">
        <p14:creationId xmlns:p14="http://schemas.microsoft.com/office/powerpoint/2010/main" val="740989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local prices, the building</a:t>
            </a:r>
            <a:r>
              <a:rPr lang="en-US" baseline="0" dirty="0" smtClean="0"/>
              <a:t> material with which we will construct the plant will cost approximately 1 mill 200 thousand dollars. This includes the cost of the machines used in processing Coconuts. Construction labor, with 50 skilled laborers working at fair prices will cost approximately 100  thousand dollars for the entire construction of the plant. Coconuts will cost 24,000 for the first production shift, and the rental of a warehouse to house goods in the U.S. before being sold wholesale will cost 18,000, which brings total startup expenditures to 1,324,000. Emergency fund will be 800 dollars, and reserve for fixed expenses will be 10 thousand dollars, bringing the total startup investment to around 1.4mill.</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12</a:t>
            </a:fld>
            <a:endParaRPr lang="en-US"/>
          </a:p>
        </p:txBody>
      </p:sp>
    </p:spTree>
    <p:extLst>
      <p:ext uri="{BB962C8B-B14F-4D97-AF65-F5344CB8AC3E}">
        <p14:creationId xmlns:p14="http://schemas.microsoft.com/office/powerpoint/2010/main" val="798002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They say not</a:t>
            </a:r>
            <a:r>
              <a:rPr lang="en-US" sz="1200" b="0" i="0" kern="1200" baseline="0" dirty="0" smtClean="0">
                <a:solidFill>
                  <a:schemeClr val="tx1"/>
                </a:solidFill>
                <a:effectLst/>
                <a:latin typeface="+mn-lt"/>
                <a:ea typeface="+mn-ea"/>
                <a:cs typeface="+mn-cs"/>
              </a:rPr>
              <a:t> to mix business with personal life, but for me, this is very personal. </a:t>
            </a:r>
            <a:r>
              <a:rPr lang="en-US" sz="1200" b="0" i="0" kern="1200" dirty="0" smtClean="0">
                <a:solidFill>
                  <a:schemeClr val="tx1"/>
                </a:solidFill>
                <a:effectLst/>
                <a:latin typeface="+mn-lt"/>
                <a:ea typeface="+mn-ea"/>
                <a:cs typeface="+mn-cs"/>
              </a:rPr>
              <a:t>I</a:t>
            </a:r>
            <a:r>
              <a:rPr lang="en-US" sz="1200" b="0" i="0" kern="1200" baseline="0" dirty="0" smtClean="0">
                <a:solidFill>
                  <a:schemeClr val="tx1"/>
                </a:solidFill>
                <a:effectLst/>
                <a:latin typeface="+mn-lt"/>
                <a:ea typeface="+mn-ea"/>
                <a:cs typeface="+mn-cs"/>
              </a:rPr>
              <a:t> believe </a:t>
            </a:r>
            <a:r>
              <a:rPr lang="en-US" sz="1200" b="0" i="0" kern="1200" dirty="0" smtClean="0">
                <a:solidFill>
                  <a:schemeClr val="tx1"/>
                </a:solidFill>
                <a:effectLst/>
                <a:latin typeface="+mn-lt"/>
                <a:ea typeface="+mn-ea"/>
                <a:cs typeface="+mn-cs"/>
              </a:rPr>
              <a:t>I was adopted from the Philippines and raised here in the United States so that I could use this life I was given to benefit the people I left, the life that should have been mine. I plan to continue living for this greater purpose, and expand it far past the Philippines alone, to everyone who I come into contact with. That</a:t>
            </a:r>
            <a:r>
              <a:rPr lang="en-US" sz="1200" b="0" i="0" kern="1200" baseline="0" dirty="0" smtClean="0">
                <a:solidFill>
                  <a:schemeClr val="tx1"/>
                </a:solidFill>
                <a:effectLst/>
                <a:latin typeface="+mn-lt"/>
                <a:ea typeface="+mn-ea"/>
                <a:cs typeface="+mn-cs"/>
              </a:rPr>
              <a:t> is my mission and the mission of Hart For The Poor. A business venture, for Social change. Thank you for your consideration.</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13</a:t>
            </a:fld>
            <a:endParaRPr lang="en-US"/>
          </a:p>
        </p:txBody>
      </p:sp>
    </p:spTree>
    <p:extLst>
      <p:ext uri="{BB962C8B-B14F-4D97-AF65-F5344CB8AC3E}">
        <p14:creationId xmlns:p14="http://schemas.microsoft.com/office/powerpoint/2010/main" val="3561798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Nathan Hart, and I am Hart for the Poor</a:t>
            </a:r>
          </a:p>
        </p:txBody>
      </p:sp>
      <p:sp>
        <p:nvSpPr>
          <p:cNvPr id="4" name="Slide Number Placeholder 3"/>
          <p:cNvSpPr>
            <a:spLocks noGrp="1"/>
          </p:cNvSpPr>
          <p:nvPr>
            <p:ph type="sldNum" sz="quarter" idx="10"/>
          </p:nvPr>
        </p:nvSpPr>
        <p:spPr/>
        <p:txBody>
          <a:bodyPr/>
          <a:lstStyle/>
          <a:p>
            <a:fld id="{F3F5A8CD-32A9-4972-A31B-86080B7BBAE7}" type="slidenum">
              <a:rPr lang="en-US" smtClean="0"/>
              <a:pPr/>
              <a:t>2</a:t>
            </a:fld>
            <a:endParaRPr lang="en-US" dirty="0"/>
          </a:p>
        </p:txBody>
      </p:sp>
    </p:spTree>
    <p:extLst>
      <p:ext uri="{BB962C8B-B14F-4D97-AF65-F5344CB8AC3E}">
        <p14:creationId xmlns:p14="http://schemas.microsoft.com/office/powerpoint/2010/main" val="1340864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704">
              <a:defRPr/>
            </a:pPr>
            <a:r>
              <a:rPr lang="en-US" dirty="0"/>
              <a:t>Opportunities for my product include the rise of pollution from plastic waste. In 2010, the United States produced 31 million tons of plastic waste.</a:t>
            </a:r>
            <a:br>
              <a:rPr lang="en-US" dirty="0"/>
            </a:br>
            <a:r>
              <a:rPr lang="en-US" dirty="0"/>
              <a:t>Health foods are also becoming more popular. This will be elaborated in the market analysis section.</a:t>
            </a:r>
          </a:p>
          <a:p>
            <a:pPr defTabSz="919704">
              <a:defRPr/>
            </a:pPr>
            <a:r>
              <a:rPr lang="en-US" dirty="0"/>
              <a:t>NVSS reports that diseases of the heart, and malignant neoplasms, (tumors) are the two leading causes of death in America.</a:t>
            </a:r>
            <a:br>
              <a:rPr lang="en-US" dirty="0"/>
            </a:br>
            <a:r>
              <a:rPr lang="en-US" dirty="0"/>
              <a:t>But of all these, Poverty is what I see as the greatest opportunity. 80 percent of the world lives at less than $10 a day. 1/6 of humanity lives in slums. In the Philippines alone, that’s 20 million people living in slums. Of that, 13 million children in the Philippines live on less than $2 a day because their parents can’t support them. As a result of that, 22,000 children die worldwide each day because of poverty. That’s one child dying every 3.5 seconds </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3</a:t>
            </a:fld>
            <a:endParaRPr lang="en-US" dirty="0"/>
          </a:p>
        </p:txBody>
      </p:sp>
    </p:spTree>
    <p:extLst>
      <p:ext uri="{BB962C8B-B14F-4D97-AF65-F5344CB8AC3E}">
        <p14:creationId xmlns:p14="http://schemas.microsoft.com/office/powerpoint/2010/main" val="1162267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704">
              <a:defRPr/>
            </a:pPr>
            <a:r>
              <a:rPr lang="en-US" dirty="0"/>
              <a:t>The shell, ground into a powder, can be used in making biodegradable plastics.</a:t>
            </a:r>
            <a:br>
              <a:rPr lang="en-US" dirty="0"/>
            </a:br>
            <a:r>
              <a:rPr lang="en-US" dirty="0"/>
              <a:t>The fiber can be used in non-woven textiles, erosion control, rope manufacture, and as a substitute for sphagnum moss in horticulture.</a:t>
            </a:r>
            <a:br>
              <a:rPr lang="en-US" dirty="0"/>
            </a:br>
            <a:r>
              <a:rPr lang="en-US" dirty="0"/>
              <a:t>The coconut meat, oil, and water are halal, kosher, and can be consumed by those who are lactose intolerant. Nutrients in coconuts have been shown in research by the American Society of Nutrition, </a:t>
            </a:r>
            <a:r>
              <a:rPr lang="en-US" dirty="0" err="1"/>
              <a:t>Visayas</a:t>
            </a:r>
            <a:r>
              <a:rPr lang="en-US" dirty="0"/>
              <a:t> State University, and many other independent researchers to cut down heart disease, promote weight control, soothe arthritic pain and even inhibit cancer cells.</a:t>
            </a:r>
          </a:p>
          <a:p>
            <a:pPr defTabSz="919704">
              <a:defRPr/>
            </a:pPr>
            <a:r>
              <a:rPr lang="en-US" dirty="0"/>
              <a:t>What my company focuses most on is poverty. Hart for the Poor plants factories in tropical countries, and pays fair trade wages for its workers. </a:t>
            </a:r>
          </a:p>
        </p:txBody>
      </p:sp>
      <p:sp>
        <p:nvSpPr>
          <p:cNvPr id="4" name="Slide Number Placeholder 3"/>
          <p:cNvSpPr>
            <a:spLocks noGrp="1"/>
          </p:cNvSpPr>
          <p:nvPr>
            <p:ph type="sldNum" sz="quarter" idx="10"/>
          </p:nvPr>
        </p:nvSpPr>
        <p:spPr/>
        <p:txBody>
          <a:bodyPr/>
          <a:lstStyle/>
          <a:p>
            <a:fld id="{F3F5A8CD-32A9-4972-A31B-86080B7BBAE7}" type="slidenum">
              <a:rPr lang="en-US" smtClean="0"/>
              <a:pPr/>
              <a:t>4</a:t>
            </a:fld>
            <a:endParaRPr lang="en-US"/>
          </a:p>
        </p:txBody>
      </p:sp>
    </p:spTree>
    <p:extLst>
      <p:ext uri="{BB962C8B-B14F-4D97-AF65-F5344CB8AC3E}">
        <p14:creationId xmlns:p14="http://schemas.microsoft.com/office/powerpoint/2010/main" val="207354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704">
              <a:defRPr/>
            </a:pPr>
            <a:r>
              <a:rPr lang="en-US" dirty="0"/>
              <a:t>Hart for the Poor promotes the transformation of communities by building community transformation plants. These community transformation plants are factories that process raw coconut materials. They promote the general economic growth of the area by connecting poverty-stricken areas directly to the global economy. In the U.S. Hart For the Poor will run a wholesale business, selling to stores and factories.</a:t>
            </a:r>
          </a:p>
          <a:p>
            <a:pPr defTabSz="919704">
              <a:defRPr/>
            </a:pPr>
            <a:r>
              <a:rPr lang="en-US" dirty="0"/>
              <a:t>Currently, mills are designed to maximize the production solely of coconut oil. They discard the water, milk, husks, and shells as waste. With Hart for the Poor, 100% of the coconut is used: from the husk to the shell to meat and water. Nothing is wasted. Apart from previously mentioned exports, Hart for the Poor will also sell within the Philippines fertilizer made of flecks from the husk produced by the stripping process, as well as distilled water which is a by-product of other processes in the Community Transformation Plant.</a:t>
            </a:r>
          </a:p>
          <a:p>
            <a:pPr defTabSz="919704">
              <a:defRPr/>
            </a:pPr>
            <a:r>
              <a:rPr lang="en-US" dirty="0"/>
              <a:t>To feed these Community Transformation Plants, it will be necessary to promote an educated workforce, so along with these plants, Hart for the Poor will also set up schooling for local students, educating them in mathematics and agriculture, as well as economics, and entrepreneurship.</a:t>
            </a:r>
            <a:r>
              <a:rPr lang="en-US" b="1" dirty="0"/>
              <a:t> </a:t>
            </a:r>
            <a:r>
              <a:rPr lang="en-US" dirty="0"/>
              <a:t>In addition to this, Hart for the Poor will educate farmers in the use of modern agricultural techniques such as using modern processing equipment that can triple the efficiency and cleanliness of the products.</a:t>
            </a:r>
          </a:p>
        </p:txBody>
      </p:sp>
      <p:sp>
        <p:nvSpPr>
          <p:cNvPr id="4" name="Slide Number Placeholder 3"/>
          <p:cNvSpPr>
            <a:spLocks noGrp="1"/>
          </p:cNvSpPr>
          <p:nvPr>
            <p:ph type="sldNum" sz="quarter" idx="10"/>
          </p:nvPr>
        </p:nvSpPr>
        <p:spPr/>
        <p:txBody>
          <a:bodyPr/>
          <a:lstStyle/>
          <a:p>
            <a:fld id="{F3F5A8CD-32A9-4972-A31B-86080B7BBAE7}" type="slidenum">
              <a:rPr lang="en-US" smtClean="0"/>
              <a:pPr/>
              <a:t>5</a:t>
            </a:fld>
            <a:endParaRPr lang="en-US"/>
          </a:p>
        </p:txBody>
      </p:sp>
    </p:spTree>
    <p:extLst>
      <p:ext uri="{BB962C8B-B14F-4D97-AF65-F5344CB8AC3E}">
        <p14:creationId xmlns:p14="http://schemas.microsoft.com/office/powerpoint/2010/main" val="3423271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day’s production,</a:t>
            </a:r>
            <a:r>
              <a:rPr lang="en-US" baseline="0" dirty="0" smtClean="0"/>
              <a:t> </a:t>
            </a:r>
            <a:r>
              <a:rPr lang="en-US" dirty="0" smtClean="0"/>
              <a:t>Hart</a:t>
            </a:r>
            <a:r>
              <a:rPr lang="en-US" baseline="0" dirty="0" smtClean="0"/>
              <a:t> For The Poor will process over 16,000 coconuts a day from surrounding farming areas. </a:t>
            </a:r>
          </a:p>
          <a:p>
            <a:r>
              <a:rPr lang="en-US" baseline="0" dirty="0" smtClean="0"/>
              <a:t>Total cost of goods sold will be 4,055, meaning the complete processing of an entire coconut will come out to 23 cents a coconut.</a:t>
            </a:r>
          </a:p>
          <a:p>
            <a:r>
              <a:rPr lang="en-US" baseline="0" dirty="0" smtClean="0"/>
              <a:t>With a contribution margin of 4,645, My monthly break even units will be approximately 28.</a:t>
            </a:r>
          </a:p>
        </p:txBody>
      </p:sp>
      <p:sp>
        <p:nvSpPr>
          <p:cNvPr id="4" name="Slide Number Placeholder 3"/>
          <p:cNvSpPr>
            <a:spLocks noGrp="1"/>
          </p:cNvSpPr>
          <p:nvPr>
            <p:ph type="sldNum" sz="quarter" idx="10"/>
          </p:nvPr>
        </p:nvSpPr>
        <p:spPr/>
        <p:txBody>
          <a:bodyPr/>
          <a:lstStyle/>
          <a:p>
            <a:fld id="{F3F5A8CD-32A9-4972-A31B-86080B7BBAE7}" type="slidenum">
              <a:rPr lang="en-US" smtClean="0"/>
              <a:pPr/>
              <a:t>6</a:t>
            </a:fld>
            <a:endParaRPr lang="en-US"/>
          </a:p>
        </p:txBody>
      </p:sp>
    </p:spTree>
    <p:extLst>
      <p:ext uri="{BB962C8B-B14F-4D97-AF65-F5344CB8AC3E}">
        <p14:creationId xmlns:p14="http://schemas.microsoft.com/office/powerpoint/2010/main" val="3720505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Hart for the Poor is both Manufacturer and Wholesaler. As mentioned before, Hart For the Poor in the Philippines will process raw coconut materials. In the U.S. our company will be wholesalers, selling to stores and factories.</a:t>
            </a:r>
          </a:p>
          <a:p>
            <a:r>
              <a:rPr lang="en-US" dirty="0"/>
              <a:t>From 2005 to 2009, the market for “natural” and “organic” foods grew 85% in spite of the economic recession. As we as a nation recover from the effects of the recession, consumers will start to acquire more disposable income, and in turn spend more. By 2014, organic food sales are predicted by the Western Washington University to reach 42 billion dollars. I will be selling to stores such as wholefoods and to Farmers Markets.</a:t>
            </a:r>
          </a:p>
          <a:p>
            <a:pPr defTabSz="919704">
              <a:defRPr/>
            </a:pPr>
            <a:r>
              <a:rPr lang="en-US" i="0" baseline="0" dirty="0" smtClean="0"/>
              <a:t>Hart For The Poor will target those interested in promoting the well-being of humanity in poorer countries, as well as those involved in promotion of “green” products.</a:t>
            </a:r>
          </a:p>
          <a:p>
            <a:pPr defTabSz="919704">
              <a:defRPr/>
            </a:pPr>
            <a:r>
              <a:rPr lang="en-US" i="0" baseline="0" dirty="0" smtClean="0"/>
              <a:t> In regards to plastic and textile, I will be selling Coconut Powder for plastic fill and Coconut Fiber for non-woven Textile to environmentally friendly companies such as Green Textile Associates, Inc. Ningbo Green Textile Co. and NEW Plastics, as well as Car manufacturers such as Ford and Chevrolet.</a:t>
            </a:r>
          </a:p>
          <a:p>
            <a:pPr defTabSz="919704">
              <a:defRPr/>
            </a:pPr>
            <a:r>
              <a:rPr lang="en-US" i="0" baseline="0" dirty="0" smtClean="0"/>
              <a:t>There are over 600,000 textile, plastic, and car manufacturing plants world-wide, and over 1,000 in the U.S.A. Based on the amount that I can process in a single factory, as well as the contacts that I have already made in the industry, I will begin by supplying goods to around 25 factories.</a:t>
            </a:r>
          </a:p>
          <a:p>
            <a:endParaRPr lang="en-US" i="0" baseline="0" dirty="0" smtClean="0"/>
          </a:p>
        </p:txBody>
      </p:sp>
      <p:sp>
        <p:nvSpPr>
          <p:cNvPr id="4" name="Slide Number Placeholder 3"/>
          <p:cNvSpPr>
            <a:spLocks noGrp="1"/>
          </p:cNvSpPr>
          <p:nvPr>
            <p:ph type="sldNum" sz="quarter" idx="10"/>
          </p:nvPr>
        </p:nvSpPr>
        <p:spPr/>
        <p:txBody>
          <a:bodyPr/>
          <a:lstStyle/>
          <a:p>
            <a:fld id="{F3F5A8CD-32A9-4972-A31B-86080B7BBAE7}" type="slidenum">
              <a:rPr lang="en-US" smtClean="0"/>
              <a:pPr/>
              <a:t>7</a:t>
            </a:fld>
            <a:endParaRPr lang="en-US"/>
          </a:p>
        </p:txBody>
      </p:sp>
    </p:spTree>
    <p:extLst>
      <p:ext uri="{BB962C8B-B14F-4D97-AF65-F5344CB8AC3E}">
        <p14:creationId xmlns:p14="http://schemas.microsoft.com/office/powerpoint/2010/main" val="324429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regards to Promotions, I will use the connections that I have established through my time with Dignity and GCM, which will be elaborated in my qualifications. I will also promote my product through GCM’s network of various sponsors in the U.S.A, many of whom are high ranked members in companies such as AT&amp;T, Wal-Mart, and the like, and authorities in the Philippines.</a:t>
            </a:r>
          </a:p>
          <a:p>
            <a:r>
              <a:rPr lang="en-US" baseline="0" dirty="0" smtClean="0"/>
              <a:t>I will be focusing on the social entrepreneurship aspect of my company, particularly the fact my company will be educating, providing jobs, and connecting local workers to the global economy, as well as providing jobs here in the U.S. Coconut powder and Coconut shell fiber will be used in Green Manufacture of Plastics and Textiles, which will be advertised on the products made.</a:t>
            </a:r>
          </a:p>
          <a:p>
            <a:r>
              <a:rPr lang="en-US" baseline="0" dirty="0" smtClean="0"/>
              <a:t>Most products are manufactured, then sold to a wholesaler, who then sells to a retailer. Hart for the Poor, being both manufacturer and wholesaler, cuts out the middle man, keeping prices low and funneling the savings not only to the buyer, but also the workers in the factories.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8</a:t>
            </a:fld>
            <a:endParaRPr lang="en-US"/>
          </a:p>
        </p:txBody>
      </p:sp>
    </p:spTree>
    <p:extLst>
      <p:ext uri="{BB962C8B-B14F-4D97-AF65-F5344CB8AC3E}">
        <p14:creationId xmlns:p14="http://schemas.microsoft.com/office/powerpoint/2010/main" val="459588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Direct Competition includes companies such as Dignity</a:t>
            </a:r>
            <a:r>
              <a:rPr lang="en-US" baseline="0" dirty="0" smtClean="0"/>
              <a:t> Coco, </a:t>
            </a:r>
            <a:r>
              <a:rPr lang="en-US" baseline="0" dirty="0" err="1" smtClean="0"/>
              <a:t>Nutiva</a:t>
            </a:r>
            <a:r>
              <a:rPr lang="en-US" baseline="0" dirty="0" smtClean="0"/>
              <a:t>, and Celebes Coconut Corporation</a:t>
            </a:r>
            <a:endParaRPr lang="en-US" dirty="0" smtClean="0"/>
          </a:p>
          <a:p>
            <a:r>
              <a:rPr lang="en-US" dirty="0" smtClean="0"/>
              <a:t>Dignity will be a sister business, as I have</a:t>
            </a:r>
            <a:r>
              <a:rPr lang="en-US" baseline="0" dirty="0" smtClean="0"/>
              <a:t> drawn inspiration from their endeavors. However, I am hoping to delve even deeper in the planting of</a:t>
            </a:r>
            <a:r>
              <a:rPr lang="en-US" dirty="0" smtClean="0"/>
              <a:t> educational systems, whereas</a:t>
            </a:r>
            <a:r>
              <a:rPr lang="en-US" baseline="0" dirty="0" smtClean="0"/>
              <a:t> Dignity uses already existing institutions.</a:t>
            </a:r>
            <a:endParaRPr lang="en-US" dirty="0" smtClean="0"/>
          </a:p>
          <a:p>
            <a:r>
              <a:rPr lang="en-US" dirty="0" err="1" smtClean="0"/>
              <a:t>Nutiva</a:t>
            </a:r>
            <a:r>
              <a:rPr lang="en-US" baseline="0" dirty="0" smtClean="0"/>
              <a:t> Celebes are already established as big names in the coconut industry, but don’t focus on the welfare of the people. To make profit they take advantage of local workers. My company will offer more desirable working conditions, which appeals to the sympathetic, and to local workers, who will be drawn away from other plants.</a:t>
            </a:r>
          </a:p>
          <a:p>
            <a:r>
              <a:rPr lang="en-US" dirty="0" smtClean="0"/>
              <a:t>Indirect competition includes organic</a:t>
            </a:r>
            <a:r>
              <a:rPr lang="en-US" baseline="0" dirty="0" smtClean="0"/>
              <a:t> food companies such as Earth’s Best, Organic Valley, and Local Farmer’s Markets.</a:t>
            </a:r>
          </a:p>
          <a:p>
            <a:r>
              <a:rPr lang="en-US" baseline="0" dirty="0" smtClean="0"/>
              <a:t>Earth’s Best and Organic Valley are also well known and established. They have a reputation of high quality within health circles, but again fall short in the philanthropy aspect.</a:t>
            </a:r>
          </a:p>
          <a:p>
            <a:r>
              <a:rPr lang="en-US" baseline="0" dirty="0" smtClean="0"/>
              <a:t>Organic Farmers, while popular locally, are limited in their products. They are very expensive. My products are more exotic, which draw those looking for unique remedies, and the price is kept low by cutting out the middle man.</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a:p>
        </p:txBody>
      </p:sp>
    </p:spTree>
    <p:extLst>
      <p:ext uri="{BB962C8B-B14F-4D97-AF65-F5344CB8AC3E}">
        <p14:creationId xmlns:p14="http://schemas.microsoft.com/office/powerpoint/2010/main" val="1218729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742970B-D3F7-455B-B431-EE4D6888DE51}" type="datetimeFigureOut">
              <a:rPr lang="en-US" smtClean="0"/>
              <a:pPr/>
              <a:t>11/12/2013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EF05719-60C6-4F50-8ADE-5A9206F1B5F5}"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742970B-D3F7-455B-B431-EE4D6888DE51}"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42970B-D3F7-455B-B431-EE4D6888DE51}" type="datetimeFigureOut">
              <a:rPr lang="en-US" smtClean="0"/>
              <a:pPr/>
              <a:t>11/12/2013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2970B-D3F7-455B-B431-EE4D6888DE51}" type="datetimeFigureOut">
              <a:rPr lang="en-US" smtClean="0"/>
              <a:pPr/>
              <a:t>11/12/2013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pPr/>
              <a:t>11/12/2013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742970B-D3F7-455B-B431-EE4D6888DE51}" type="datetimeFigureOut">
              <a:rPr lang="en-US" smtClean="0"/>
              <a:pPr/>
              <a:t>11/12/2013</a:t>
            </a:fld>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pPr/>
              <a:t>11/12/2013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742970B-D3F7-455B-B431-EE4D6888DE51}" type="datetimeFigureOut">
              <a:rPr lang="en-US" smtClean="0"/>
              <a:pPr/>
              <a:t>11/12/2013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EF05719-60C6-4F50-8ADE-5A9206F1B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8.jp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 Id="rId9"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gif"/><Relationship Id="rId11" Type="http://schemas.openxmlformats.org/officeDocument/2006/relationships/image" Target="../media/image13.gif"/><Relationship Id="rId5" Type="http://schemas.openxmlformats.org/officeDocument/2006/relationships/image" Target="../media/image7.jpg"/><Relationship Id="rId10" Type="http://schemas.openxmlformats.org/officeDocument/2006/relationships/image" Target="../media/image12.png"/><Relationship Id="rId4" Type="http://schemas.openxmlformats.org/officeDocument/2006/relationships/image" Target="../media/image6.gif"/><Relationship Id="rId9" Type="http://schemas.openxmlformats.org/officeDocument/2006/relationships/image" Target="../media/image11.gif"/></Relationships>
</file>

<file path=ppt/slides/_rels/slide4.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14.jpg"/><Relationship Id="rId7" Type="http://schemas.openxmlformats.org/officeDocument/2006/relationships/image" Target="../media/image18.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gif"/></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jpg"/><Relationship Id="rId5" Type="http://schemas.openxmlformats.org/officeDocument/2006/relationships/image" Target="../media/image19.jpeg"/><Relationship Id="rId10" Type="http://schemas.openxmlformats.org/officeDocument/2006/relationships/image" Target="../media/image24.jpg"/><Relationship Id="rId4" Type="http://schemas.openxmlformats.org/officeDocument/2006/relationships/image" Target="../media/image4.gif"/><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80999"/>
            <a:ext cx="8077200" cy="609600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02760">
            <a:off x="-138519" y="564901"/>
            <a:ext cx="9233765" cy="5882007"/>
          </a:xfrm>
          <a:prstGeom prst="rect">
            <a:avLst/>
          </a:prstGeom>
        </p:spPr>
      </p:pic>
    </p:spTree>
    <p:extLst>
      <p:ext uri="{BB962C8B-B14F-4D97-AF65-F5344CB8AC3E}">
        <p14:creationId xmlns:p14="http://schemas.microsoft.com/office/powerpoint/2010/main" val="1593145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86" y="3985192"/>
            <a:ext cx="3970156" cy="24541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4270" y="3970120"/>
            <a:ext cx="4001644" cy="245470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0" y="3529473"/>
            <a:ext cx="2590800" cy="290986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415" y="3599877"/>
            <a:ext cx="3683294" cy="2762471"/>
          </a:xfrm>
          <a:prstGeom prst="rect">
            <a:avLst/>
          </a:prstGeom>
        </p:spPr>
      </p:pic>
      <p:sp>
        <p:nvSpPr>
          <p:cNvPr id="2" name="Title 1"/>
          <p:cNvSpPr>
            <a:spLocks noGrp="1"/>
          </p:cNvSpPr>
          <p:nvPr>
            <p:ph type="title"/>
          </p:nvPr>
        </p:nvSpPr>
        <p:spPr>
          <a:xfrm>
            <a:off x="974834" y="609600"/>
            <a:ext cx="7024744" cy="1143000"/>
          </a:xfrm>
        </p:spPr>
        <p:txBody>
          <a:bodyPr/>
          <a:lstStyle/>
          <a:p>
            <a:r>
              <a:rPr lang="en-US" dirty="0" smtClean="0"/>
              <a:t>Qualifications</a:t>
            </a:r>
            <a:endParaRPr lang="en-US" dirty="0"/>
          </a:p>
        </p:txBody>
      </p:sp>
      <p:pic>
        <p:nvPicPr>
          <p:cNvPr id="5" name="Content Placeholder 9" descr="logo secondary.jpg"/>
          <p:cNvPicPr>
            <a:picLocks noChangeAspect="1"/>
          </p:cNvPicPr>
          <p:nvPr/>
        </p:nvPicPr>
        <p:blipFill>
          <a:blip r:embed="rId7" cstate="print">
            <a:clrChange>
              <a:clrFrom>
                <a:srgbClr val="FFFFFF"/>
              </a:clrFrom>
              <a:clrTo>
                <a:srgbClr val="FFFFFF">
                  <a:alpha val="0"/>
                </a:srgbClr>
              </a:clrTo>
            </a:clrChange>
          </a:blip>
          <a:stretch>
            <a:fillRect/>
          </a:stretch>
        </p:blipFill>
        <p:spPr>
          <a:xfrm>
            <a:off x="36786" y="5895726"/>
            <a:ext cx="1828800" cy="962274"/>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26927" y="3926718"/>
            <a:ext cx="3635314" cy="2571092"/>
          </a:xfrm>
          <a:prstGeom prst="rect">
            <a:avLst/>
          </a:prstGeom>
        </p:spPr>
      </p:pic>
      <p:sp>
        <p:nvSpPr>
          <p:cNvPr id="3" name="Content Placeholder 2"/>
          <p:cNvSpPr>
            <a:spLocks noGrp="1"/>
          </p:cNvSpPr>
          <p:nvPr>
            <p:ph idx="1"/>
          </p:nvPr>
        </p:nvSpPr>
        <p:spPr>
          <a:xfrm>
            <a:off x="762000" y="1532441"/>
            <a:ext cx="7488871" cy="3508977"/>
          </a:xfrm>
        </p:spPr>
        <p:txBody>
          <a:bodyPr>
            <a:normAutofit/>
          </a:bodyPr>
          <a:lstStyle/>
          <a:p>
            <a:r>
              <a:rPr lang="en-US" dirty="0"/>
              <a:t>Longtime Involvement with Dignity Coco, LLC</a:t>
            </a:r>
            <a:r>
              <a:rPr lang="en-US" dirty="0" smtClean="0"/>
              <a:t>.</a:t>
            </a:r>
          </a:p>
          <a:p>
            <a:pPr lvl="1"/>
            <a:r>
              <a:rPr lang="en-US" dirty="0" smtClean="0"/>
              <a:t>Don </a:t>
            </a:r>
            <a:r>
              <a:rPr lang="en-US" dirty="0" err="1" smtClean="0"/>
              <a:t>Byker</a:t>
            </a:r>
            <a:r>
              <a:rPr lang="en-US" dirty="0" smtClean="0"/>
              <a:t>, Chairman</a:t>
            </a:r>
          </a:p>
          <a:p>
            <a:pPr lvl="1"/>
            <a:r>
              <a:rPr lang="en-US" dirty="0" smtClean="0"/>
              <a:t>Stephen Freed, CEO</a:t>
            </a:r>
          </a:p>
          <a:p>
            <a:pPr lvl="1"/>
            <a:r>
              <a:rPr lang="en-US" dirty="0" smtClean="0"/>
              <a:t>Shawn McKenzie, Vice Chairman</a:t>
            </a:r>
          </a:p>
          <a:p>
            <a:pPr lvl="1"/>
            <a:r>
              <a:rPr lang="en-US" dirty="0" smtClean="0"/>
              <a:t>Darrel Campbell, Buyer for Ford</a:t>
            </a:r>
            <a:endParaRPr lang="en-US" dirty="0"/>
          </a:p>
          <a:p>
            <a:r>
              <a:rPr lang="en-US" dirty="0" smtClean="0"/>
              <a:t>Longtime Involvement Grace Christian Mission</a:t>
            </a:r>
          </a:p>
          <a:p>
            <a:r>
              <a:rPr lang="en-US" dirty="0" smtClean="0"/>
              <a:t>Cultural Knowledge</a:t>
            </a:r>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44070" y="-43218"/>
            <a:ext cx="1972127" cy="7095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0" presetClass="exit" presetSubtype="0" fill="hold"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656" y="530772"/>
            <a:ext cx="7024744" cy="1143000"/>
          </a:xfrm>
        </p:spPr>
        <p:txBody>
          <a:bodyPr/>
          <a:lstStyle/>
          <a:p>
            <a:r>
              <a:rPr lang="en-US" dirty="0" smtClean="0"/>
              <a:t>Sales Projections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2114355"/>
              </p:ext>
            </p:extLst>
          </p:nvPr>
        </p:nvGraphicFramePr>
        <p:xfrm>
          <a:off x="533400" y="2743200"/>
          <a:ext cx="8077200" cy="3611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00" y="1677888"/>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Total Units</a:t>
            </a:r>
          </a:p>
          <a:p>
            <a:pPr lvl="0" algn="ctr">
              <a:defRPr/>
            </a:pPr>
            <a:r>
              <a:rPr lang="en-US" sz="2000" b="1" dirty="0" smtClean="0">
                <a:cs typeface="Arial" pitchFamily="34" charset="0"/>
              </a:rPr>
              <a:t>336</a:t>
            </a:r>
            <a:endParaRPr lang="en-US" sz="2000" b="1" dirty="0" smtClean="0">
              <a:solidFill>
                <a:prstClr val="black"/>
              </a:solidFill>
            </a:endParaRPr>
          </a:p>
        </p:txBody>
      </p:sp>
      <p:sp>
        <p:nvSpPr>
          <p:cNvPr id="8" name="TextBox 7"/>
          <p:cNvSpPr txBox="1"/>
          <p:nvPr/>
        </p:nvSpPr>
        <p:spPr>
          <a:xfrm>
            <a:off x="3733800" y="1545021"/>
            <a:ext cx="1828800" cy="1015663"/>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Gross Revenue</a:t>
            </a:r>
          </a:p>
          <a:p>
            <a:pPr algn="ctr"/>
            <a:r>
              <a:rPr lang="en-US" sz="2000" u="sng" dirty="0" smtClean="0">
                <a:ea typeface="ＭＳ Ｐゴシック" pitchFamily="-112" charset="-128"/>
                <a:cs typeface="Arial" pitchFamily="34" charset="0"/>
              </a:rPr>
              <a:t>2,923,200</a:t>
            </a:r>
          </a:p>
        </p:txBody>
      </p:sp>
      <p:sp>
        <p:nvSpPr>
          <p:cNvPr id="9" name="TextBox 8"/>
          <p:cNvSpPr txBox="1"/>
          <p:nvPr/>
        </p:nvSpPr>
        <p:spPr>
          <a:xfrm>
            <a:off x="5943600" y="1676400"/>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Net Profit</a:t>
            </a:r>
          </a:p>
          <a:p>
            <a:pPr algn="ctr"/>
            <a:r>
              <a:rPr lang="en-US" sz="2000" u="sng" dirty="0" smtClean="0">
                <a:ea typeface="ＭＳ Ｐゴシック" pitchFamily="-112" charset="-128"/>
                <a:cs typeface="Arial" pitchFamily="34" charset="0"/>
              </a:rPr>
              <a:t>1,560,720</a:t>
            </a:r>
          </a:p>
        </p:txBody>
      </p:sp>
      <p:pic>
        <p:nvPicPr>
          <p:cNvPr id="10" name="Content Placeholder 9" descr="logo secondary.jpg"/>
          <p:cNvPicPr>
            <a:picLocks noChangeAspect="1"/>
          </p:cNvPicPr>
          <p:nvPr/>
        </p:nvPicPr>
        <p:blipFill>
          <a:blip r:embed="rId4" cstate="print">
            <a:clrChange>
              <a:clrFrom>
                <a:srgbClr val="FFFFFF"/>
              </a:clrFrom>
              <a:clrTo>
                <a:srgbClr val="FFFFFF">
                  <a:alpha val="0"/>
                </a:srgbClr>
              </a:clrTo>
            </a:clrChange>
          </a:blip>
          <a:stretch>
            <a:fillRect/>
          </a:stretch>
        </p:blipFill>
        <p:spPr>
          <a:xfrm>
            <a:off x="0" y="5895726"/>
            <a:ext cx="1828800" cy="96227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4070" y="-43218"/>
            <a:ext cx="1972127" cy="7095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05" y="3025026"/>
            <a:ext cx="4038600" cy="3441849"/>
          </a:xfrm>
          <a:prstGeom prst="rect">
            <a:avLst/>
          </a:prstGeom>
        </p:spPr>
      </p:pic>
      <p:sp>
        <p:nvSpPr>
          <p:cNvPr id="2" name="Title 1"/>
          <p:cNvSpPr>
            <a:spLocks noGrp="1"/>
          </p:cNvSpPr>
          <p:nvPr>
            <p:ph type="title"/>
          </p:nvPr>
        </p:nvSpPr>
        <p:spPr/>
        <p:txBody>
          <a:bodyPr/>
          <a:lstStyle/>
          <a:p>
            <a:r>
              <a:rPr lang="en-US" dirty="0" smtClean="0"/>
              <a:t>Startup Funds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24604241"/>
              </p:ext>
            </p:extLst>
          </p:nvPr>
        </p:nvGraphicFramePr>
        <p:xfrm>
          <a:off x="1066800" y="2209800"/>
          <a:ext cx="7162801" cy="2682240"/>
        </p:xfrm>
        <a:graphic>
          <a:graphicData uri="http://schemas.openxmlformats.org/drawingml/2006/table">
            <a:tbl>
              <a:tblPr/>
              <a:tblGrid>
                <a:gridCol w="2302329"/>
                <a:gridCol w="3532033"/>
                <a:gridCol w="1328439"/>
              </a:tblGrid>
              <a:tr h="41483">
                <a:tc>
                  <a:txBody>
                    <a:bodyPr/>
                    <a:lstStyle/>
                    <a:p>
                      <a:pPr marL="0" marR="0" algn="ctr">
                        <a:spcBef>
                          <a:spcPts val="0"/>
                        </a:spcBef>
                        <a:spcAft>
                          <a:spcPts val="0"/>
                        </a:spcAft>
                      </a:pPr>
                      <a:r>
                        <a:rPr lang="en-US" sz="1600" b="1" dirty="0">
                          <a:solidFill>
                            <a:schemeClr val="bg1"/>
                          </a:solidFill>
                          <a:latin typeface="+mn-lt"/>
                          <a:ea typeface="Times New Roman"/>
                          <a:cs typeface="Times New Roman"/>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Why Needed</a:t>
                      </a:r>
                      <a:endParaRPr lang="en-US" sz="1600" b="1" dirty="0">
                        <a:solidFill>
                          <a:schemeClr val="bg1"/>
                        </a:solidFill>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41483">
                <a:tc>
                  <a:txBody>
                    <a:bodyPr/>
                    <a:lstStyle/>
                    <a:p>
                      <a:pPr marL="0" marR="0">
                        <a:spcBef>
                          <a:spcPts val="0"/>
                        </a:spcBef>
                        <a:spcAft>
                          <a:spcPts val="0"/>
                        </a:spcAft>
                      </a:pPr>
                      <a:r>
                        <a:rPr lang="en-US" sz="1600" dirty="0" smtClean="0">
                          <a:latin typeface="+mn-lt"/>
                          <a:ea typeface="Times New Roman"/>
                          <a:cs typeface="Times New Roman"/>
                        </a:rPr>
                        <a:t>Building material</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smtClean="0">
                          <a:latin typeface="+mn-lt"/>
                          <a:ea typeface="Times New Roman"/>
                          <a:cs typeface="Times New Roman"/>
                        </a:rPr>
                        <a:t>To construct the plant</a:t>
                      </a:r>
                      <a:endParaRPr lang="en-US" sz="16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$1,200,</a:t>
                      </a:r>
                      <a:r>
                        <a:rPr lang="en-US" sz="1600" baseline="0" dirty="0" smtClean="0">
                          <a:latin typeface="+mn-lt"/>
                          <a:ea typeface="Times New Roman"/>
                          <a:cs typeface="Times New Roman"/>
                        </a:rPr>
                        <a:t>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Construction</a:t>
                      </a:r>
                      <a:r>
                        <a:rPr lang="en-US" sz="1600" baseline="0" dirty="0" smtClean="0">
                          <a:latin typeface="+mn-lt"/>
                          <a:ea typeface="Times New Roman"/>
                          <a:cs typeface="Times New Roman"/>
                        </a:rPr>
                        <a:t> Labor</a:t>
                      </a:r>
                      <a:endParaRPr lang="en-US" sz="16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 build</a:t>
                      </a:r>
                      <a:r>
                        <a:rPr lang="en-US" sz="1600" baseline="0" dirty="0" smtClean="0">
                          <a:latin typeface="+mn-lt"/>
                          <a:ea typeface="Times New Roman"/>
                          <a:cs typeface="Times New Roman"/>
                        </a:rPr>
                        <a:t> the plant</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$100,000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Coconuts</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 begin production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24,000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Warehouse</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House Product In U.S.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18,000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542">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Expenditures</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$1,324,000</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0668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Emergency Fund</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8000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62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Reserve for Fixed Expenses</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50,000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625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Investment</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$1,382,000</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pic>
        <p:nvPicPr>
          <p:cNvPr id="5" name="Content Placeholder 9" descr="logo secondary.jpg"/>
          <p:cNvPicPr>
            <a:picLocks noChangeAspect="1"/>
          </p:cNvPicPr>
          <p:nvPr/>
        </p:nvPicPr>
        <p:blipFill>
          <a:blip r:embed="rId4" cstate="print">
            <a:clrChange>
              <a:clrFrom>
                <a:srgbClr val="FFFFFF"/>
              </a:clrFrom>
              <a:clrTo>
                <a:srgbClr val="FFFFFF">
                  <a:alpha val="0"/>
                </a:srgbClr>
              </a:clrTo>
            </a:clrChange>
          </a:blip>
          <a:stretch>
            <a:fillRect/>
          </a:stretch>
        </p:blipFill>
        <p:spPr>
          <a:xfrm>
            <a:off x="0" y="5895726"/>
            <a:ext cx="1828800" cy="96227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4070" y="-43218"/>
            <a:ext cx="1972127" cy="7095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89" y="307098"/>
            <a:ext cx="8531336" cy="6398502"/>
          </a:xfrm>
          <a:prstGeom prst="rect">
            <a:avLst/>
          </a:prstGeom>
        </p:spPr>
      </p:pic>
      <p:pic>
        <p:nvPicPr>
          <p:cNvPr id="7" name="Content Placeholder 9" descr="logo secondary.jpg"/>
          <p:cNvPicPr>
            <a:picLocks noChangeAspect="1"/>
          </p:cNvPicPr>
          <p:nvPr/>
        </p:nvPicPr>
        <p:blipFill>
          <a:blip r:embed="rId4" cstate="print">
            <a:clrChange>
              <a:clrFrom>
                <a:srgbClr val="FFFFFF"/>
              </a:clrFrom>
              <a:clrTo>
                <a:srgbClr val="FFFFFF">
                  <a:alpha val="0"/>
                </a:srgbClr>
              </a:clrTo>
            </a:clrChange>
          </a:blip>
          <a:stretch>
            <a:fillRect/>
          </a:stretch>
        </p:blipFill>
        <p:spPr>
          <a:xfrm>
            <a:off x="0" y="5895726"/>
            <a:ext cx="1828800" cy="962274"/>
          </a:xfrm>
          <a:prstGeom prst="rect">
            <a:avLst/>
          </a:prstGeom>
        </p:spPr>
      </p:pic>
      <p:sp>
        <p:nvSpPr>
          <p:cNvPr id="9" name="Rectangle 8"/>
          <p:cNvSpPr/>
          <p:nvPr/>
        </p:nvSpPr>
        <p:spPr>
          <a:xfrm>
            <a:off x="6019800" y="5029200"/>
            <a:ext cx="2958225"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4804" y="5029200"/>
            <a:ext cx="3705652" cy="18419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2708476"/>
            <a:ext cx="3505199" cy="1702160"/>
          </a:xfrm>
        </p:spPr>
        <p:txBody>
          <a:bodyPr>
            <a:normAutofit/>
          </a:bodyPr>
          <a:lstStyle/>
          <a:p>
            <a:r>
              <a:rPr lang="en-US" sz="2800" dirty="0" smtClean="0"/>
              <a:t>“Business Venture</a:t>
            </a:r>
            <a:br>
              <a:rPr lang="en-US" sz="2800" dirty="0" smtClean="0"/>
            </a:br>
            <a:r>
              <a:rPr lang="en-US" sz="2800" dirty="0"/>
              <a:t> </a:t>
            </a:r>
            <a:r>
              <a:rPr lang="en-US" sz="2800" dirty="0" smtClean="0"/>
              <a:t> for</a:t>
            </a:r>
            <a:br>
              <a:rPr lang="en-US" sz="2800" dirty="0" smtClean="0"/>
            </a:br>
            <a:r>
              <a:rPr lang="en-US" sz="2800" dirty="0" smtClean="0"/>
              <a:t>  Social Change”</a:t>
            </a:r>
            <a:endParaRPr lang="en-US" sz="2800" dirty="0"/>
          </a:p>
        </p:txBody>
      </p:sp>
      <p:sp>
        <p:nvSpPr>
          <p:cNvPr id="3" name="Subtitle 2"/>
          <p:cNvSpPr>
            <a:spLocks noGrp="1"/>
          </p:cNvSpPr>
          <p:nvPr>
            <p:ph type="subTitle" idx="1"/>
          </p:nvPr>
        </p:nvSpPr>
        <p:spPr/>
        <p:txBody>
          <a:bodyPr>
            <a:normAutofit/>
          </a:bodyPr>
          <a:lstStyle/>
          <a:p>
            <a:r>
              <a:rPr lang="en-US" dirty="0" smtClean="0"/>
              <a:t>Nathan Hart</a:t>
            </a:r>
          </a:p>
          <a:p>
            <a:r>
              <a:rPr lang="en-US" dirty="0" smtClean="0"/>
              <a:t>18 Years Old</a:t>
            </a:r>
          </a:p>
          <a:p>
            <a:r>
              <a:rPr lang="en-US" dirty="0" smtClean="0"/>
              <a:t>12</a:t>
            </a:r>
            <a:r>
              <a:rPr lang="en-US" baseline="30000" dirty="0" smtClean="0"/>
              <a:t>th</a:t>
            </a:r>
            <a:r>
              <a:rPr lang="en-US" dirty="0" smtClean="0"/>
              <a:t> Grade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19200"/>
            <a:ext cx="5890306" cy="3657600"/>
          </a:xfrm>
          <a:prstGeom prst="rect">
            <a:avLst/>
          </a:prstGeom>
        </p:spPr>
      </p:pic>
    </p:spTree>
    <p:extLst>
      <p:ext uri="{BB962C8B-B14F-4D97-AF65-F5344CB8AC3E}">
        <p14:creationId xmlns:p14="http://schemas.microsoft.com/office/powerpoint/2010/main" val="2216803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676400"/>
            <a:ext cx="6777317" cy="4156229"/>
          </a:xfrm>
        </p:spPr>
        <p:txBody>
          <a:bodyPr/>
          <a:lstStyle/>
          <a:p>
            <a:r>
              <a:rPr lang="en-US" dirty="0" smtClean="0"/>
              <a:t>Pollution</a:t>
            </a:r>
          </a:p>
          <a:p>
            <a:r>
              <a:rPr lang="en-US" dirty="0" smtClean="0"/>
              <a:t>Health Food</a:t>
            </a:r>
          </a:p>
          <a:p>
            <a:r>
              <a:rPr lang="en-US" dirty="0" smtClean="0"/>
              <a:t>Disease</a:t>
            </a:r>
          </a:p>
          <a:p>
            <a:r>
              <a:rPr lang="en-US" dirty="0" smtClean="0"/>
              <a:t>Poverty</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209800"/>
            <a:ext cx="7696200" cy="276059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7939" y="1031350"/>
            <a:ext cx="3374010" cy="22452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1752600"/>
            <a:ext cx="4248150" cy="4656920"/>
          </a:xfrm>
          <a:prstGeom prst="rect">
            <a:avLst/>
          </a:prstGeom>
        </p:spPr>
      </p:pic>
      <p:sp>
        <p:nvSpPr>
          <p:cNvPr id="2" name="TextBox 1"/>
          <p:cNvSpPr txBox="1"/>
          <p:nvPr/>
        </p:nvSpPr>
        <p:spPr>
          <a:xfrm>
            <a:off x="1103086" y="569685"/>
            <a:ext cx="4333875" cy="923330"/>
          </a:xfrm>
          <a:prstGeom prst="rect">
            <a:avLst/>
          </a:prstGeom>
          <a:noFill/>
        </p:spPr>
        <p:txBody>
          <a:bodyPr wrap="square" rtlCol="0">
            <a:spAutoFit/>
          </a:bodyPr>
          <a:lstStyle/>
          <a:p>
            <a:r>
              <a:rPr lang="en-US" sz="5400" dirty="0" smtClean="0">
                <a:solidFill>
                  <a:schemeClr val="bg2"/>
                </a:solidFill>
              </a:rPr>
              <a:t>Opportunity</a:t>
            </a:r>
            <a:endParaRPr lang="en-US" sz="5400" dirty="0">
              <a:solidFill>
                <a:schemeClr val="bg2"/>
              </a:solidFill>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0087" y="2887276"/>
            <a:ext cx="3760562" cy="300845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8713" y="1493014"/>
            <a:ext cx="4609910" cy="5048463"/>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9095" y="742018"/>
            <a:ext cx="7429049" cy="5571787"/>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73115" y="896155"/>
            <a:ext cx="5715000" cy="4286250"/>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714" y="5927714"/>
            <a:ext cx="1828800"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99923" y="1752600"/>
            <a:ext cx="5091627" cy="381872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44070" y="-43218"/>
            <a:ext cx="1972127" cy="7095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31" presetClass="exit" presetSubtype="0" fill="hold" nodeType="clickEffect">
                                  <p:stCondLst>
                                    <p:cond delay="0"/>
                                  </p:stCondLst>
                                  <p:childTnLst>
                                    <p:anim calcmode="lin" valueType="num">
                                      <p:cBhvr>
                                        <p:cTn id="68" dur="1000"/>
                                        <p:tgtEl>
                                          <p:spTgt spid="17"/>
                                        </p:tgtEl>
                                        <p:attrNameLst>
                                          <p:attrName>ppt_w</p:attrName>
                                        </p:attrNameLst>
                                      </p:cBhvr>
                                      <p:tavLst>
                                        <p:tav tm="0">
                                          <p:val>
                                            <p:strVal val="ppt_w"/>
                                          </p:val>
                                        </p:tav>
                                        <p:tav tm="100000">
                                          <p:val>
                                            <p:fltVal val="0"/>
                                          </p:val>
                                        </p:tav>
                                      </p:tavLst>
                                    </p:anim>
                                    <p:anim calcmode="lin" valueType="num">
                                      <p:cBhvr>
                                        <p:cTn id="69" dur="1000"/>
                                        <p:tgtEl>
                                          <p:spTgt spid="17"/>
                                        </p:tgtEl>
                                        <p:attrNameLst>
                                          <p:attrName>ppt_h</p:attrName>
                                        </p:attrNameLst>
                                      </p:cBhvr>
                                      <p:tavLst>
                                        <p:tav tm="0">
                                          <p:val>
                                            <p:strVal val="ppt_h"/>
                                          </p:val>
                                        </p:tav>
                                        <p:tav tm="100000">
                                          <p:val>
                                            <p:fltVal val="0"/>
                                          </p:val>
                                        </p:tav>
                                      </p:tavLst>
                                    </p:anim>
                                    <p:anim calcmode="lin" valueType="num">
                                      <p:cBhvr>
                                        <p:cTn id="70" dur="1000"/>
                                        <p:tgtEl>
                                          <p:spTgt spid="17"/>
                                        </p:tgtEl>
                                        <p:attrNameLst>
                                          <p:attrName>style.rotation</p:attrName>
                                        </p:attrNameLst>
                                      </p:cBhvr>
                                      <p:tavLst>
                                        <p:tav tm="0">
                                          <p:val>
                                            <p:fltVal val="0"/>
                                          </p:val>
                                        </p:tav>
                                        <p:tav tm="100000">
                                          <p:val>
                                            <p:fltVal val="90"/>
                                          </p:val>
                                        </p:tav>
                                      </p:tavLst>
                                    </p:anim>
                                    <p:animEffect transition="out" filter="fade">
                                      <p:cBhvr>
                                        <p:cTn id="71" dur="1000"/>
                                        <p:tgtEl>
                                          <p:spTgt spid="17"/>
                                        </p:tgtEl>
                                      </p:cBhvr>
                                    </p:animEffect>
                                    <p:set>
                                      <p:cBhvr>
                                        <p:cTn id="72"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2072999"/>
            <a:ext cx="4671743" cy="423624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3638715"/>
            <a:ext cx="4876800" cy="274311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2247" y="2072999"/>
            <a:ext cx="4483958" cy="3708649"/>
          </a:xfrm>
          <a:prstGeom prst="rect">
            <a:avLst/>
          </a:prstGeom>
        </p:spPr>
      </p:pic>
      <p:pic>
        <p:nvPicPr>
          <p:cNvPr id="4" name="Content Placeholder 9" descr="logo secondary.jpg"/>
          <p:cNvPicPr>
            <a:picLocks noChangeAspect="1"/>
          </p:cNvPicPr>
          <p:nvPr/>
        </p:nvPicPr>
        <p:blipFill>
          <a:blip r:embed="rId6" cstate="print">
            <a:clrChange>
              <a:clrFrom>
                <a:srgbClr val="FFFFFF"/>
              </a:clrFrom>
              <a:clrTo>
                <a:srgbClr val="FFFFFF">
                  <a:alpha val="0"/>
                </a:srgbClr>
              </a:clrTo>
            </a:clrChange>
          </a:blip>
          <a:stretch>
            <a:fillRect/>
          </a:stretch>
        </p:blipFill>
        <p:spPr>
          <a:xfrm>
            <a:off x="0" y="5895726"/>
            <a:ext cx="1828800" cy="962274"/>
          </a:xfrm>
          <a:prstGeom prst="rect">
            <a:avLst/>
          </a:prstGeom>
        </p:spPr>
      </p:pic>
      <p:sp>
        <p:nvSpPr>
          <p:cNvPr id="5" name="Title 4"/>
          <p:cNvSpPr>
            <a:spLocks noGrp="1"/>
          </p:cNvSpPr>
          <p:nvPr>
            <p:ph type="title"/>
          </p:nvPr>
        </p:nvSpPr>
        <p:spPr>
          <a:xfrm>
            <a:off x="914400" y="311546"/>
            <a:ext cx="7024744" cy="1143000"/>
          </a:xfrm>
        </p:spPr>
        <p:txBody>
          <a:bodyPr/>
          <a:lstStyle/>
          <a:p>
            <a:r>
              <a:rPr lang="en-US" dirty="0" smtClean="0"/>
              <a:t>Solution</a:t>
            </a:r>
            <a:endParaRPr lang="en-US"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4353" y="666311"/>
            <a:ext cx="3571852" cy="357390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4070" y="-43218"/>
            <a:ext cx="1972127" cy="709529"/>
          </a:xfrm>
          <a:prstGeom prst="rect">
            <a:avLst/>
          </a:prstGeom>
        </p:spPr>
      </p:pic>
      <p:sp>
        <p:nvSpPr>
          <p:cNvPr id="3" name="Content Placeholder 2"/>
          <p:cNvSpPr>
            <a:spLocks noGrp="1"/>
          </p:cNvSpPr>
          <p:nvPr>
            <p:ph idx="1"/>
          </p:nvPr>
        </p:nvSpPr>
        <p:spPr>
          <a:xfrm>
            <a:off x="928914" y="1510897"/>
            <a:ext cx="6777317" cy="4384829"/>
          </a:xfrm>
        </p:spPr>
        <p:txBody>
          <a:bodyPr>
            <a:normAutofit fontScale="92500" lnSpcReduction="20000"/>
          </a:bodyPr>
          <a:lstStyle/>
          <a:p>
            <a:r>
              <a:rPr lang="en-US" dirty="0" smtClean="0"/>
              <a:t>Coconut Shell Powder</a:t>
            </a:r>
          </a:p>
          <a:p>
            <a:pPr lvl="1"/>
            <a:r>
              <a:rPr lang="en-US" dirty="0" smtClean="0"/>
              <a:t>Biodegradable plastic</a:t>
            </a:r>
          </a:p>
          <a:p>
            <a:r>
              <a:rPr lang="en-US" dirty="0" smtClean="0"/>
              <a:t>Coconut Fiber</a:t>
            </a:r>
          </a:p>
          <a:p>
            <a:pPr lvl="1"/>
            <a:r>
              <a:rPr lang="en-US" dirty="0" smtClean="0"/>
              <a:t>Textiles, Erosion Control</a:t>
            </a:r>
            <a:endParaRPr lang="en-US" dirty="0"/>
          </a:p>
          <a:p>
            <a:r>
              <a:rPr lang="en-US" dirty="0" smtClean="0"/>
              <a:t>Coconut milk, Coconut meat,</a:t>
            </a:r>
            <a:br>
              <a:rPr lang="en-US" dirty="0" smtClean="0"/>
            </a:br>
            <a:r>
              <a:rPr lang="en-US" dirty="0" smtClean="0"/>
              <a:t>Coconut oil, Coconut Water</a:t>
            </a:r>
          </a:p>
          <a:p>
            <a:pPr lvl="1"/>
            <a:r>
              <a:rPr lang="en-US" dirty="0" smtClean="0"/>
              <a:t>Dietary Restrictions</a:t>
            </a:r>
          </a:p>
          <a:p>
            <a:pPr lvl="1"/>
            <a:r>
              <a:rPr lang="en-US" dirty="0" smtClean="0"/>
              <a:t>Nutrients</a:t>
            </a:r>
          </a:p>
          <a:p>
            <a:pPr lvl="1"/>
            <a:r>
              <a:rPr lang="en-US" strike="sngStrike" dirty="0" smtClean="0"/>
              <a:t>Heart Disease</a:t>
            </a:r>
          </a:p>
          <a:p>
            <a:pPr lvl="1"/>
            <a:r>
              <a:rPr lang="en-US" dirty="0" smtClean="0"/>
              <a:t>Weight Control</a:t>
            </a:r>
          </a:p>
          <a:p>
            <a:pPr lvl="1"/>
            <a:r>
              <a:rPr lang="en-US" strike="sngStrike" dirty="0" smtClean="0"/>
              <a:t>Arthritic Pain</a:t>
            </a:r>
          </a:p>
          <a:p>
            <a:pPr lvl="1"/>
            <a:r>
              <a:rPr lang="en-US" strike="sngStrike" dirty="0" smtClean="0"/>
              <a:t>Cancer</a:t>
            </a:r>
          </a:p>
          <a:p>
            <a:r>
              <a:rPr lang="en-US" strike="sngStrike" dirty="0" smtClean="0"/>
              <a:t>Poverty</a:t>
            </a:r>
          </a:p>
          <a:p>
            <a:pPr lvl="1"/>
            <a:endParaRPr lang="en-US" dirty="0"/>
          </a:p>
        </p:txBody>
      </p:sp>
      <p:sp>
        <p:nvSpPr>
          <p:cNvPr id="8" name="AutoShape 2" descr="data:image/jpeg;base64,/9j/4AAQSkZJRgABAQAAAQABAAD/2wCEAAkGBhQGDhQUEhQRFRUWFxUWFhcXFxgVFxUWGBYaGBYWGhUYGyYgFxkkGhIXHzQgJCcrLCwsFSIxOzAqNiYtLCkBCQoKDgwOFw8PGjYkHiQvLCw1LDQsLyktLik1NCw1Lio1NC4yKSkvLDU1NSksLCw1LCkpKTUqLCwvKSwpLCwsLv/AABEIAPYAzQMBIgACEQEDEQH/xAAcAAEAAgIDAQAAAAAAAAAAAAAABgcEBQIDCAH/xABIEAABAwICBQcICAELBQAAAAABAAIDBBEFBgcSITFhEyIyQVFxgRRCcoKRkqGiFRdSU1RisdLRFiMzdJOywcLT4fAINDZDw//EABsBAQACAwEBAAAAAAAAAAAAAAAEBgECBQMH/8QAMhEAAgEDAAgEBAYDAAAAAAAAAAECAwQRBRITITFBUaFTcdHwFSKBsQYjQmGR4VKS8f/aAAwDAQACEQMRAD8AvFERAEREAREQBERAEREAREQHxzwzeQNw29pNgPabL6oLpUx12GxQRxmz3SCTwiILfnLfdUxw2ubicEcrei9rXj1he3+C0Uk5OJKqWsoUYVnwlnt7f8GSiItyKEREAREQBERAEREAREQBERAEREAREQBERAEREARFg43iQwellmPmMc4cTbmjxNh4rDeDaMXOSiuLKd0iYr9KYlJY3bFaJvq9L5y72Kc6J8V8sonRE7YXWHoPu5vx1x4KonvMhJJuSSSe0naT7VK9GWK/RuItaTzZgYz6XSZ8Rb1lApz/ADM9S+X9knYbKP6Emvpx7ZLpREXQKCEREAREQBERAEREAREQBERAEREAREQBERAEREAUB0uYr5PTRwA7ZXazvQZt/vFvuqfKkNIuK/SmJSWPNitE31el85d7F415YidnQlDa3Sb4R3+hGVzgnNM9r2mzmkOaewtNx8QuCLnl+azuPReF14xSCOVu6RjXDhcXt4bvBZSg2ibFfK6N0JO2F2z0H3cPm11OV1IS1opnzK8obCvOn0fbl2CIi2IoREQBERAEREAREQBERAEREAREQBERAEREBhY1iQwimlmPmMc7vIHNHibDxXniR5lJJNySST2k7SfarX0uYr5PSxwA7ZXazvQZt/vFvsVTqDcSzLBd9AUNSg6r/U+y/vIREUcsJKtGmK/RuIsaTzZgYz3naz5hb1lda82QzGnc1zTZzSHA9hBuD7QvRGE4gMVp45W7pGNd3XG0eBuPBTLeW5op34ht9WpCsue5+a99jLREUorAREQBERAEREAREQBF1VU5pmOcGvfYX1WWLj3AkXPC6iEmlekiJBZUgg2ILGggjeCC/YVrKSjxJNG1rV87OOcE0RQj63KT7FT7jP8AUXw6XaT7up91n+otdrDqe/wy78Nk4RQY6XqX7up91n71xOl6m+6qPYz96bWHUz8Lu/DZO0UDOl+m+5qPk/euJ0wU/wBzUfJ+5Y2sOpn4VeeG+xPkVfnTDB9xP7WfuXCTTFFY6sE17G1yy1+q9juTbQ6mVom88P7epFNI2K/SeJSAHmxWiHe3a/5i4eCjC5SSGZxc43JJJPaSbk+0riufJ5bZf6FJUaUaa5LAREWD2CtvRLivlVI+EnbE649B9yPmD1Ui3eUMzHK1QZNUva5pY5t7X2gg3sdxHxK9KUtWWTm6TtXc28oR48V5+8l9Iq5+uRn4Z/8AaD9qfXGz8M/+0b+1TdtDqU74Pef4d16ljIq6+uOP8NJ77f4L79ccf4eT32/wTbQ6mPg954fdepYiKu/rjj/Dy++1ffrii/Dy+81NtDqPhF54fdepYaKvfrii/Dy+8xPrih/Dze8z+KbaHUx8IvPD7r1LCRRLAM/fykk1IaWawtrPJYGMHE338BtKlq3jJS3oh17epQlq1Fh/QKM5syLDmYFwtHNbZIB0uwPHnDjvHwUmRZcVJYZijWqUJqdN4Z55xrApsvy8nM3VPUd7Xjta7rHxHXZYC9E4phMWNRGOZge09u8HtB3tPEKo83aPpcvXkjvLB9rzox+cDq/MNnbZQalFx3rgXXR+mKdxiFT5Z9n76ESREXgd0IiIAiIgCIiAIiIAiIgCIiAIiIAiLtpKR9c8Mja573Gwa0XJQw2kss6lMsoaOZMctJPrRQ7x1PkHAHot/MfDtUoyho0ZhlparVkk2EM3sYeP23fAcd6nal06HORVdI6cxmnbf7enr/0xsPw6PCoxHExrGDcB+p7TxO1ZKIpZU3JyeXxCIiGAvhF19RAV/m/Ri2svLSAMfvMW5jvR+weG7uVXVFM6keWPa5rmmxa4WIPEL0itHmbKEOZ2c8asgHNkaOcOB+03gfCyjVKCe+JY9H6blSxTr749ea9V3KGRbbMWV5ssyasreaehINrH9x6jwO39VqVDaa3MuVOpGpFTg8phERYNwiIgCIiAIiIAiIgCIp1lDRo/FNWWq1o4t4Zue/v+w34nhvW0YuTwiNc3VK2hr1HhffyI9lvKk2Z5LRizAefI7ot4fmd+UfDeriy3lOHLDLRi7yOfI7pO/g3gPjvW0pKNlBG1kbWsY0WDWiwC7lOp0lDzKPpDStW7eqt0OnXz94CIi9jkBERAEREAREQBERAdFbRMxGN0crWvY4WLXC4P+/FVTm/Rq/Cry02tJFvLN8kY/wA7eO8cd6t1dVVUCkjc92xrGlxPBoufgF5zpqa3k+yvq1rP8veny5P+zzcvq7q2qNdK+Q73uc88C4k2+K6VzT6Qs43hERDIREQBERAFkUGHyYpII4mOe924D9T1AcTsWOpTo1xT6NxJgJ5soMR7ztZ8zQPWW0Um0meFzUlTpTnBZaTZOMoaOY8E1ZZ9WSbeBvZGeAPSd+Y+AG9TREXSjFRWEfNri5qXE9eo8sIiLYjhERAEREAREQBERAEREAUS0nYp9H4c5oPOmcIx6PSf8rbespaqj0tYp5VWMhB2RMufTftPyhntXlWlqwZ1NE0NtdQXJb/4/vBBkRFzj6IEREAREQBERAFzgmNO9rmmzmkOaewg3HxC4Igayei8MrhicEcrd0jGvHC4vbw3LKUI0UYp5ZROiJ2wvIHoP5zfjrjwU3XUhLWimfMLuhsK86fR9uQREWxGCIiAIiIAiIgCIiAIiIDjJIImkk2ABJPYBvK874xiBxaplmP/ALHud3AnmjwbYeCuXSJin0XhstjZ0lom+v0vkDlR6h3Et6RcPw7QxCdZ893r7/YIiKKWgIucEDqp4axrnOcbBrRck9gA3qzso6LxT2lrAHO3iHe1vpnzjw3d63hBze4h3d7StI61R+S5simVshTZl5/9FF944X1vQbs1u/d3rW4/lqbLcmrM3Yei8bWP7j28DtXoBrQwWGwDcOxdNdQR4lGY5WNex29rhcf7HipTt1jdxKxD8QVdrrSj8nTmvr17eR5xRTjNujSTCryU2tJFvLN8jB/nb8e/eoOokouLwy129zSuYa9N5X2CIi1JBLtF+KfR+IBhPNmaWesOcz9CPWVzrzfSVTqKRkjekxzXt72m4/ReiaKrbXxMkb0Xta8dzhcfqptvLc0Uz8Q0NWrGquax9V77HeiIpJWgiIgCIiAIiIAiIgCIhNkBVWl7FOWnigB2MaXu9J+xvsa0+8q/WyzJif0zWTS9TnnV9Ac1nytC1q5lSWtJs+mWNDYW8KfRd+YW2y9lefMsmrE3mjpSO2MZ3nrPAbf1UkyjozfidparWjj3hm6R/f8AYb8e7erVo6JmHxtZG1rGNFg1osAvWnQct8jlaQ01CjmnR3y68l6s0+WMnQZYbzBrSEc6Rw5x4D7LeA8brfIimpJLCKZVqzqyc5vLYREWTzCh2bdHUWO3khtFNvP2JD+YDcfzDxBUxRayipLDPehcVLeevTeGedMTwqXB5THMwscOo9Y7QdzhxCxV6FxrAYcwRakzA4dR3Oae1ruoqoM15Dmy0S8Xkh+2BtbweOrv3d25QqlFx3rgXbR+l6dziE/ln2fl6fcjKuTRZinl2H8mTzoXFnqnnN/Uj1VTamminFfIq4xE82ZhHrs5zfhrjxWtGWJo9dMUNtayxxjv/jj2yXCiIuifPQiIgCIiAIiIAiIgC0OeMU+iMOmcDZzm8m30n82/gCT4LfKLZzy7Lmp8MIOpC0mSR+8k9FrWt6zYu37Bcdy0nnVeCVZqDrxdR4inl+S94KdwzCpcYlEcLC9x6h1DtJ3NHEq28o6O4sBtJNaWbeD5kZ/KDvP5j4WW/wAEwGHL8WpCwNHnHe557XO6z+i2K8qdFR3vidTSGmalxmFL5Y9376BERSDghERAEREAREQBfHNDxY7QdhHavqICu826L21F5aMBrt5h3Nd6B808N3cq6ppn4HUtcWubJE9ri0ixBab2IPbu8V6JWjzLlCDM7OeNWQDmyN6Q4H7TeB8LKNUo53x4lisdNSgtlcfNHhnmvVdzcU84qmNe03a4BwPaCLg+wrsWoyrQS4VSMhmsXRXY1wNw5gN2HtGw2sfs+K26kJ5RwasVGcoxeVnj+wREWTzCIiAIiIAiIgCIqWo9OtTO+aBtK2aq5Yx08cQeAWjW1nvJc4kiw2C3WSRZAXSiqSTHsz0o5V1HSOaNpjbql1uwBs2sT3ElZNJp9pTQvlljkZUscGGm3ue83sWuI2M5puSLt3WNxcC0kVSNzHmXFm8rDRU0TDtayQtDyOq4fKCD3hvctvkTSdLjNY6hxCDyasaCQBcNksLkAOJIOrzhtIIBN+0CxEWJi2LRYHA+ad4ZHGNZzj1Du6ySQABtJICq2LSXiudXu+iKJggaSOWn6/a5rQfyjWIQFuoqhqdIOM5JIfidFFJT3AdJBvbfZtIcQO5wF911uspaUTm7GpaaEROpRAJo3gOEhNortdd1hZ0jwRbzfaBYiKNZ5z7T5DpxJNdz33EUTelIRv8ARaLi7juv1kgGFQ45mTMDeVhpqWmjO1jZLa5HVcPdf2hvcgLaRVNh+lmryzUsp8bpRCH7Gzx9DvNi5rht2lpuNnNW90o55qckwQVFPHBLC9+pJraxIuNZha5rgLENeLkHbZATxF0UFa3EoWSxm7JGte09rXAOafYVq865kGUsOnqTYmNvMadzpHHVjabbbaxF7dV0Bi4jnuHDcSioXMmMsrXFto3kXGrq2NrOaRyhLgbN5M3spKqpOkEUGDR4nX01MamZ9qZjGlriG63JkveXOaBeR1x1Pt523W1Wc8xYZB5ZLSU/IAa7o9UazI99y0Sco3Z27RvIQF0ItJk7NMecqGOpjBaH3DmE3LHtNnNv17dx6wQdi3aAIiIAiIgCIiAKmNA+GsfW4nOQC9sojaetrXPkc+3eWs91XOqj0C/0mKf1kfrIgLcVI1GXon57aC1uqWipLbbOUEJId38o0P71dyqeT/zpv9V/+ZQFsKptLbBhuNYNUs2PM/JOPWWCSOw7rSyD1lbKqfTb/wB7g39aP9+BAY+myV2O1+G4a1xayaQPktxeI2n1Ryh7yFa+HYfHhMLIoWhkbGhrGjcAP+b+tVVptp34JWYdibGlzaeQNkA7A8PYOAd/ONv2kdqtPCsVixuBk0Dw+ORoc1w6x/gRuI3giyA76inbVscx7Wua4FrmuFw5pFiCDvBCpLRpgDcrZtradnQZDLqX2kMe6F7BfrIa8C/BXVXVzMMifLK5rGMBc5zjYNA3kqkNFmYP5U5rrKkAhskMuqDv1Gvhay/HVaL8UBsMFpxnjOFVJPzo6EFsTDtAdG4Mbs9MyP77K5lS9HVDR5m6o5c6kFeC5kh2NDnuDwSeoCQPYezWBNgroQGnzVlWDONK6nqASwkOBbYPY4bnNcQbHeN24kda1WL5DZUYG/D2OkeBEWwulIc4OadaK7g0bA4Nbu6Iss7Ouc4cj0hnm2m4ayMEB0jidzb9g2k9QHcszLeMHMFHFUGJ0PKt1wxxBcGk80kjtbZ3igINoFzCcTwx1M+/KUjywg7+TcS5l+4h7fUC1OmWpdmrEaHCYSee8SzEbdUG4aT6MYkfbiFjTzt0aZuc95DKWuYXOJ6LS43J7LiZh7hIszQ9SuzXiVdi8oPPeYoAfNGy/uxiNl+LkBmaacly1+HUxo4y7yN2yJoueS1Q0ard7tXk27BtsT2LKwDTRh2ZYuSqz5O97SySOYHkjrCz28pu1dpHO1Vvcx6QWZaxKlpJInnymwbLrANaS/UsQd+3V94Lr0gZCo8zUsz5Y42Stje5s4Aa9pa0kFzh0m7NodfZfdvQEgwTBqfBIdSljjjjJ17M6JLgOdxuAFsFWP8A0+YlJXYQ5shLhFO6OMnqYWMfq9wLz7VZyAIiIAiIgCIiAKG6PMhvyS6rLpWyeUSiQarS3VtrbDcm/T+CmSIAoe7IrnZgGJcq3VEXJcnqnW6JbfWvbr7FMEQBQ/PmRXZwnoZGytjFLLypBaXa/OjNgQdn9GfapgiAxsRw6PFoXxTMa+N4LXNdtBB/5v6rKrfqjr8rSOdg+IGKNxvyU1y0H3XNceJYDxKttEBUr9FOJZrc36WxHXiaQeSgFg75GNaeOq4rf5a0YtyvjElXC6NsDoBCyFrSCyzYhcvJ5xJiJJ3kuU7RAaHOGS6fO9PyVQ07NrHt2Pjd2tPHrB2HwFoDBo/x7L45KjxSJ0I2N5YHWaOoAOjksB2BytxEBVmC6GpK6pbU4vVOrHttqx87khY3AJda7L+YGtHbfcrSAsvqICof+oqmjqaWkFiagzFsLRtLmubaQe9yXiQrEyZl0ZUw+CmFrxsGuR50h50jvFxPhZQCDD5c7ZrM0scraWgbaIvY5rXyNNg5txt/nC51x1RNVsoCK6QsgRZ+pmse4xyxkuilAvqE9IEbLtNhcXHRB6lCJ9G2OYvF5NU4nEabou1dZ0jm9jv5tpf3Of7VcKIDUZVyxDlCkZTwA6rbkuPSe47XPce0/AADqW3REAREQBERAEREAREQBERAEREAREQBERAEREAREQBERAEREAREQBER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62247" y="3406164"/>
            <a:ext cx="5166596" cy="32082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
                                        </p:tgtEl>
                                      </p:cBhvr>
                                    </p:animEffect>
                                    <p:set>
                                      <p:cBhvr>
                                        <p:cTn id="65" dur="1" fill="hold">
                                          <p:stCondLst>
                                            <p:cond delay="499"/>
                                          </p:stCondLst>
                                        </p:cTn>
                                        <p:tgtEl>
                                          <p:spTgt spid="2"/>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6"/>
                                        </p:tgtEl>
                                      </p:cBhvr>
                                    </p:animEffect>
                                    <p:set>
                                      <p:cBhvr>
                                        <p:cTn id="68" dur="1" fill="hold">
                                          <p:stCondLst>
                                            <p:cond delay="499"/>
                                          </p:stCondLst>
                                        </p:cTn>
                                        <p:tgtEl>
                                          <p:spTgt spid="6"/>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childTnLst>
                                </p:cTn>
                              </p:par>
                              <p:par>
                                <p:cTn id="71" presetID="31" presetClass="entr" presetSubtype="0"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1000" fill="hold"/>
                                        <p:tgtEl>
                                          <p:spTgt spid="13"/>
                                        </p:tgtEl>
                                        <p:attrNameLst>
                                          <p:attrName>ppt_w</p:attrName>
                                        </p:attrNameLst>
                                      </p:cBhvr>
                                      <p:tavLst>
                                        <p:tav tm="0">
                                          <p:val>
                                            <p:fltVal val="0"/>
                                          </p:val>
                                        </p:tav>
                                        <p:tav tm="100000">
                                          <p:val>
                                            <p:strVal val="#ppt_w"/>
                                          </p:val>
                                        </p:tav>
                                      </p:tavLst>
                                    </p:anim>
                                    <p:anim calcmode="lin" valueType="num">
                                      <p:cBhvr>
                                        <p:cTn id="74" dur="1000" fill="hold"/>
                                        <p:tgtEl>
                                          <p:spTgt spid="13"/>
                                        </p:tgtEl>
                                        <p:attrNameLst>
                                          <p:attrName>ppt_h</p:attrName>
                                        </p:attrNameLst>
                                      </p:cBhvr>
                                      <p:tavLst>
                                        <p:tav tm="0">
                                          <p:val>
                                            <p:fltVal val="0"/>
                                          </p:val>
                                        </p:tav>
                                        <p:tav tm="100000">
                                          <p:val>
                                            <p:strVal val="#ppt_h"/>
                                          </p:val>
                                        </p:tav>
                                      </p:tavLst>
                                    </p:anim>
                                    <p:anim calcmode="lin" valueType="num">
                                      <p:cBhvr>
                                        <p:cTn id="75" dur="1000" fill="hold"/>
                                        <p:tgtEl>
                                          <p:spTgt spid="13"/>
                                        </p:tgtEl>
                                        <p:attrNameLst>
                                          <p:attrName>style.rotation</p:attrName>
                                        </p:attrNameLst>
                                      </p:cBhvr>
                                      <p:tavLst>
                                        <p:tav tm="0">
                                          <p:val>
                                            <p:fltVal val="90"/>
                                          </p:val>
                                        </p:tav>
                                        <p:tav tm="100000">
                                          <p:val>
                                            <p:fltVal val="0"/>
                                          </p:val>
                                        </p:tav>
                                      </p:tavLst>
                                    </p:anim>
                                    <p:animEffect transition="in" filter="fade">
                                      <p:cBhvr>
                                        <p:cTn id="7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Description of Product</a:t>
            </a:r>
            <a:endParaRPr lang="en-US" dirty="0"/>
          </a:p>
        </p:txBody>
      </p:sp>
      <p:pic>
        <p:nvPicPr>
          <p:cNvPr id="5" name="Content Placeholder 9" descr="logo secondary.jpg"/>
          <p:cNvPicPr>
            <a:picLocks noChangeAspect="1"/>
          </p:cNvPicPr>
          <p:nvPr/>
        </p:nvPicPr>
        <p:blipFill>
          <a:blip r:embed="rId3" cstate="print">
            <a:clrChange>
              <a:clrFrom>
                <a:srgbClr val="FFFFFF"/>
              </a:clrFrom>
              <a:clrTo>
                <a:srgbClr val="FFFFFF">
                  <a:alpha val="0"/>
                </a:srgbClr>
              </a:clrTo>
            </a:clrChange>
          </a:blip>
          <a:stretch>
            <a:fillRect/>
          </a:stretch>
        </p:blipFill>
        <p:spPr>
          <a:xfrm>
            <a:off x="0" y="5895726"/>
            <a:ext cx="1828800" cy="96227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070" y="-43218"/>
            <a:ext cx="1972127" cy="709529"/>
          </a:xfrm>
          <a:prstGeom prst="rect">
            <a:avLst/>
          </a:prstGeom>
        </p:spPr>
      </p:pic>
      <p:pic>
        <p:nvPicPr>
          <p:cNvPr id="1026" name="Picture 2" descr="C:\Users\studentpm\Documents\Nathan Hart\Images\Final\dignity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895600"/>
            <a:ext cx="7093499" cy="28229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5494" y="4010386"/>
            <a:ext cx="2947979" cy="237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9652" y="2362200"/>
            <a:ext cx="2620962" cy="216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20973" y="3962400"/>
            <a:ext cx="2090738" cy="138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56445" y="1905000"/>
            <a:ext cx="2057400" cy="1369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00400" y="3901547"/>
            <a:ext cx="3454400" cy="2590800"/>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73639" y="2191490"/>
            <a:ext cx="2739307" cy="3665988"/>
          </a:xfrm>
          <a:prstGeom prst="rect">
            <a:avLst/>
          </a:prstGeom>
        </p:spPr>
      </p:pic>
      <p:sp>
        <p:nvSpPr>
          <p:cNvPr id="3" name="Content Placeholder 2"/>
          <p:cNvSpPr>
            <a:spLocks noGrp="1"/>
          </p:cNvSpPr>
          <p:nvPr>
            <p:ph idx="1"/>
          </p:nvPr>
        </p:nvSpPr>
        <p:spPr>
          <a:xfrm>
            <a:off x="1043492" y="2323652"/>
            <a:ext cx="6777317" cy="3848548"/>
          </a:xfrm>
        </p:spPr>
        <p:txBody>
          <a:bodyPr>
            <a:normAutofit lnSpcReduction="10000"/>
          </a:bodyPr>
          <a:lstStyle/>
          <a:p>
            <a:r>
              <a:rPr lang="en-US" dirty="0" smtClean="0"/>
              <a:t>Community Transformation</a:t>
            </a:r>
          </a:p>
          <a:p>
            <a:r>
              <a:rPr lang="en-US" dirty="0" smtClean="0"/>
              <a:t>Zero Waste</a:t>
            </a:r>
          </a:p>
          <a:p>
            <a:pPr lvl="1"/>
            <a:r>
              <a:rPr lang="en-US" dirty="0" smtClean="0"/>
              <a:t>Fertilizer</a:t>
            </a:r>
          </a:p>
          <a:p>
            <a:pPr lvl="1"/>
            <a:r>
              <a:rPr lang="en-US" dirty="0" smtClean="0"/>
              <a:t>Distilled Water</a:t>
            </a:r>
          </a:p>
          <a:p>
            <a:r>
              <a:rPr lang="en-US" dirty="0" smtClean="0"/>
              <a:t>Education</a:t>
            </a:r>
          </a:p>
          <a:p>
            <a:pPr lvl="1"/>
            <a:r>
              <a:rPr lang="en-US" dirty="0" smtClean="0"/>
              <a:t>Mathematics</a:t>
            </a:r>
          </a:p>
          <a:p>
            <a:pPr lvl="1"/>
            <a:r>
              <a:rPr lang="en-US" dirty="0" smtClean="0"/>
              <a:t>Agriculture</a:t>
            </a:r>
          </a:p>
          <a:p>
            <a:pPr lvl="1"/>
            <a:r>
              <a:rPr lang="en-US" dirty="0" smtClean="0"/>
              <a:t>Economics</a:t>
            </a:r>
          </a:p>
          <a:p>
            <a:pPr lvl="1"/>
            <a:r>
              <a:rPr lang="en-US" dirty="0" smtClean="0"/>
              <a:t>Entrepreneurship</a:t>
            </a:r>
          </a:p>
          <a:p>
            <a:r>
              <a:rPr lang="en-US" dirty="0" smtClean="0"/>
              <a:t>Local Farmers</a:t>
            </a:r>
          </a:p>
          <a:p>
            <a:pPr lvl="1"/>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26"/>
                                        </p:tgtEl>
                                      </p:cBhvr>
                                    </p:animEffect>
                                    <p:set>
                                      <p:cBhvr>
                                        <p:cTn id="13" dur="1" fill="hold">
                                          <p:stCondLst>
                                            <p:cond delay="499"/>
                                          </p:stCondLst>
                                        </p:cTn>
                                        <p:tgtEl>
                                          <p:spTgt spid="1026"/>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2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027"/>
                                        </p:tgtEl>
                                      </p:cBhvr>
                                    </p:animEffect>
                                    <p:set>
                                      <p:cBhvr>
                                        <p:cTn id="36" dur="1" fill="hold">
                                          <p:stCondLst>
                                            <p:cond delay="499"/>
                                          </p:stCondLst>
                                        </p:cTn>
                                        <p:tgtEl>
                                          <p:spTgt spid="1027"/>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028"/>
                                        </p:tgtEl>
                                      </p:cBhvr>
                                    </p:animEffect>
                                    <p:set>
                                      <p:cBhvr>
                                        <p:cTn id="39" dur="1" fill="hold">
                                          <p:stCondLst>
                                            <p:cond delay="499"/>
                                          </p:stCondLst>
                                        </p:cTn>
                                        <p:tgtEl>
                                          <p:spTgt spid="1028"/>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029"/>
                                        </p:tgtEl>
                                      </p:cBhvr>
                                    </p:animEffect>
                                    <p:set>
                                      <p:cBhvr>
                                        <p:cTn id="42" dur="1" fill="hold">
                                          <p:stCondLst>
                                            <p:cond delay="499"/>
                                          </p:stCondLst>
                                        </p:cTn>
                                        <p:tgtEl>
                                          <p:spTgt spid="1029"/>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030"/>
                                        </p:tgtEl>
                                      </p:cBhvr>
                                    </p:animEffect>
                                    <p:set>
                                      <p:cBhvr>
                                        <p:cTn id="45" dur="1" fill="hold">
                                          <p:stCondLst>
                                            <p:cond delay="499"/>
                                          </p:stCondLst>
                                        </p:cTn>
                                        <p:tgtEl>
                                          <p:spTgt spid="1030"/>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262" y="1828799"/>
            <a:ext cx="4038600" cy="4584849"/>
          </a:xfrm>
          <a:prstGeom prst="rect">
            <a:avLst/>
          </a:prstGeom>
        </p:spPr>
      </p:pic>
      <p:graphicFrame>
        <p:nvGraphicFramePr>
          <p:cNvPr id="11" name="Content Placeholder 5"/>
          <p:cNvGraphicFramePr>
            <a:graphicFrameLocks/>
          </p:cNvGraphicFramePr>
          <p:nvPr>
            <p:extLst>
              <p:ext uri="{D42A27DB-BD31-4B8C-83A1-F6EECF244321}">
                <p14:modId xmlns:p14="http://schemas.microsoft.com/office/powerpoint/2010/main" val="4206266030"/>
              </p:ext>
            </p:extLst>
          </p:nvPr>
        </p:nvGraphicFramePr>
        <p:xfrm>
          <a:off x="4419600" y="2819400"/>
          <a:ext cx="4190999" cy="1976768"/>
        </p:xfrm>
        <a:graphic>
          <a:graphicData uri="http://schemas.openxmlformats.org/drawingml/2006/table">
            <a:tbl>
              <a:tblPr/>
              <a:tblGrid>
                <a:gridCol w="2295071"/>
                <a:gridCol w="898071"/>
                <a:gridCol w="997857"/>
              </a:tblGrid>
              <a:tr h="228600">
                <a:tc gridSpan="3">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Economics</a:t>
                      </a:r>
                      <a:r>
                        <a:rPr lang="en-US" sz="1600" b="1" baseline="0" dirty="0" smtClean="0">
                          <a:solidFill>
                            <a:schemeClr val="bg1"/>
                          </a:solidFill>
                          <a:latin typeface="+mn-lt"/>
                          <a:ea typeface="Times New Roman"/>
                          <a:cs typeface="Times New Roman"/>
                        </a:rPr>
                        <a:t> of One Unit</a:t>
                      </a:r>
                      <a:endParaRPr lang="en-US" sz="1600" b="1" dirty="0">
                        <a:solidFill>
                          <a:schemeClr val="bg1"/>
                        </a:solidFill>
                        <a:latin typeface="+mn-lt"/>
                        <a:ea typeface="Times New Roman"/>
                        <a:cs typeface="Times New Roman"/>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1318">
                <a:tc>
                  <a:txBody>
                    <a:bodyPr/>
                    <a:lstStyle/>
                    <a:p>
                      <a:pPr marL="0" marR="0">
                        <a:spcBef>
                          <a:spcPts val="0"/>
                        </a:spcBef>
                        <a:spcAft>
                          <a:spcPts val="0"/>
                        </a:spcAft>
                      </a:pPr>
                      <a:r>
                        <a:rPr lang="en-US" sz="1600" b="1" dirty="0">
                          <a:latin typeface="Calibri"/>
                          <a:ea typeface="Times New Roman"/>
                          <a:cs typeface="Times New Roman"/>
                        </a:rPr>
                        <a:t>Selling </a:t>
                      </a:r>
                      <a:r>
                        <a:rPr lang="en-US" sz="1600" b="1" dirty="0" smtClean="0">
                          <a:latin typeface="Calibri"/>
                          <a:ea typeface="Times New Roman"/>
                          <a:cs typeface="Times New Roman"/>
                        </a:rPr>
                        <a:t>Price</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1" dirty="0" smtClean="0">
                          <a:latin typeface="Calibri"/>
                          <a:ea typeface="Times New Roman"/>
                          <a:cs typeface="Times New Roman"/>
                        </a:rPr>
                        <a:t>$8,700</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dirty="0" smtClean="0">
                          <a:latin typeface="Calibri"/>
                          <a:ea typeface="Times New Roman"/>
                          <a:cs typeface="Times New Roman"/>
                        </a:rPr>
                        <a:t>      Cost of materials </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600" dirty="0" smtClean="0">
                          <a:latin typeface="Century Gothic" pitchFamily="34" charset="0"/>
                          <a:ea typeface="Times New Roman"/>
                          <a:cs typeface="Times New Roman"/>
                        </a:rPr>
                        <a:t>$850</a:t>
                      </a:r>
                      <a:endParaRPr lang="en-US" sz="1600" dirty="0">
                        <a:latin typeface="Century Gothic" pitchFamily="34" charset="0"/>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dirty="0" smtClean="0">
                          <a:latin typeface="Calibri"/>
                          <a:ea typeface="Times New Roman"/>
                          <a:cs typeface="Times New Roman"/>
                        </a:rPr>
                        <a:t>      Cost</a:t>
                      </a:r>
                      <a:r>
                        <a:rPr lang="en-US" sz="1600" baseline="0" dirty="0" smtClean="0">
                          <a:latin typeface="Calibri"/>
                          <a:ea typeface="Times New Roman"/>
                          <a:cs typeface="Times New Roman"/>
                        </a:rPr>
                        <a:t> of l</a:t>
                      </a:r>
                      <a:r>
                        <a:rPr lang="en-US" sz="1600" dirty="0" smtClean="0">
                          <a:latin typeface="Calibri"/>
                          <a:ea typeface="Times New Roman"/>
                          <a:cs typeface="Times New Roman"/>
                        </a:rPr>
                        <a:t>abor </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Century Gothic" pitchFamily="34" charset="0"/>
                          <a:ea typeface="Times New Roman"/>
                          <a:cs typeface="Times New Roman"/>
                        </a:rPr>
                        <a:t>$1,600</a:t>
                      </a:r>
                      <a:endParaRPr lang="en-US" sz="1600" dirty="0">
                        <a:latin typeface="Century Gothic" pitchFamily="34" charset="0"/>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4908">
                <a:tc>
                  <a:txBody>
                    <a:bodyPr/>
                    <a:lstStyle/>
                    <a:p>
                      <a:pPr marL="0" marR="0">
                        <a:spcBef>
                          <a:spcPts val="0"/>
                        </a:spcBef>
                        <a:spcAft>
                          <a:spcPts val="0"/>
                        </a:spcAft>
                      </a:pPr>
                      <a:r>
                        <a:rPr lang="en-US" sz="1600" dirty="0" smtClean="0">
                          <a:latin typeface="Calibri"/>
                          <a:ea typeface="Times New Roman"/>
                          <a:cs typeface="Times New Roman"/>
                        </a:rPr>
                        <a:t>      Other</a:t>
                      </a:r>
                      <a:r>
                        <a:rPr lang="en-US" sz="1600" baseline="0" dirty="0" smtClean="0">
                          <a:latin typeface="Calibri"/>
                          <a:ea typeface="Times New Roman"/>
                          <a:cs typeface="Times New Roman"/>
                        </a:rPr>
                        <a:t> variable costs</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600" dirty="0" smtClean="0">
                          <a:latin typeface="Century Gothic" pitchFamily="34" charset="0"/>
                          <a:ea typeface="Times New Roman"/>
                          <a:cs typeface="Times New Roman"/>
                        </a:rPr>
                        <a:t>$1,605</a:t>
                      </a:r>
                      <a:endParaRPr lang="en-US" sz="1600" dirty="0">
                        <a:latin typeface="Century Gothic" pitchFamily="34" charset="0"/>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smtClean="0">
                          <a:latin typeface="Calibri"/>
                          <a:ea typeface="Times New Roman"/>
                          <a:cs typeface="Times New Roman"/>
                        </a:rPr>
                        <a:t>Total</a:t>
                      </a:r>
                      <a:r>
                        <a:rPr lang="en-US" sz="1600" b="1" baseline="0" dirty="0" smtClean="0">
                          <a:latin typeface="Calibri"/>
                          <a:ea typeface="Times New Roman"/>
                          <a:cs typeface="Times New Roman"/>
                        </a:rPr>
                        <a:t> COGS/ COSS</a:t>
                      </a: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mn-lt"/>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a:ea typeface="Times New Roman"/>
                          <a:cs typeface="Times New Roman"/>
                        </a:rPr>
                        <a:t>$4,055</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a:latin typeface="Calibri"/>
                          <a:ea typeface="Times New Roman"/>
                          <a:cs typeface="Times New Roman"/>
                        </a:rPr>
                        <a:t>Contribution </a:t>
                      </a:r>
                      <a:r>
                        <a:rPr lang="en-US" sz="1600" b="1" dirty="0" smtClean="0">
                          <a:latin typeface="Calibri"/>
                          <a:ea typeface="Times New Roman"/>
                          <a:cs typeface="Times New Roman"/>
                        </a:rPr>
                        <a:t>Margin</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$4,645</a:t>
                      </a:r>
                      <a:endParaRPr lang="en-US" sz="1600" b="1"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87541031"/>
              </p:ext>
            </p:extLst>
          </p:nvPr>
        </p:nvGraphicFramePr>
        <p:xfrm>
          <a:off x="4419600" y="1752600"/>
          <a:ext cx="4191000" cy="670560"/>
        </p:xfrm>
        <a:graphic>
          <a:graphicData uri="http://schemas.openxmlformats.org/drawingml/2006/table">
            <a:tbl>
              <a:tblPr firstRow="1" bandRow="1">
                <a:tableStyleId>{5C22544A-7EE6-4342-B048-85BDC9FD1C3A}</a:tableStyleId>
              </a:tblPr>
              <a:tblGrid>
                <a:gridCol w="4191000"/>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Definition</a:t>
                      </a:r>
                      <a:r>
                        <a:rPr lang="en-US" sz="1600" b="1" baseline="0" dirty="0" smtClean="0">
                          <a:solidFill>
                            <a:schemeClr val="bg1"/>
                          </a:solidFill>
                        </a:rPr>
                        <a:t> of One Unit</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1 day’s production</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583549711"/>
              </p:ext>
            </p:extLst>
          </p:nvPr>
        </p:nvGraphicFramePr>
        <p:xfrm>
          <a:off x="4419600" y="5181600"/>
          <a:ext cx="4190999" cy="838200"/>
        </p:xfrm>
        <a:graphic>
          <a:graphicData uri="http://schemas.openxmlformats.org/drawingml/2006/table">
            <a:tbl>
              <a:tblPr/>
              <a:tblGrid>
                <a:gridCol w="1392358"/>
                <a:gridCol w="328945"/>
                <a:gridCol w="823232"/>
                <a:gridCol w="374196"/>
                <a:gridCol w="1272268"/>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Monthly</a:t>
                      </a:r>
                      <a:r>
                        <a:rPr lang="en-US" sz="1600" b="1" baseline="0" dirty="0" smtClean="0">
                          <a:solidFill>
                            <a:schemeClr val="bg1"/>
                          </a:solidFill>
                          <a:latin typeface="+mn-lt"/>
                          <a:ea typeface="Times New Roman"/>
                        </a:rPr>
                        <a:t> Break Even Units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Calibri"/>
                          <a:ea typeface="Times New Roman"/>
                        </a:rPr>
                        <a:t>$125,000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26.910</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Calibri"/>
                          <a:ea typeface="Times New Roman"/>
                        </a:rPr>
                        <a:t>27</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Calibri"/>
                          <a:ea typeface="Times New Roman"/>
                        </a:rPr>
                        <a:t>$4,645</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8" name="Content Placeholder 9" descr="logo secondary.jpg"/>
          <p:cNvPicPr>
            <a:picLocks noChangeAspect="1"/>
          </p:cNvPicPr>
          <p:nvPr/>
        </p:nvPicPr>
        <p:blipFill>
          <a:blip r:embed="rId4" cstate="print">
            <a:clrChange>
              <a:clrFrom>
                <a:srgbClr val="FFFFFF"/>
              </a:clrFrom>
              <a:clrTo>
                <a:srgbClr val="FFFFFF">
                  <a:alpha val="0"/>
                </a:srgbClr>
              </a:clrTo>
            </a:clrChange>
          </a:blip>
          <a:stretch>
            <a:fillRect/>
          </a:stretch>
        </p:blipFill>
        <p:spPr>
          <a:xfrm>
            <a:off x="0" y="5895726"/>
            <a:ext cx="1828800" cy="962274"/>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0"/>
            <a:ext cx="197485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Analysis]</a:t>
            </a:r>
            <a:endParaRPr lang="en-US" dirty="0"/>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1172661511"/>
              </p:ext>
            </p:extLst>
          </p:nvPr>
        </p:nvGraphicFramePr>
        <p:xfrm>
          <a:off x="533400" y="2667000"/>
          <a:ext cx="5105400" cy="3825686"/>
        </p:xfrm>
        <a:graphic>
          <a:graphicData uri="http://schemas.openxmlformats.org/drawingml/2006/table">
            <a:tbl>
              <a:tblPr firstRow="1" bandRow="1">
                <a:tableStyleId>{5C22544A-7EE6-4342-B048-85BDC9FD1C3A}</a:tableStyleId>
              </a:tblPr>
              <a:tblGrid>
                <a:gridCol w="2552700"/>
                <a:gridCol w="2552700"/>
              </a:tblGrid>
              <a:tr h="152400">
                <a:tc gridSpan="2">
                  <a:txBody>
                    <a:bodyPr/>
                    <a:lstStyle/>
                    <a:p>
                      <a:pPr algn="ctr"/>
                      <a:r>
                        <a:rPr lang="en-US" sz="1600" dirty="0" smtClean="0">
                          <a:solidFill>
                            <a:schemeClr val="bg1"/>
                          </a:solidFill>
                        </a:rPr>
                        <a:t>Description of Target Consumer</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r>
              <a:tr h="121920">
                <a:tc>
                  <a:txBody>
                    <a:bodyPr/>
                    <a:lstStyle/>
                    <a:p>
                      <a:pPr algn="ctr"/>
                      <a:r>
                        <a:rPr lang="en-US" sz="1600" b="1" dirty="0" smtClean="0">
                          <a:solidFill>
                            <a:schemeClr val="tx1"/>
                          </a:solidFill>
                        </a:rPr>
                        <a:t>Demographics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err="1" smtClean="0">
                          <a:solidFill>
                            <a:schemeClr val="tx1"/>
                          </a:solidFill>
                        </a:rPr>
                        <a:t>Geographics</a:t>
                      </a:r>
                      <a:endParaRPr lang="en-US" sz="16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409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rPr>
                        <a:t>Chain Stores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rPr>
                        <a:t>Smaller Grocery Stores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rPr>
                        <a:t>Textile Manufacturers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rPr>
                        <a:t>Plastic Manufacturers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rPr>
                        <a:t>Car manufacturers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New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9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Buying</a:t>
                      </a:r>
                      <a:r>
                        <a:rPr lang="en-US" sz="1600" b="1" baseline="0" dirty="0" smtClean="0">
                          <a:solidFill>
                            <a:schemeClr val="tx1"/>
                          </a:solidFill>
                        </a:rPr>
                        <a:t> Patterns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409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Philanthropists</a:t>
                      </a:r>
                      <a:r>
                        <a:rPr lang="en-US" sz="1600" b="0" baseline="0" dirty="0" smtClean="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rPr>
                        <a:t>Environmentally Friendly</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Whole</a:t>
                      </a:r>
                      <a:r>
                        <a:rPr lang="en-US" sz="1600" b="0" baseline="0" dirty="0" smtClean="0">
                          <a:solidFill>
                            <a:schemeClr val="tx1"/>
                          </a:solidFill>
                        </a:rPr>
                        <a:t> F</a:t>
                      </a:r>
                      <a:r>
                        <a:rPr lang="en-US" sz="1600" b="0" dirty="0" smtClean="0">
                          <a:solidFill>
                            <a:schemeClr val="tx1"/>
                          </a:solidFill>
                        </a:rPr>
                        <a:t>oods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Trader Joe’s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err="1" smtClean="0">
                          <a:solidFill>
                            <a:schemeClr val="tx1"/>
                          </a:solidFill>
                        </a:rPr>
                        <a:t>Geissler’s</a:t>
                      </a:r>
                      <a:endParaRPr lang="en-US" sz="160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Big</a:t>
                      </a:r>
                      <a:r>
                        <a:rPr lang="en-US" sz="1600" b="0" baseline="0" dirty="0" smtClean="0">
                          <a:solidFill>
                            <a:schemeClr val="tx1"/>
                          </a:solidFill>
                        </a:rPr>
                        <a:t> Y</a:t>
                      </a:r>
                      <a:endParaRPr lang="en-US" sz="160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Farmers Markets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29" name="Group 28"/>
          <p:cNvGrpSpPr/>
          <p:nvPr/>
        </p:nvGrpSpPr>
        <p:grpSpPr>
          <a:xfrm>
            <a:off x="5889762" y="2645479"/>
            <a:ext cx="2819400" cy="3810000"/>
            <a:chOff x="5943600" y="2514600"/>
            <a:chExt cx="2819400" cy="3810000"/>
          </a:xfrm>
        </p:grpSpPr>
        <p:grpSp>
          <p:nvGrpSpPr>
            <p:cNvPr id="25" name="Group 24"/>
            <p:cNvGrpSpPr/>
            <p:nvPr/>
          </p:nvGrpSpPr>
          <p:grpSpPr>
            <a:xfrm>
              <a:off x="5943600" y="2743200"/>
              <a:ext cx="2819400" cy="3581400"/>
              <a:chOff x="5638800" y="1905000"/>
              <a:chExt cx="2971800" cy="3733800"/>
            </a:xfrm>
          </p:grpSpPr>
          <p:grpSp>
            <p:nvGrpSpPr>
              <p:cNvPr id="9" name="Group 2"/>
              <p:cNvGrpSpPr>
                <a:grpSpLocks/>
              </p:cNvGrpSpPr>
              <p:nvPr/>
            </p:nvGrpSpPr>
            <p:grpSpPr bwMode="auto">
              <a:xfrm>
                <a:off x="5638800" y="1905000"/>
                <a:ext cx="2971800" cy="3733800"/>
                <a:chOff x="3408" y="1584"/>
                <a:chExt cx="1872" cy="2352"/>
              </a:xfrm>
              <a:solidFill>
                <a:schemeClr val="tx2">
                  <a:lumMod val="40000"/>
                  <a:lumOff val="60000"/>
                </a:schemeClr>
              </a:solidFill>
            </p:grpSpPr>
            <p:sp>
              <p:nvSpPr>
                <p:cNvPr id="1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sp>
              <p:nvSpPr>
                <p:cNvPr id="11" name="Oval 4"/>
                <p:cNvSpPr>
                  <a:spLocks noChangeArrowheads="1"/>
                </p:cNvSpPr>
                <p:nvPr/>
              </p:nvSpPr>
              <p:spPr bwMode="auto">
                <a:xfrm>
                  <a:off x="3408" y="1584"/>
                  <a:ext cx="1872" cy="96"/>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sp>
            <p:nvSpPr>
              <p:cNvPr id="12" name="Rectangle 11"/>
              <p:cNvSpPr/>
              <p:nvPr/>
            </p:nvSpPr>
            <p:spPr>
              <a:xfrm>
                <a:off x="5867399" y="1984443"/>
                <a:ext cx="2514600" cy="858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Textile, Plastic, Car manufacturers World Wide</a:t>
                </a:r>
                <a:endParaRPr lang="en-US" sz="1400" dirty="0">
                  <a:solidFill>
                    <a:schemeClr val="tx1"/>
                  </a:solidFill>
                </a:endParaRPr>
              </a:p>
            </p:txBody>
          </p:sp>
          <p:sp>
            <p:nvSpPr>
              <p:cNvPr id="13" name="Rectangle 12"/>
              <p:cNvSpPr/>
              <p:nvPr/>
            </p:nvSpPr>
            <p:spPr>
              <a:xfrm>
                <a:off x="5638800" y="3124200"/>
                <a:ext cx="2743199"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Textile, Plastic, Car Manufacturers, U.S.A</a:t>
                </a:r>
                <a:endParaRPr lang="en-US" sz="1200" dirty="0">
                  <a:solidFill>
                    <a:schemeClr val="tx1"/>
                  </a:solidFill>
                </a:endParaRPr>
              </a:p>
            </p:txBody>
          </p:sp>
          <p:sp>
            <p:nvSpPr>
              <p:cNvPr id="14" name="Rectangle 13"/>
              <p:cNvSpPr/>
              <p:nvPr/>
            </p:nvSpPr>
            <p:spPr>
              <a:xfrm>
                <a:off x="6440994" y="2843440"/>
                <a:ext cx="1250092" cy="2707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600,000</a:t>
                </a:r>
                <a:endParaRPr lang="en-US" b="1" dirty="0">
                  <a:solidFill>
                    <a:prstClr val="black"/>
                  </a:solidFill>
                  <a:ea typeface="Times New Roman"/>
                  <a:cs typeface="Times New Roman"/>
                </a:endParaRPr>
              </a:p>
            </p:txBody>
          </p:sp>
          <p:sp>
            <p:nvSpPr>
              <p:cNvPr id="22" name="Rectangle 21"/>
              <p:cNvSpPr/>
              <p:nvPr/>
            </p:nvSpPr>
            <p:spPr>
              <a:xfrm>
                <a:off x="6477000" y="4191000"/>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Market size</a:t>
                </a:r>
              </a:p>
              <a:p>
                <a:pPr algn="ctr"/>
                <a:r>
                  <a:rPr lang="en-US" sz="1200" i="1" dirty="0" smtClean="0">
                    <a:solidFill>
                      <a:schemeClr val="tx1"/>
                    </a:solidFill>
                  </a:rPr>
                  <a:t>(based on</a:t>
                </a:r>
              </a:p>
              <a:p>
                <a:pPr algn="ctr"/>
                <a:r>
                  <a:rPr lang="en-US" sz="1200" i="1" dirty="0" smtClean="0">
                    <a:solidFill>
                      <a:schemeClr val="tx1"/>
                    </a:solidFill>
                  </a:rPr>
                  <a:t>survey)</a:t>
                </a:r>
                <a:endParaRPr lang="en-US" sz="1200" i="1" dirty="0">
                  <a:solidFill>
                    <a:schemeClr val="tx1"/>
                  </a:solidFill>
                </a:endParaRPr>
              </a:p>
            </p:txBody>
          </p:sp>
        </p:grpSp>
        <p:sp>
          <p:nvSpPr>
            <p:cNvPr id="28" name="Rectangle 27"/>
            <p:cNvSpPr/>
            <p:nvPr/>
          </p:nvSpPr>
          <p:spPr>
            <a:xfrm>
              <a:off x="5943600" y="2514600"/>
              <a:ext cx="2819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Target Market Size</a:t>
              </a:r>
              <a:endParaRPr lang="en-US" sz="1600" b="1" dirty="0"/>
            </a:p>
          </p:txBody>
        </p:sp>
      </p:grpSp>
      <p:graphicFrame>
        <p:nvGraphicFramePr>
          <p:cNvPr id="30" name="Table 29"/>
          <p:cNvGraphicFramePr>
            <a:graphicFrameLocks noGrp="1"/>
          </p:cNvGraphicFramePr>
          <p:nvPr>
            <p:extLst>
              <p:ext uri="{D42A27DB-BD31-4B8C-83A1-F6EECF244321}">
                <p14:modId xmlns:p14="http://schemas.microsoft.com/office/powerpoint/2010/main" val="2579536463"/>
              </p:ext>
            </p:extLst>
          </p:nvPr>
        </p:nvGraphicFramePr>
        <p:xfrm>
          <a:off x="381000" y="1397000"/>
          <a:ext cx="8229600" cy="1285240"/>
        </p:xfrm>
        <a:graphic>
          <a:graphicData uri="http://schemas.openxmlformats.org/drawingml/2006/table">
            <a:tbl>
              <a:tblPr firstRow="1" bandRow="1">
                <a:tableStyleId>{5C22544A-7EE6-4342-B048-85BDC9FD1C3A}</a:tableStyleId>
              </a:tblPr>
              <a:tblGrid>
                <a:gridCol w="1524000"/>
                <a:gridCol w="2590800"/>
                <a:gridCol w="2057400"/>
                <a:gridCol w="2057400"/>
              </a:tblGrid>
              <a:tr h="370840">
                <a:tc gridSpan="4">
                  <a:txBody>
                    <a:bodyPr/>
                    <a:lstStyle/>
                    <a:p>
                      <a:pPr algn="ctr"/>
                      <a:r>
                        <a:rPr lang="en-US" sz="1600" dirty="0" smtClean="0">
                          <a:solidFill>
                            <a:schemeClr val="bg1"/>
                          </a:solidFill>
                        </a:rPr>
                        <a:t>Market</a:t>
                      </a:r>
                      <a:r>
                        <a:rPr lang="en-US" sz="1600" baseline="0" dirty="0" smtClean="0">
                          <a:solidFill>
                            <a:schemeClr val="bg1"/>
                          </a:solidFill>
                        </a:rPr>
                        <a:t> Statistics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r>
                        <a:rPr lang="en-US" sz="1600" dirty="0" smtClean="0"/>
                        <a:t>Industry Name:</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Organic Food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Plastic</a:t>
                      </a:r>
                      <a:r>
                        <a:rPr lang="en-US" sz="1800" b="1" baseline="0" dirty="0" smtClean="0">
                          <a:solidFill>
                            <a:schemeClr val="tx1"/>
                          </a:solidFill>
                        </a:rPr>
                        <a:t> Manufacture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solidFill>
                            <a:schemeClr val="tx1"/>
                          </a:solidFill>
                        </a:rPr>
                        <a:t>Textile Manufacture</a:t>
                      </a:r>
                      <a:endParaRPr lang="en-US" sz="1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Annual</a:t>
                      </a:r>
                      <a:r>
                        <a:rPr lang="en-US" sz="1600" baseline="0" dirty="0" smtClean="0"/>
                        <a:t> Industry Sales:</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a:t>
                      </a:r>
                      <a:r>
                        <a:rPr lang="en-US" sz="1800" b="1" dirty="0" smtClean="0">
                          <a:solidFill>
                            <a:schemeClr val="tx1"/>
                          </a:solidFill>
                        </a:rPr>
                        <a:t>42</a:t>
                      </a:r>
                      <a:r>
                        <a:rPr lang="en-US" sz="1800" b="1" baseline="0" dirty="0" smtClean="0">
                          <a:solidFill>
                            <a:schemeClr val="tx1"/>
                          </a:solidFill>
                        </a:rPr>
                        <a:t> Billion</a:t>
                      </a:r>
                      <a:endParaRPr lang="en-US" sz="1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7" name="Rectangle 16"/>
          <p:cNvSpPr/>
          <p:nvPr/>
        </p:nvSpPr>
        <p:spPr>
          <a:xfrm>
            <a:off x="6629400" y="4572000"/>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1,000</a:t>
            </a:r>
            <a:endParaRPr lang="en-US" b="1" dirty="0">
              <a:solidFill>
                <a:prstClr val="black"/>
              </a:solidFill>
              <a:ea typeface="Times New Roman"/>
              <a:cs typeface="Times New Roman"/>
            </a:endParaRPr>
          </a:p>
        </p:txBody>
      </p:sp>
      <p:sp>
        <p:nvSpPr>
          <p:cNvPr id="18" name="Rectangle 17"/>
          <p:cNvSpPr/>
          <p:nvPr/>
        </p:nvSpPr>
        <p:spPr>
          <a:xfrm>
            <a:off x="6727961" y="5852734"/>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ea typeface="Times New Roman"/>
                <a:cs typeface="Times New Roman"/>
              </a:rPr>
              <a:t>25</a:t>
            </a:r>
            <a:endParaRPr lang="en-US" b="1" dirty="0">
              <a:solidFill>
                <a:prstClr val="black"/>
              </a:solidFill>
              <a:ea typeface="Times New Roman"/>
              <a:cs typeface="Times New Roman"/>
            </a:endParaRPr>
          </a:p>
        </p:txBody>
      </p:sp>
      <p:pic>
        <p:nvPicPr>
          <p:cNvPr id="20" name="Content Placeholder 9" descr="logo secondary.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8903" y="5908864"/>
            <a:ext cx="1828800" cy="962274"/>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070" y="-43218"/>
            <a:ext cx="1972127" cy="7095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 and Sales</a:t>
            </a:r>
            <a:endParaRPr lang="en-US" dirty="0"/>
          </a:p>
        </p:txBody>
      </p:sp>
      <p:sp>
        <p:nvSpPr>
          <p:cNvPr id="3" name="Content Placeholder 2"/>
          <p:cNvSpPr>
            <a:spLocks noGrp="1"/>
          </p:cNvSpPr>
          <p:nvPr>
            <p:ph idx="1"/>
          </p:nvPr>
        </p:nvSpPr>
        <p:spPr/>
        <p:txBody>
          <a:bodyPr/>
          <a:lstStyle/>
          <a:p>
            <a:r>
              <a:rPr lang="en-US" dirty="0" smtClean="0"/>
              <a:t>Use of Connections</a:t>
            </a:r>
          </a:p>
          <a:p>
            <a:r>
              <a:rPr lang="en-US" dirty="0" smtClean="0"/>
              <a:t>Advertisements through GCM Network</a:t>
            </a:r>
          </a:p>
          <a:p>
            <a:r>
              <a:rPr lang="en-US" dirty="0" smtClean="0"/>
              <a:t>Emphasis on Social Entrepreneurship, and “Green” Manufacture</a:t>
            </a:r>
          </a:p>
          <a:p>
            <a:r>
              <a:rPr lang="en-US" dirty="0" smtClean="0"/>
              <a:t>Cutting out the “Middle Man”</a:t>
            </a:r>
            <a:endParaRPr lang="en-US" dirty="0"/>
          </a:p>
        </p:txBody>
      </p:sp>
      <p:pic>
        <p:nvPicPr>
          <p:cNvPr id="5" name="Content Placeholder 9" descr="logo secondary.jpg"/>
          <p:cNvPicPr>
            <a:picLocks noChangeAspect="1"/>
          </p:cNvPicPr>
          <p:nvPr/>
        </p:nvPicPr>
        <p:blipFill>
          <a:blip r:embed="rId3" cstate="print">
            <a:clrChange>
              <a:clrFrom>
                <a:srgbClr val="FFFFFF"/>
              </a:clrFrom>
              <a:clrTo>
                <a:srgbClr val="FFFFFF">
                  <a:alpha val="0"/>
                </a:srgbClr>
              </a:clrTo>
            </a:clrChange>
          </a:blip>
          <a:stretch>
            <a:fillRect/>
          </a:stretch>
        </p:blipFill>
        <p:spPr>
          <a:xfrm>
            <a:off x="0" y="5895726"/>
            <a:ext cx="1828800" cy="9622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070" y="-43218"/>
            <a:ext cx="1972127" cy="7095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024744" cy="1143000"/>
          </a:xfrm>
        </p:spPr>
        <p:txBody>
          <a:bodyPr/>
          <a:lstStyle/>
          <a:p>
            <a:r>
              <a:rPr lang="en-US" dirty="0" smtClean="0"/>
              <a:t>Competition</a:t>
            </a:r>
            <a:endParaRPr lang="en-US" dirty="0"/>
          </a:p>
        </p:txBody>
      </p:sp>
      <p:sp>
        <p:nvSpPr>
          <p:cNvPr id="3" name="Content Placeholder 2"/>
          <p:cNvSpPr>
            <a:spLocks noGrp="1"/>
          </p:cNvSpPr>
          <p:nvPr>
            <p:ph idx="1"/>
          </p:nvPr>
        </p:nvSpPr>
        <p:spPr>
          <a:xfrm>
            <a:off x="1043492" y="2323652"/>
            <a:ext cx="6777317" cy="3598350"/>
          </a:xfrm>
        </p:spPr>
        <p:txBody>
          <a:bodyPr>
            <a:normAutofit lnSpcReduction="10000"/>
          </a:bodyPr>
          <a:lstStyle/>
          <a:p>
            <a:pPr marL="68580" indent="0">
              <a:buNone/>
            </a:pPr>
            <a:r>
              <a:rPr lang="en-US" sz="3000" dirty="0" smtClean="0"/>
              <a:t>Direct Competition</a:t>
            </a:r>
          </a:p>
          <a:p>
            <a:r>
              <a:rPr lang="en-US" dirty="0" smtClean="0"/>
              <a:t>Dignity Coco LLC.</a:t>
            </a:r>
          </a:p>
          <a:p>
            <a:r>
              <a:rPr lang="en-US" dirty="0" err="1" smtClean="0"/>
              <a:t>Nutiva</a:t>
            </a:r>
            <a:endParaRPr lang="en-US" dirty="0" smtClean="0"/>
          </a:p>
          <a:p>
            <a:r>
              <a:rPr lang="en-US" dirty="0" smtClean="0"/>
              <a:t>Celebes Coconut Corporation</a:t>
            </a:r>
          </a:p>
          <a:p>
            <a:pPr marL="68580" indent="0">
              <a:buNone/>
            </a:pPr>
            <a:r>
              <a:rPr lang="en-US" sz="3200" dirty="0" smtClean="0"/>
              <a:t>Indirect Competition</a:t>
            </a:r>
          </a:p>
          <a:p>
            <a:r>
              <a:rPr lang="en-US" dirty="0" smtClean="0"/>
              <a:t>Earth’s Best</a:t>
            </a:r>
          </a:p>
          <a:p>
            <a:r>
              <a:rPr lang="en-US" dirty="0" smtClean="0"/>
              <a:t>Organic Valley</a:t>
            </a:r>
          </a:p>
          <a:p>
            <a:r>
              <a:rPr lang="en-US" dirty="0" smtClean="0"/>
              <a:t>Organic Farmers</a:t>
            </a:r>
            <a:endParaRPr lang="en-US" dirty="0"/>
          </a:p>
        </p:txBody>
      </p:sp>
      <p:pic>
        <p:nvPicPr>
          <p:cNvPr id="6" name="Content Placeholder 9" descr="logo secondary.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138" y="5922002"/>
            <a:ext cx="1828800" cy="9622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070" y="-43218"/>
            <a:ext cx="1972127" cy="7095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3144</TotalTime>
  <Words>2125</Words>
  <Application>Microsoft Office PowerPoint</Application>
  <PresentationFormat>On-screen Show (4:3)</PresentationFormat>
  <Paragraphs>190</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Austin</vt:lpstr>
      <vt:lpstr>PowerPoint Presentation</vt:lpstr>
      <vt:lpstr>“Business Venture   for   Social Change”</vt:lpstr>
      <vt:lpstr>PowerPoint Presentation</vt:lpstr>
      <vt:lpstr>Solution</vt:lpstr>
      <vt:lpstr>Description of Product</vt:lpstr>
      <vt:lpstr>PowerPoint Presentation</vt:lpstr>
      <vt:lpstr>[Market Analysis]</vt:lpstr>
      <vt:lpstr>Promotion and Sales</vt:lpstr>
      <vt:lpstr>Competition</vt:lpstr>
      <vt:lpstr>Qualifications</vt:lpstr>
      <vt:lpstr>Sales Projections</vt:lpstr>
      <vt:lpstr>Startup Funds</vt:lpstr>
      <vt:lpstr>PowerPoint Presentation</vt:lpstr>
    </vt:vector>
  </TitlesOfParts>
  <Company>NFTE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Pathways Student</cp:lastModifiedBy>
  <cp:revision>220</cp:revision>
  <cp:lastPrinted>2013-10-23T19:08:28Z</cp:lastPrinted>
  <dcterms:created xsi:type="dcterms:W3CDTF">2012-02-07T20:01:29Z</dcterms:created>
  <dcterms:modified xsi:type="dcterms:W3CDTF">2013-11-12T15:48:38Z</dcterms:modified>
</cp:coreProperties>
</file>