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4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606" autoAdjust="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904303865425931"/>
          <c:y val="1.2500000000000027E-2"/>
          <c:w val="0.65765524337866965"/>
          <c:h val="0.69814271097468794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Hours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School</c:v>
                </c:pt>
                <c:pt idx="1">
                  <c:v>New Business</c:v>
                </c:pt>
                <c:pt idx="2">
                  <c:v>Free Time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55</c:v>
                </c:pt>
                <c:pt idx="1">
                  <c:v>53</c:v>
                </c:pt>
                <c:pt idx="2">
                  <c:v>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534592"/>
        <c:axId val="43540480"/>
        <c:axId val="0"/>
      </c:bar3DChart>
      <c:catAx>
        <c:axId val="43534592"/>
        <c:scaling>
          <c:orientation val="minMax"/>
        </c:scaling>
        <c:delete val="0"/>
        <c:axPos val="l"/>
        <c:majorTickMark val="out"/>
        <c:minorTickMark val="none"/>
        <c:tickLblPos val="nextTo"/>
        <c:crossAx val="43540480"/>
        <c:crosses val="autoZero"/>
        <c:auto val="1"/>
        <c:lblAlgn val="ctr"/>
        <c:lblOffset val="100"/>
        <c:noMultiLvlLbl val="0"/>
      </c:catAx>
      <c:valAx>
        <c:axId val="4354048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0.56808011214507348"/>
              <c:y val="0.848418079096044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3534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Units Sold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515000</c:v>
                </c:pt>
                <c:pt idx="1">
                  <c:v>405000</c:v>
                </c:pt>
                <c:pt idx="2">
                  <c:v>440000</c:v>
                </c:pt>
                <c:pt idx="3">
                  <c:v>520000</c:v>
                </c:pt>
                <c:pt idx="4">
                  <c:v>660000</c:v>
                </c:pt>
                <c:pt idx="5">
                  <c:v>770000</c:v>
                </c:pt>
                <c:pt idx="6">
                  <c:v>720000</c:v>
                </c:pt>
                <c:pt idx="7">
                  <c:v>600000</c:v>
                </c:pt>
                <c:pt idx="8">
                  <c:v>460000</c:v>
                </c:pt>
                <c:pt idx="9">
                  <c:v>490000</c:v>
                </c:pt>
                <c:pt idx="10">
                  <c:v>520000</c:v>
                </c:pt>
                <c:pt idx="11">
                  <c:v>540000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254528"/>
        <c:axId val="43256064"/>
      </c:lineChart>
      <c:catAx>
        <c:axId val="4325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256064"/>
        <c:crosses val="autoZero"/>
        <c:auto val="1"/>
        <c:lblAlgn val="ctr"/>
        <c:lblOffset val="100"/>
        <c:noMultiLvlLbl val="0"/>
      </c:catAx>
      <c:valAx>
        <c:axId val="4325606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3254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448B0F-D41D-4A0D-8C64-AE3F37F0D3FD}" type="doc">
      <dgm:prSet loTypeId="urn:microsoft.com/office/officeart/2005/8/layout/hierarchy3" loCatId="hierarchy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D965AA0E-16E1-484A-B1CC-67A538879F05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People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B07CCD0-8F07-4095-9531-7073E9866020}" type="parTrans" cxnId="{1E305DDD-0F83-4797-90F6-75FDA69B1634}">
      <dgm:prSet/>
      <dgm:spPr/>
      <dgm:t>
        <a:bodyPr/>
        <a:lstStyle/>
        <a:p>
          <a:endParaRPr lang="en-US"/>
        </a:p>
      </dgm:t>
    </dgm:pt>
    <dgm:pt modelId="{115B7A06-74ED-452E-8E33-B9583D81B1E8}" type="sibTrans" cxnId="{1E305DDD-0F83-4797-90F6-75FDA69B1634}">
      <dgm:prSet/>
      <dgm:spPr/>
      <dgm:t>
        <a:bodyPr/>
        <a:lstStyle/>
        <a:p>
          <a:endParaRPr lang="en-US"/>
        </a:p>
      </dgm:t>
    </dgm:pt>
    <dgm:pt modelId="{437DFC35-C785-40FB-B62F-DD7674F7DB5C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Product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BAED246-3484-4A74-B6C0-DD7910EAB519}" type="parTrans" cxnId="{C081EFEF-D440-4FFD-90CD-52AE6B53864E}">
      <dgm:prSet/>
      <dgm:spPr/>
      <dgm:t>
        <a:bodyPr/>
        <a:lstStyle/>
        <a:p>
          <a:endParaRPr lang="en-US"/>
        </a:p>
      </dgm:t>
    </dgm:pt>
    <dgm:pt modelId="{EBD38709-E38E-454F-A736-D656DECDB5C3}" type="sibTrans" cxnId="{C081EFEF-D440-4FFD-90CD-52AE6B53864E}">
      <dgm:prSet/>
      <dgm:spPr/>
      <dgm:t>
        <a:bodyPr/>
        <a:lstStyle/>
        <a:p>
          <a:endParaRPr lang="en-US"/>
        </a:p>
      </dgm:t>
    </dgm:pt>
    <dgm:pt modelId="{25B9D762-6E0F-4A8F-B25D-3BC5B525CF6C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Place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D66D4D2-3A33-4CCD-8C25-04881E159BAA}" type="parTrans" cxnId="{1803D304-F1AD-41A6-98DA-A15AF3709A54}">
      <dgm:prSet/>
      <dgm:spPr/>
      <dgm:t>
        <a:bodyPr/>
        <a:lstStyle/>
        <a:p>
          <a:endParaRPr lang="en-US"/>
        </a:p>
      </dgm:t>
    </dgm:pt>
    <dgm:pt modelId="{873243D5-A041-42E2-899B-856B77BC045C}" type="sibTrans" cxnId="{1803D304-F1AD-41A6-98DA-A15AF3709A54}">
      <dgm:prSet/>
      <dgm:spPr/>
      <dgm:t>
        <a:bodyPr/>
        <a:lstStyle/>
        <a:p>
          <a:endParaRPr lang="en-US"/>
        </a:p>
      </dgm:t>
    </dgm:pt>
    <dgm:pt modelId="{A0E4D834-1EAF-4860-B078-74CD184AD03C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Price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A153290-389F-4F97-BFD1-0DE070362358}" type="parTrans" cxnId="{0E1D4878-1132-4BAD-88EA-B22A947B431E}">
      <dgm:prSet/>
      <dgm:spPr/>
      <dgm:t>
        <a:bodyPr/>
        <a:lstStyle/>
        <a:p>
          <a:endParaRPr lang="en-US"/>
        </a:p>
      </dgm:t>
    </dgm:pt>
    <dgm:pt modelId="{3E62B6C5-95D4-4375-9D67-F7A22BB907DA}" type="sibTrans" cxnId="{0E1D4878-1132-4BAD-88EA-B22A947B431E}">
      <dgm:prSet/>
      <dgm:spPr/>
      <dgm:t>
        <a:bodyPr/>
        <a:lstStyle/>
        <a:p>
          <a:endParaRPr lang="en-US"/>
        </a:p>
      </dgm:t>
    </dgm:pt>
    <dgm:pt modelId="{BC48F879-0FD3-443B-8718-F5B0BDC03A14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Promotion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8263FB7-FA76-4914-967B-A5C918868F6B}" type="parTrans" cxnId="{29784312-E9BF-406B-96CD-9C0CACA8AF3B}">
      <dgm:prSet/>
      <dgm:spPr/>
      <dgm:t>
        <a:bodyPr/>
        <a:lstStyle/>
        <a:p>
          <a:endParaRPr lang="en-US"/>
        </a:p>
      </dgm:t>
    </dgm:pt>
    <dgm:pt modelId="{B3EB1F36-26E9-4D42-A295-049C48EF0CE2}" type="sibTrans" cxnId="{29784312-E9BF-406B-96CD-9C0CACA8AF3B}">
      <dgm:prSet/>
      <dgm:spPr/>
      <dgm:t>
        <a:bodyPr/>
        <a:lstStyle/>
        <a:p>
          <a:endParaRPr lang="en-US"/>
        </a:p>
      </dgm:t>
    </dgm:pt>
    <dgm:pt modelId="{DB1A7131-896E-49DF-9C1A-B82411E697F3}" type="pres">
      <dgm:prSet presAssocID="{4B448B0F-D41D-4A0D-8C64-AE3F37F0D3F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4965F33-A650-4B21-B460-1651B54D2BAC}" type="pres">
      <dgm:prSet presAssocID="{D965AA0E-16E1-484A-B1CC-67A538879F05}" presName="root" presStyleCnt="0"/>
      <dgm:spPr/>
    </dgm:pt>
    <dgm:pt modelId="{EE66C1B2-BEED-4C92-AD94-0A3F07F8CDCD}" type="pres">
      <dgm:prSet presAssocID="{D965AA0E-16E1-484A-B1CC-67A538879F05}" presName="rootComposite" presStyleCnt="0"/>
      <dgm:spPr/>
    </dgm:pt>
    <dgm:pt modelId="{862952AD-D5AC-4FAE-B0E8-9953A8ED4A9D}" type="pres">
      <dgm:prSet presAssocID="{D965AA0E-16E1-484A-B1CC-67A538879F05}" presName="rootText" presStyleLbl="node1" presStyleIdx="0" presStyleCnt="5" custLinFactNeighborX="1310" custLinFactNeighborY="472"/>
      <dgm:spPr/>
      <dgm:t>
        <a:bodyPr/>
        <a:lstStyle/>
        <a:p>
          <a:endParaRPr lang="en-US"/>
        </a:p>
      </dgm:t>
    </dgm:pt>
    <dgm:pt modelId="{5AF55B48-06D5-43C5-AA96-87E383EB90D2}" type="pres">
      <dgm:prSet presAssocID="{D965AA0E-16E1-484A-B1CC-67A538879F05}" presName="rootConnector" presStyleLbl="node1" presStyleIdx="0" presStyleCnt="5"/>
      <dgm:spPr/>
      <dgm:t>
        <a:bodyPr/>
        <a:lstStyle/>
        <a:p>
          <a:endParaRPr lang="en-US"/>
        </a:p>
      </dgm:t>
    </dgm:pt>
    <dgm:pt modelId="{ED599582-7803-40DF-AB74-75136DDA8A65}" type="pres">
      <dgm:prSet presAssocID="{D965AA0E-16E1-484A-B1CC-67A538879F05}" presName="childShape" presStyleCnt="0"/>
      <dgm:spPr/>
    </dgm:pt>
    <dgm:pt modelId="{1A38D960-6B7E-4275-B1AA-356068C05F20}" type="pres">
      <dgm:prSet presAssocID="{437DFC35-C785-40FB-B62F-DD7674F7DB5C}" presName="root" presStyleCnt="0"/>
      <dgm:spPr/>
    </dgm:pt>
    <dgm:pt modelId="{73CDBDB6-86A3-47C8-A97D-094CB876FFA2}" type="pres">
      <dgm:prSet presAssocID="{437DFC35-C785-40FB-B62F-DD7674F7DB5C}" presName="rootComposite" presStyleCnt="0"/>
      <dgm:spPr/>
    </dgm:pt>
    <dgm:pt modelId="{0785B8DD-BC5F-4DC2-A8F6-4ED99341B0E6}" type="pres">
      <dgm:prSet presAssocID="{437DFC35-C785-40FB-B62F-DD7674F7DB5C}" presName="rootText" presStyleLbl="node1" presStyleIdx="1" presStyleCnt="5" custLinFactNeighborX="1146" custLinFactNeighborY="472"/>
      <dgm:spPr/>
      <dgm:t>
        <a:bodyPr/>
        <a:lstStyle/>
        <a:p>
          <a:endParaRPr lang="en-US"/>
        </a:p>
      </dgm:t>
    </dgm:pt>
    <dgm:pt modelId="{79F80F0E-B617-4DD7-83CE-977D1CA60163}" type="pres">
      <dgm:prSet presAssocID="{437DFC35-C785-40FB-B62F-DD7674F7DB5C}" presName="rootConnector" presStyleLbl="node1" presStyleIdx="1" presStyleCnt="5"/>
      <dgm:spPr/>
      <dgm:t>
        <a:bodyPr/>
        <a:lstStyle/>
        <a:p>
          <a:endParaRPr lang="en-US"/>
        </a:p>
      </dgm:t>
    </dgm:pt>
    <dgm:pt modelId="{F1D06A69-E2BD-49D0-A8F7-549D84F69A29}" type="pres">
      <dgm:prSet presAssocID="{437DFC35-C785-40FB-B62F-DD7674F7DB5C}" presName="childShape" presStyleCnt="0"/>
      <dgm:spPr/>
    </dgm:pt>
    <dgm:pt modelId="{50F6C165-8A31-404A-9ACB-B68BB306BE89}" type="pres">
      <dgm:prSet presAssocID="{25B9D762-6E0F-4A8F-B25D-3BC5B525CF6C}" presName="root" presStyleCnt="0"/>
      <dgm:spPr/>
    </dgm:pt>
    <dgm:pt modelId="{F1BA6A6B-DD37-4DE0-A6C2-095CFCA46432}" type="pres">
      <dgm:prSet presAssocID="{25B9D762-6E0F-4A8F-B25D-3BC5B525CF6C}" presName="rootComposite" presStyleCnt="0"/>
      <dgm:spPr/>
    </dgm:pt>
    <dgm:pt modelId="{CFD2CD4F-C387-4A32-BD27-2EE16B98331B}" type="pres">
      <dgm:prSet presAssocID="{25B9D762-6E0F-4A8F-B25D-3BC5B525CF6C}" presName="rootText" presStyleLbl="node1" presStyleIdx="2" presStyleCnt="5" custLinFactNeighborX="0" custLinFactNeighborY="472"/>
      <dgm:spPr/>
      <dgm:t>
        <a:bodyPr/>
        <a:lstStyle/>
        <a:p>
          <a:endParaRPr lang="en-US"/>
        </a:p>
      </dgm:t>
    </dgm:pt>
    <dgm:pt modelId="{D3286B58-9BED-4E96-8894-C6075539A479}" type="pres">
      <dgm:prSet presAssocID="{25B9D762-6E0F-4A8F-B25D-3BC5B525CF6C}" presName="rootConnector" presStyleLbl="node1" presStyleIdx="2" presStyleCnt="5"/>
      <dgm:spPr/>
      <dgm:t>
        <a:bodyPr/>
        <a:lstStyle/>
        <a:p>
          <a:endParaRPr lang="en-US"/>
        </a:p>
      </dgm:t>
    </dgm:pt>
    <dgm:pt modelId="{D66192ED-174F-451C-B21C-178E58FE0DC9}" type="pres">
      <dgm:prSet presAssocID="{25B9D762-6E0F-4A8F-B25D-3BC5B525CF6C}" presName="childShape" presStyleCnt="0"/>
      <dgm:spPr/>
    </dgm:pt>
    <dgm:pt modelId="{0403C533-C88A-47A8-A433-085439684E65}" type="pres">
      <dgm:prSet presAssocID="{A0E4D834-1EAF-4860-B078-74CD184AD03C}" presName="root" presStyleCnt="0"/>
      <dgm:spPr/>
    </dgm:pt>
    <dgm:pt modelId="{8837020E-982F-4569-9519-826E61515055}" type="pres">
      <dgm:prSet presAssocID="{A0E4D834-1EAF-4860-B078-74CD184AD03C}" presName="rootComposite" presStyleCnt="0"/>
      <dgm:spPr/>
    </dgm:pt>
    <dgm:pt modelId="{9E0B1F13-1838-4CBF-B9E4-7DB8C0CC55A0}" type="pres">
      <dgm:prSet presAssocID="{A0E4D834-1EAF-4860-B078-74CD184AD03C}" presName="rootText" presStyleLbl="node1" presStyleIdx="3" presStyleCnt="5" custLinFactNeighborX="-1244" custLinFactNeighborY="1033"/>
      <dgm:spPr/>
      <dgm:t>
        <a:bodyPr/>
        <a:lstStyle/>
        <a:p>
          <a:endParaRPr lang="en-US"/>
        </a:p>
      </dgm:t>
    </dgm:pt>
    <dgm:pt modelId="{9844816A-6E43-4256-BADA-7F81CBDDEA30}" type="pres">
      <dgm:prSet presAssocID="{A0E4D834-1EAF-4860-B078-74CD184AD03C}" presName="rootConnector" presStyleLbl="node1" presStyleIdx="3" presStyleCnt="5"/>
      <dgm:spPr/>
      <dgm:t>
        <a:bodyPr/>
        <a:lstStyle/>
        <a:p>
          <a:endParaRPr lang="en-US"/>
        </a:p>
      </dgm:t>
    </dgm:pt>
    <dgm:pt modelId="{054ADF79-8502-47AC-BC94-6D8CFBAA47FF}" type="pres">
      <dgm:prSet presAssocID="{A0E4D834-1EAF-4860-B078-74CD184AD03C}" presName="childShape" presStyleCnt="0"/>
      <dgm:spPr/>
    </dgm:pt>
    <dgm:pt modelId="{F3B69D12-5A43-4053-B708-DB63ED8A0482}" type="pres">
      <dgm:prSet presAssocID="{BC48F879-0FD3-443B-8718-F5B0BDC03A14}" presName="root" presStyleCnt="0"/>
      <dgm:spPr/>
    </dgm:pt>
    <dgm:pt modelId="{8EE46807-C195-48E8-8E7C-406573812271}" type="pres">
      <dgm:prSet presAssocID="{BC48F879-0FD3-443B-8718-F5B0BDC03A14}" presName="rootComposite" presStyleCnt="0"/>
      <dgm:spPr/>
    </dgm:pt>
    <dgm:pt modelId="{B083EA45-6E65-4132-A869-371A918F4AA3}" type="pres">
      <dgm:prSet presAssocID="{BC48F879-0FD3-443B-8718-F5B0BDC03A14}" presName="rootText" presStyleLbl="node1" presStyleIdx="4" presStyleCnt="5" custLinFactNeighborX="196" custLinFactNeighborY="472"/>
      <dgm:spPr/>
      <dgm:t>
        <a:bodyPr/>
        <a:lstStyle/>
        <a:p>
          <a:endParaRPr lang="en-US"/>
        </a:p>
      </dgm:t>
    </dgm:pt>
    <dgm:pt modelId="{F9D26FFC-27AE-402C-9C34-99D5D95E02E0}" type="pres">
      <dgm:prSet presAssocID="{BC48F879-0FD3-443B-8718-F5B0BDC03A14}" presName="rootConnector" presStyleLbl="node1" presStyleIdx="4" presStyleCnt="5"/>
      <dgm:spPr/>
      <dgm:t>
        <a:bodyPr/>
        <a:lstStyle/>
        <a:p>
          <a:endParaRPr lang="en-US"/>
        </a:p>
      </dgm:t>
    </dgm:pt>
    <dgm:pt modelId="{A30B1650-D093-4E4B-8E16-DB361230E7B3}" type="pres">
      <dgm:prSet presAssocID="{BC48F879-0FD3-443B-8718-F5B0BDC03A14}" presName="childShape" presStyleCnt="0"/>
      <dgm:spPr/>
    </dgm:pt>
  </dgm:ptLst>
  <dgm:cxnLst>
    <dgm:cxn modelId="{C7819EE8-5AF5-4682-881E-C34433AF7E6D}" type="presOf" srcId="{D965AA0E-16E1-484A-B1CC-67A538879F05}" destId="{862952AD-D5AC-4FAE-B0E8-9953A8ED4A9D}" srcOrd="0" destOrd="0" presId="urn:microsoft.com/office/officeart/2005/8/layout/hierarchy3"/>
    <dgm:cxn modelId="{1803D304-F1AD-41A6-98DA-A15AF3709A54}" srcId="{4B448B0F-D41D-4A0D-8C64-AE3F37F0D3FD}" destId="{25B9D762-6E0F-4A8F-B25D-3BC5B525CF6C}" srcOrd="2" destOrd="0" parTransId="{2D66D4D2-3A33-4CCD-8C25-04881E159BAA}" sibTransId="{873243D5-A041-42E2-899B-856B77BC045C}"/>
    <dgm:cxn modelId="{14ADABF9-4227-4197-A382-F3DF54700B45}" type="presOf" srcId="{4B448B0F-D41D-4A0D-8C64-AE3F37F0D3FD}" destId="{DB1A7131-896E-49DF-9C1A-B82411E697F3}" srcOrd="0" destOrd="0" presId="urn:microsoft.com/office/officeart/2005/8/layout/hierarchy3"/>
    <dgm:cxn modelId="{10DF9236-B1A6-4D2A-B177-E2B518D350A3}" type="presOf" srcId="{437DFC35-C785-40FB-B62F-DD7674F7DB5C}" destId="{79F80F0E-B617-4DD7-83CE-977D1CA60163}" srcOrd="1" destOrd="0" presId="urn:microsoft.com/office/officeart/2005/8/layout/hierarchy3"/>
    <dgm:cxn modelId="{E29F9D7A-F79E-4EC1-B2E2-DFE05631184E}" type="presOf" srcId="{A0E4D834-1EAF-4860-B078-74CD184AD03C}" destId="{9E0B1F13-1838-4CBF-B9E4-7DB8C0CC55A0}" srcOrd="0" destOrd="0" presId="urn:microsoft.com/office/officeart/2005/8/layout/hierarchy3"/>
    <dgm:cxn modelId="{B5FA564B-DF92-4A0E-889E-F61B9C7D8B62}" type="presOf" srcId="{25B9D762-6E0F-4A8F-B25D-3BC5B525CF6C}" destId="{CFD2CD4F-C387-4A32-BD27-2EE16B98331B}" srcOrd="0" destOrd="0" presId="urn:microsoft.com/office/officeart/2005/8/layout/hierarchy3"/>
    <dgm:cxn modelId="{92C46351-ACD0-4EE4-9885-ED19E4CA7341}" type="presOf" srcId="{BC48F879-0FD3-443B-8718-F5B0BDC03A14}" destId="{B083EA45-6E65-4132-A869-371A918F4AA3}" srcOrd="0" destOrd="0" presId="urn:microsoft.com/office/officeart/2005/8/layout/hierarchy3"/>
    <dgm:cxn modelId="{0E1D4878-1132-4BAD-88EA-B22A947B431E}" srcId="{4B448B0F-D41D-4A0D-8C64-AE3F37F0D3FD}" destId="{A0E4D834-1EAF-4860-B078-74CD184AD03C}" srcOrd="3" destOrd="0" parTransId="{3A153290-389F-4F97-BFD1-0DE070362358}" sibTransId="{3E62B6C5-95D4-4375-9D67-F7A22BB907DA}"/>
    <dgm:cxn modelId="{2D196869-E2CD-4916-ADE8-A56816267CD9}" type="presOf" srcId="{BC48F879-0FD3-443B-8718-F5B0BDC03A14}" destId="{F9D26FFC-27AE-402C-9C34-99D5D95E02E0}" srcOrd="1" destOrd="0" presId="urn:microsoft.com/office/officeart/2005/8/layout/hierarchy3"/>
    <dgm:cxn modelId="{37C24454-563F-411E-870C-E32F1557E9FE}" type="presOf" srcId="{437DFC35-C785-40FB-B62F-DD7674F7DB5C}" destId="{0785B8DD-BC5F-4DC2-A8F6-4ED99341B0E6}" srcOrd="0" destOrd="0" presId="urn:microsoft.com/office/officeart/2005/8/layout/hierarchy3"/>
    <dgm:cxn modelId="{076842E4-9880-4285-BD58-BFE19C10A62D}" type="presOf" srcId="{A0E4D834-1EAF-4860-B078-74CD184AD03C}" destId="{9844816A-6E43-4256-BADA-7F81CBDDEA30}" srcOrd="1" destOrd="0" presId="urn:microsoft.com/office/officeart/2005/8/layout/hierarchy3"/>
    <dgm:cxn modelId="{1E305DDD-0F83-4797-90F6-75FDA69B1634}" srcId="{4B448B0F-D41D-4A0D-8C64-AE3F37F0D3FD}" destId="{D965AA0E-16E1-484A-B1CC-67A538879F05}" srcOrd="0" destOrd="0" parTransId="{5B07CCD0-8F07-4095-9531-7073E9866020}" sibTransId="{115B7A06-74ED-452E-8E33-B9583D81B1E8}"/>
    <dgm:cxn modelId="{C081EFEF-D440-4FFD-90CD-52AE6B53864E}" srcId="{4B448B0F-D41D-4A0D-8C64-AE3F37F0D3FD}" destId="{437DFC35-C785-40FB-B62F-DD7674F7DB5C}" srcOrd="1" destOrd="0" parTransId="{0BAED246-3484-4A74-B6C0-DD7910EAB519}" sibTransId="{EBD38709-E38E-454F-A736-D656DECDB5C3}"/>
    <dgm:cxn modelId="{0C451ACD-0FEE-418E-AD46-BAD6B5DC4425}" type="presOf" srcId="{25B9D762-6E0F-4A8F-B25D-3BC5B525CF6C}" destId="{D3286B58-9BED-4E96-8894-C6075539A479}" srcOrd="1" destOrd="0" presId="urn:microsoft.com/office/officeart/2005/8/layout/hierarchy3"/>
    <dgm:cxn modelId="{29784312-E9BF-406B-96CD-9C0CACA8AF3B}" srcId="{4B448B0F-D41D-4A0D-8C64-AE3F37F0D3FD}" destId="{BC48F879-0FD3-443B-8718-F5B0BDC03A14}" srcOrd="4" destOrd="0" parTransId="{58263FB7-FA76-4914-967B-A5C918868F6B}" sibTransId="{B3EB1F36-26E9-4D42-A295-049C48EF0CE2}"/>
    <dgm:cxn modelId="{D4D7808D-8023-4C8D-925D-9832713B2211}" type="presOf" srcId="{D965AA0E-16E1-484A-B1CC-67A538879F05}" destId="{5AF55B48-06D5-43C5-AA96-87E383EB90D2}" srcOrd="1" destOrd="0" presId="urn:microsoft.com/office/officeart/2005/8/layout/hierarchy3"/>
    <dgm:cxn modelId="{D04F7E17-5ABE-466A-950A-6246088A2636}" type="presParOf" srcId="{DB1A7131-896E-49DF-9C1A-B82411E697F3}" destId="{14965F33-A650-4B21-B460-1651B54D2BAC}" srcOrd="0" destOrd="0" presId="urn:microsoft.com/office/officeart/2005/8/layout/hierarchy3"/>
    <dgm:cxn modelId="{6A772377-CC74-48E3-AEDE-05C23EA157A0}" type="presParOf" srcId="{14965F33-A650-4B21-B460-1651B54D2BAC}" destId="{EE66C1B2-BEED-4C92-AD94-0A3F07F8CDCD}" srcOrd="0" destOrd="0" presId="urn:microsoft.com/office/officeart/2005/8/layout/hierarchy3"/>
    <dgm:cxn modelId="{51555CBC-F857-4D51-8F9C-69D7980534C6}" type="presParOf" srcId="{EE66C1B2-BEED-4C92-AD94-0A3F07F8CDCD}" destId="{862952AD-D5AC-4FAE-B0E8-9953A8ED4A9D}" srcOrd="0" destOrd="0" presId="urn:microsoft.com/office/officeart/2005/8/layout/hierarchy3"/>
    <dgm:cxn modelId="{647FDF7C-4AC2-4DF5-AA25-AE70B7918F8D}" type="presParOf" srcId="{EE66C1B2-BEED-4C92-AD94-0A3F07F8CDCD}" destId="{5AF55B48-06D5-43C5-AA96-87E383EB90D2}" srcOrd="1" destOrd="0" presId="urn:microsoft.com/office/officeart/2005/8/layout/hierarchy3"/>
    <dgm:cxn modelId="{F72BCDE4-F82B-4C38-BC66-52FE57052092}" type="presParOf" srcId="{14965F33-A650-4B21-B460-1651B54D2BAC}" destId="{ED599582-7803-40DF-AB74-75136DDA8A65}" srcOrd="1" destOrd="0" presId="urn:microsoft.com/office/officeart/2005/8/layout/hierarchy3"/>
    <dgm:cxn modelId="{109F8CBC-2AA2-4418-8DF9-96BD64173AB8}" type="presParOf" srcId="{DB1A7131-896E-49DF-9C1A-B82411E697F3}" destId="{1A38D960-6B7E-4275-B1AA-356068C05F20}" srcOrd="1" destOrd="0" presId="urn:microsoft.com/office/officeart/2005/8/layout/hierarchy3"/>
    <dgm:cxn modelId="{40193C58-4F9B-4E4A-A56F-4DD5C6A688E4}" type="presParOf" srcId="{1A38D960-6B7E-4275-B1AA-356068C05F20}" destId="{73CDBDB6-86A3-47C8-A97D-094CB876FFA2}" srcOrd="0" destOrd="0" presId="urn:microsoft.com/office/officeart/2005/8/layout/hierarchy3"/>
    <dgm:cxn modelId="{E27FA2F2-24BA-4E7B-A6FD-8F063F598746}" type="presParOf" srcId="{73CDBDB6-86A3-47C8-A97D-094CB876FFA2}" destId="{0785B8DD-BC5F-4DC2-A8F6-4ED99341B0E6}" srcOrd="0" destOrd="0" presId="urn:microsoft.com/office/officeart/2005/8/layout/hierarchy3"/>
    <dgm:cxn modelId="{729116C6-065A-4A04-A531-C8F88FD6F980}" type="presParOf" srcId="{73CDBDB6-86A3-47C8-A97D-094CB876FFA2}" destId="{79F80F0E-B617-4DD7-83CE-977D1CA60163}" srcOrd="1" destOrd="0" presId="urn:microsoft.com/office/officeart/2005/8/layout/hierarchy3"/>
    <dgm:cxn modelId="{766AAAC2-4135-495E-BC83-DE0933987B11}" type="presParOf" srcId="{1A38D960-6B7E-4275-B1AA-356068C05F20}" destId="{F1D06A69-E2BD-49D0-A8F7-549D84F69A29}" srcOrd="1" destOrd="0" presId="urn:microsoft.com/office/officeart/2005/8/layout/hierarchy3"/>
    <dgm:cxn modelId="{8C261A56-BEFA-47DE-87D5-857B458E5947}" type="presParOf" srcId="{DB1A7131-896E-49DF-9C1A-B82411E697F3}" destId="{50F6C165-8A31-404A-9ACB-B68BB306BE89}" srcOrd="2" destOrd="0" presId="urn:microsoft.com/office/officeart/2005/8/layout/hierarchy3"/>
    <dgm:cxn modelId="{70D9D45E-52F8-46C0-86BE-7B5D24A90CF0}" type="presParOf" srcId="{50F6C165-8A31-404A-9ACB-B68BB306BE89}" destId="{F1BA6A6B-DD37-4DE0-A6C2-095CFCA46432}" srcOrd="0" destOrd="0" presId="urn:microsoft.com/office/officeart/2005/8/layout/hierarchy3"/>
    <dgm:cxn modelId="{579DA582-C0D6-411F-90DD-402150617A8F}" type="presParOf" srcId="{F1BA6A6B-DD37-4DE0-A6C2-095CFCA46432}" destId="{CFD2CD4F-C387-4A32-BD27-2EE16B98331B}" srcOrd="0" destOrd="0" presId="urn:microsoft.com/office/officeart/2005/8/layout/hierarchy3"/>
    <dgm:cxn modelId="{05E645D3-24AC-4E59-84A3-EA25475D4978}" type="presParOf" srcId="{F1BA6A6B-DD37-4DE0-A6C2-095CFCA46432}" destId="{D3286B58-9BED-4E96-8894-C6075539A479}" srcOrd="1" destOrd="0" presId="urn:microsoft.com/office/officeart/2005/8/layout/hierarchy3"/>
    <dgm:cxn modelId="{3B9FDAB3-E6C5-458B-BFDB-D89C66CDEFD9}" type="presParOf" srcId="{50F6C165-8A31-404A-9ACB-B68BB306BE89}" destId="{D66192ED-174F-451C-B21C-178E58FE0DC9}" srcOrd="1" destOrd="0" presId="urn:microsoft.com/office/officeart/2005/8/layout/hierarchy3"/>
    <dgm:cxn modelId="{E0454A0D-A748-4EB7-BEC6-C80F134307AC}" type="presParOf" srcId="{DB1A7131-896E-49DF-9C1A-B82411E697F3}" destId="{0403C533-C88A-47A8-A433-085439684E65}" srcOrd="3" destOrd="0" presId="urn:microsoft.com/office/officeart/2005/8/layout/hierarchy3"/>
    <dgm:cxn modelId="{2C04FB79-82E4-4038-AA6D-4741EBED4A1E}" type="presParOf" srcId="{0403C533-C88A-47A8-A433-085439684E65}" destId="{8837020E-982F-4569-9519-826E61515055}" srcOrd="0" destOrd="0" presId="urn:microsoft.com/office/officeart/2005/8/layout/hierarchy3"/>
    <dgm:cxn modelId="{145E3E86-C429-470A-9AB3-45F7A6A5CEA4}" type="presParOf" srcId="{8837020E-982F-4569-9519-826E61515055}" destId="{9E0B1F13-1838-4CBF-B9E4-7DB8C0CC55A0}" srcOrd="0" destOrd="0" presId="urn:microsoft.com/office/officeart/2005/8/layout/hierarchy3"/>
    <dgm:cxn modelId="{479D5AC2-F624-4AE7-8782-74D1974A801E}" type="presParOf" srcId="{8837020E-982F-4569-9519-826E61515055}" destId="{9844816A-6E43-4256-BADA-7F81CBDDEA30}" srcOrd="1" destOrd="0" presId="urn:microsoft.com/office/officeart/2005/8/layout/hierarchy3"/>
    <dgm:cxn modelId="{612ACA9B-F3A1-44C0-B811-0B56A2383BF5}" type="presParOf" srcId="{0403C533-C88A-47A8-A433-085439684E65}" destId="{054ADF79-8502-47AC-BC94-6D8CFBAA47FF}" srcOrd="1" destOrd="0" presId="urn:microsoft.com/office/officeart/2005/8/layout/hierarchy3"/>
    <dgm:cxn modelId="{02D0CA67-8F48-4FE8-BE67-390830768C02}" type="presParOf" srcId="{DB1A7131-896E-49DF-9C1A-B82411E697F3}" destId="{F3B69D12-5A43-4053-B708-DB63ED8A0482}" srcOrd="4" destOrd="0" presId="urn:microsoft.com/office/officeart/2005/8/layout/hierarchy3"/>
    <dgm:cxn modelId="{3266E39D-5F30-4683-804F-5D7E5C7C644B}" type="presParOf" srcId="{F3B69D12-5A43-4053-B708-DB63ED8A0482}" destId="{8EE46807-C195-48E8-8E7C-406573812271}" srcOrd="0" destOrd="0" presId="urn:microsoft.com/office/officeart/2005/8/layout/hierarchy3"/>
    <dgm:cxn modelId="{E6831DC2-0349-4DA5-9E07-5EA54F6F966B}" type="presParOf" srcId="{8EE46807-C195-48E8-8E7C-406573812271}" destId="{B083EA45-6E65-4132-A869-371A918F4AA3}" srcOrd="0" destOrd="0" presId="urn:microsoft.com/office/officeart/2005/8/layout/hierarchy3"/>
    <dgm:cxn modelId="{438FE15D-D539-480E-A9EB-45ACA4F91FAB}" type="presParOf" srcId="{8EE46807-C195-48E8-8E7C-406573812271}" destId="{F9D26FFC-27AE-402C-9C34-99D5D95E02E0}" srcOrd="1" destOrd="0" presId="urn:microsoft.com/office/officeart/2005/8/layout/hierarchy3"/>
    <dgm:cxn modelId="{D1B2EBEA-7753-4A23-83DF-5E635020FC4A}" type="presParOf" srcId="{F3B69D12-5A43-4053-B708-DB63ED8A0482}" destId="{A30B1650-D093-4E4B-8E16-DB361230E7B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952AD-D5AC-4FAE-B0E8-9953A8ED4A9D}">
      <dsp:nvSpPr>
        <dsp:cNvPr id="0" name=""/>
        <dsp:cNvSpPr/>
      </dsp:nvSpPr>
      <dsp:spPr>
        <a:xfrm>
          <a:off x="23189" y="1976462"/>
          <a:ext cx="1446386" cy="7231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People</a:t>
          </a:r>
          <a:endParaRPr lang="en-US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4371" y="1997644"/>
        <a:ext cx="1404022" cy="680829"/>
      </dsp:txXfrm>
    </dsp:sp>
    <dsp:sp modelId="{0785B8DD-BC5F-4DC2-A8F6-4ED99341B0E6}">
      <dsp:nvSpPr>
        <dsp:cNvPr id="0" name=""/>
        <dsp:cNvSpPr/>
      </dsp:nvSpPr>
      <dsp:spPr>
        <a:xfrm>
          <a:off x="1828799" y="1976462"/>
          <a:ext cx="1446386" cy="7231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Product</a:t>
          </a:r>
          <a:endParaRPr lang="en-US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849981" y="1997644"/>
        <a:ext cx="1404022" cy="680829"/>
      </dsp:txXfrm>
    </dsp:sp>
    <dsp:sp modelId="{CFD2CD4F-C387-4A32-BD27-2EE16B98331B}">
      <dsp:nvSpPr>
        <dsp:cNvPr id="0" name=""/>
        <dsp:cNvSpPr/>
      </dsp:nvSpPr>
      <dsp:spPr>
        <a:xfrm>
          <a:off x="3620206" y="1976462"/>
          <a:ext cx="1446386" cy="7231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Place</a:t>
          </a:r>
          <a:endParaRPr lang="en-US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641388" y="1997644"/>
        <a:ext cx="1404022" cy="680829"/>
      </dsp:txXfrm>
    </dsp:sp>
    <dsp:sp modelId="{9E0B1F13-1838-4CBF-B9E4-7DB8C0CC55A0}">
      <dsp:nvSpPr>
        <dsp:cNvPr id="0" name=""/>
        <dsp:cNvSpPr/>
      </dsp:nvSpPr>
      <dsp:spPr>
        <a:xfrm>
          <a:off x="5410196" y="1980520"/>
          <a:ext cx="1446386" cy="7231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Price</a:t>
          </a:r>
          <a:endParaRPr lang="en-US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431378" y="2001702"/>
        <a:ext cx="1404022" cy="680829"/>
      </dsp:txXfrm>
    </dsp:sp>
    <dsp:sp modelId="{B083EA45-6E65-4132-A869-371A918F4AA3}">
      <dsp:nvSpPr>
        <dsp:cNvPr id="0" name=""/>
        <dsp:cNvSpPr/>
      </dsp:nvSpPr>
      <dsp:spPr>
        <a:xfrm>
          <a:off x="7239007" y="1976462"/>
          <a:ext cx="1446386" cy="7231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Promotion</a:t>
          </a:r>
          <a:endParaRPr lang="en-US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260189" y="1997644"/>
        <a:ext cx="1404022" cy="680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65BF4-CF20-4CAD-837F-3DE63DE99A64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1BA83-B147-44E5-B6BD-0B38A77FD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10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</a:t>
            </a:r>
            <a:r>
              <a:rPr lang="en-US" baseline="0" dirty="0" smtClean="0"/>
              <a:t> somewhere, info on Special Access code you input letter with code b4 scan to bring up specific data (ex. P99135 =Passport)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1BA83-B147-44E5-B6BD-0B38A77FDA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Dynamic Card Solutions, a company based in Englewood, Colo.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(Company that makes cards)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1BA83-B147-44E5-B6BD-0B38A77FDAC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$4.11 to make a card with a premium memory chip</a:t>
            </a:r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Datacard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RP90 Plus E Color Dye sublimation printer - 300 cards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$4,251/10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1BA83-B147-44E5-B6BD-0B38A77FDAC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Salary Average $10 per hr. standard</a:t>
            </a:r>
            <a:r>
              <a:rPr lang="en-US" baseline="0" dirty="0" smtClean="0"/>
              <a:t> 9-5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1BA83-B147-44E5-B6BD-0B38A77FDAC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36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1BA83-B147-44E5-B6BD-0B38A77FDAC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56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Datacard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RP90 Plus E Color Dye sublimation printer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1BA83-B147-44E5-B6BD-0B38A77FDAC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1BA83-B147-44E5-B6BD-0B38A77FDAC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1BA83-B147-44E5-B6BD-0B38A77FDAC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1BA83-B147-44E5-B6BD-0B38A77FDA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1BA83-B147-44E5-B6BD-0B38A77FDAC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Average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passport purchases per year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(14,060,496)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93% of Pass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population own both PP and DL (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13,076,261)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1BA83-B147-44E5-B6BD-0B38A77FDAC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59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1BA83-B147-44E5-B6BD-0B38A77FDAC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1BA83-B147-44E5-B6BD-0B38A77FDAC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06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1BA83-B147-44E5-B6BD-0B38A77FDA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57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12B076-5196-48A9-8E3D-D8FF1AAC56E4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BC7602-E93A-4087-B0A9-54AEB9A61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2B076-5196-48A9-8E3D-D8FF1AAC56E4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C7602-E93A-4087-B0A9-54AEB9A61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2B076-5196-48A9-8E3D-D8FF1AAC56E4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C7602-E93A-4087-B0A9-54AEB9A61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2B076-5196-48A9-8E3D-D8FF1AAC56E4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C7602-E93A-4087-B0A9-54AEB9A61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2B076-5196-48A9-8E3D-D8FF1AAC56E4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C7602-E93A-4087-B0A9-54AEB9A61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2B076-5196-48A9-8E3D-D8FF1AAC56E4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C7602-E93A-4087-B0A9-54AEB9A61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2B076-5196-48A9-8E3D-D8FF1AAC56E4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C7602-E93A-4087-B0A9-54AEB9A61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2B076-5196-48A9-8E3D-D8FF1AAC56E4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C7602-E93A-4087-B0A9-54AEB9A61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2B076-5196-48A9-8E3D-D8FF1AAC56E4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C7602-E93A-4087-B0A9-54AEB9A61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12B076-5196-48A9-8E3D-D8FF1AAC56E4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C7602-E93A-4087-B0A9-54AEB9A61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12B076-5196-48A9-8E3D-D8FF1AAC56E4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BC7602-E93A-4087-B0A9-54AEB9A61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12B076-5196-48A9-8E3D-D8FF1AAC56E4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BC7602-E93A-4087-B0A9-54AEB9A61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teal-c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1" y="1"/>
            <a:ext cx="6857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>
              <a:defRPr/>
            </a:pPr>
            <a:r>
              <a:rPr dirty="0">
                <a:ln>
                  <a:noFill/>
                </a:ln>
                <a:solidFill>
                  <a:schemeClr val="tx1"/>
                </a:solidFill>
                <a:ea typeface="ＭＳ Ｐゴシック" pitchFamily="34" charset="-128"/>
              </a:rPr>
              <a:t>Promotional Mix</a:t>
            </a:r>
            <a:endParaRPr dirty="0">
              <a:solidFill>
                <a:schemeClr val="tx1"/>
              </a:solidFill>
            </a:endParaRPr>
          </a:p>
        </p:txBody>
      </p:sp>
      <p:grpSp>
        <p:nvGrpSpPr>
          <p:cNvPr id="63" name="Group 38923"/>
          <p:cNvGrpSpPr>
            <a:grpSpLocks/>
          </p:cNvGrpSpPr>
          <p:nvPr/>
        </p:nvGrpSpPr>
        <p:grpSpPr bwMode="auto">
          <a:xfrm>
            <a:off x="674688" y="1828801"/>
            <a:ext cx="8063015" cy="4114800"/>
            <a:chOff x="674914" y="1676247"/>
            <a:chExt cx="8062787" cy="4115569"/>
          </a:xfrm>
        </p:grpSpPr>
        <p:sp>
          <p:nvSpPr>
            <p:cNvPr id="64" name="Freeform 63"/>
            <p:cNvSpPr/>
            <p:nvPr/>
          </p:nvSpPr>
          <p:spPr>
            <a:xfrm>
              <a:off x="674914" y="1733407"/>
              <a:ext cx="1674767" cy="781196"/>
            </a:xfrm>
            <a:custGeom>
              <a:avLst/>
              <a:gdLst>
                <a:gd name="connsiteX0" fmla="*/ 0 w 1674767"/>
                <a:gd name="connsiteY0" fmla="*/ 0 h 612788"/>
                <a:gd name="connsiteX1" fmla="*/ 1368373 w 1674767"/>
                <a:gd name="connsiteY1" fmla="*/ 0 h 612788"/>
                <a:gd name="connsiteX2" fmla="*/ 1674767 w 1674767"/>
                <a:gd name="connsiteY2" fmla="*/ 306394 h 612788"/>
                <a:gd name="connsiteX3" fmla="*/ 1368373 w 1674767"/>
                <a:gd name="connsiteY3" fmla="*/ 612788 h 612788"/>
                <a:gd name="connsiteX4" fmla="*/ 0 w 1674767"/>
                <a:gd name="connsiteY4" fmla="*/ 612788 h 612788"/>
                <a:gd name="connsiteX5" fmla="*/ 306394 w 1674767"/>
                <a:gd name="connsiteY5" fmla="*/ 306394 h 612788"/>
                <a:gd name="connsiteX6" fmla="*/ 0 w 1674767"/>
                <a:gd name="connsiteY6" fmla="*/ 0 h 61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4767" h="612788">
                  <a:moveTo>
                    <a:pt x="0" y="0"/>
                  </a:moveTo>
                  <a:lnTo>
                    <a:pt x="1368373" y="0"/>
                  </a:lnTo>
                  <a:lnTo>
                    <a:pt x="1674767" y="306394"/>
                  </a:lnTo>
                  <a:lnTo>
                    <a:pt x="1368373" y="612788"/>
                  </a:lnTo>
                  <a:lnTo>
                    <a:pt x="0" y="612788"/>
                  </a:lnTo>
                  <a:lnTo>
                    <a:pt x="306394" y="30639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24174" tIns="8890" rIns="306394" bIns="889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Arial" pitchFamily="34" charset="0"/>
                  <a:ea typeface="ＭＳ Ｐゴシック" pitchFamily="-112" charset="-128"/>
                  <a:cs typeface="Arial" pitchFamily="34" charset="0"/>
                </a:rPr>
                <a:t>Advertising</a:t>
              </a:r>
              <a:endPara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Freeform 64"/>
            <p:cNvSpPr/>
            <p:nvPr/>
          </p:nvSpPr>
          <p:spPr>
            <a:xfrm>
              <a:off x="2205506" y="1684928"/>
              <a:ext cx="4825333" cy="829674"/>
            </a:xfrm>
            <a:custGeom>
              <a:avLst/>
              <a:gdLst>
                <a:gd name="connsiteX0" fmla="*/ 0 w 4825333"/>
                <a:gd name="connsiteY0" fmla="*/ 0 h 603995"/>
                <a:gd name="connsiteX1" fmla="*/ 4523336 w 4825333"/>
                <a:gd name="connsiteY1" fmla="*/ 0 h 603995"/>
                <a:gd name="connsiteX2" fmla="*/ 4825333 w 4825333"/>
                <a:gd name="connsiteY2" fmla="*/ 301998 h 603995"/>
                <a:gd name="connsiteX3" fmla="*/ 4523336 w 4825333"/>
                <a:gd name="connsiteY3" fmla="*/ 603995 h 603995"/>
                <a:gd name="connsiteX4" fmla="*/ 0 w 4825333"/>
                <a:gd name="connsiteY4" fmla="*/ 603995 h 603995"/>
                <a:gd name="connsiteX5" fmla="*/ 301998 w 4825333"/>
                <a:gd name="connsiteY5" fmla="*/ 301998 h 603995"/>
                <a:gd name="connsiteX6" fmla="*/ 0 w 4825333"/>
                <a:gd name="connsiteY6" fmla="*/ 0 h 603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5333" h="603995">
                  <a:moveTo>
                    <a:pt x="0" y="0"/>
                  </a:moveTo>
                  <a:lnTo>
                    <a:pt x="4523336" y="0"/>
                  </a:lnTo>
                  <a:lnTo>
                    <a:pt x="4825333" y="301998"/>
                  </a:lnTo>
                  <a:lnTo>
                    <a:pt x="4523336" y="603995"/>
                  </a:lnTo>
                  <a:lnTo>
                    <a:pt x="0" y="603995"/>
                  </a:lnTo>
                  <a:lnTo>
                    <a:pt x="301998" y="3019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22318" tIns="10160" rIns="301997" bIns="10160" spcCol="1270" anchor="ctr"/>
            <a:lstStyle/>
            <a:p>
              <a:pPr marL="230188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600" dirty="0">
                <a:latin typeface="Georgia" pitchFamily="18" charset="0"/>
              </a:endParaRPr>
            </a:p>
          </p:txBody>
        </p:sp>
        <p:sp>
          <p:nvSpPr>
            <p:cNvPr id="66" name="Freeform 65"/>
            <p:cNvSpPr/>
            <p:nvPr/>
          </p:nvSpPr>
          <p:spPr>
            <a:xfrm>
              <a:off x="6934249" y="1676247"/>
              <a:ext cx="1803452" cy="823965"/>
            </a:xfrm>
            <a:custGeom>
              <a:avLst/>
              <a:gdLst>
                <a:gd name="connsiteX0" fmla="*/ 0 w 1803452"/>
                <a:gd name="connsiteY0" fmla="*/ 0 h 595322"/>
                <a:gd name="connsiteX1" fmla="*/ 1505791 w 1803452"/>
                <a:gd name="connsiteY1" fmla="*/ 0 h 595322"/>
                <a:gd name="connsiteX2" fmla="*/ 1803452 w 1803452"/>
                <a:gd name="connsiteY2" fmla="*/ 297661 h 595322"/>
                <a:gd name="connsiteX3" fmla="*/ 1505791 w 1803452"/>
                <a:gd name="connsiteY3" fmla="*/ 595322 h 595322"/>
                <a:gd name="connsiteX4" fmla="*/ 0 w 1803452"/>
                <a:gd name="connsiteY4" fmla="*/ 595322 h 595322"/>
                <a:gd name="connsiteX5" fmla="*/ 297661 w 1803452"/>
                <a:gd name="connsiteY5" fmla="*/ 297661 h 595322"/>
                <a:gd name="connsiteX6" fmla="*/ 0 w 1803452"/>
                <a:gd name="connsiteY6" fmla="*/ 0 h 595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3452" h="595322">
                  <a:moveTo>
                    <a:pt x="0" y="0"/>
                  </a:moveTo>
                  <a:lnTo>
                    <a:pt x="1505791" y="0"/>
                  </a:lnTo>
                  <a:lnTo>
                    <a:pt x="1803452" y="297661"/>
                  </a:lnTo>
                  <a:lnTo>
                    <a:pt x="1505791" y="595322"/>
                  </a:lnTo>
                  <a:lnTo>
                    <a:pt x="0" y="595322"/>
                  </a:lnTo>
                  <a:lnTo>
                    <a:pt x="297661" y="2976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20521" tIns="11430" rIns="297661" bIns="11430" spcCol="1270" anchor="ctr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tabLst>
                  <a:tab pos="1087438" algn="r"/>
                </a:tabLst>
                <a:defRPr/>
              </a:pPr>
              <a:r>
                <a:rPr lang="en-US" dirty="0">
                  <a:latin typeface="Georgia" pitchFamily="18" charset="0"/>
                </a:rPr>
                <a:t>	</a:t>
              </a:r>
              <a:r>
                <a:rPr lang="en-US" dirty="0" smtClean="0">
                  <a:solidFill>
                    <a:schemeClr val="tx1"/>
                  </a:solidFill>
                  <a:latin typeface="Georgia" pitchFamily="18" charset="0"/>
                </a:rPr>
                <a:t>$40.00</a:t>
              </a:r>
              <a:endParaRPr lang="en-US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686026" y="5029674"/>
              <a:ext cx="6328236" cy="731386"/>
            </a:xfrm>
            <a:custGeom>
              <a:avLst/>
              <a:gdLst>
                <a:gd name="connsiteX0" fmla="*/ 0 w 6328236"/>
                <a:gd name="connsiteY0" fmla="*/ 0 h 731386"/>
                <a:gd name="connsiteX1" fmla="*/ 5962543 w 6328236"/>
                <a:gd name="connsiteY1" fmla="*/ 0 h 731386"/>
                <a:gd name="connsiteX2" fmla="*/ 6328236 w 6328236"/>
                <a:gd name="connsiteY2" fmla="*/ 365693 h 731386"/>
                <a:gd name="connsiteX3" fmla="*/ 5962543 w 6328236"/>
                <a:gd name="connsiteY3" fmla="*/ 731386 h 731386"/>
                <a:gd name="connsiteX4" fmla="*/ 0 w 6328236"/>
                <a:gd name="connsiteY4" fmla="*/ 731386 h 731386"/>
                <a:gd name="connsiteX5" fmla="*/ 365693 w 6328236"/>
                <a:gd name="connsiteY5" fmla="*/ 365693 h 731386"/>
                <a:gd name="connsiteX6" fmla="*/ 0 w 6328236"/>
                <a:gd name="connsiteY6" fmla="*/ 0 h 731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28236" h="731386">
                  <a:moveTo>
                    <a:pt x="0" y="0"/>
                  </a:moveTo>
                  <a:lnTo>
                    <a:pt x="5962543" y="0"/>
                  </a:lnTo>
                  <a:lnTo>
                    <a:pt x="6328236" y="365693"/>
                  </a:lnTo>
                  <a:lnTo>
                    <a:pt x="5962543" y="731386"/>
                  </a:lnTo>
                  <a:lnTo>
                    <a:pt x="0" y="731386"/>
                  </a:lnTo>
                  <a:lnTo>
                    <a:pt x="365693" y="36569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396173" tIns="15240" rIns="365693" bIns="15240" spcCol="1270" anchor="ctr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Arial" pitchFamily="34" charset="0"/>
                  <a:ea typeface="ＭＳ Ｐゴシック" pitchFamily="-112" charset="-128"/>
                  <a:cs typeface="Arial" pitchFamily="34" charset="0"/>
                </a:rPr>
                <a:t>Total Monthly Promotional Expense</a:t>
              </a:r>
            </a:p>
          </p:txBody>
        </p:sp>
        <p:sp>
          <p:nvSpPr>
            <p:cNvPr id="80" name="Freeform 79"/>
            <p:cNvSpPr/>
            <p:nvPr/>
          </p:nvSpPr>
          <p:spPr>
            <a:xfrm>
              <a:off x="6776672" y="5067041"/>
              <a:ext cx="1910127" cy="724775"/>
            </a:xfrm>
            <a:custGeom>
              <a:avLst/>
              <a:gdLst>
                <a:gd name="connsiteX0" fmla="*/ 0 w 1848405"/>
                <a:gd name="connsiteY0" fmla="*/ 0 h 731387"/>
                <a:gd name="connsiteX1" fmla="*/ 1482712 w 1848405"/>
                <a:gd name="connsiteY1" fmla="*/ 0 h 731387"/>
                <a:gd name="connsiteX2" fmla="*/ 1848405 w 1848405"/>
                <a:gd name="connsiteY2" fmla="*/ 365694 h 731387"/>
                <a:gd name="connsiteX3" fmla="*/ 1482712 w 1848405"/>
                <a:gd name="connsiteY3" fmla="*/ 731387 h 731387"/>
                <a:gd name="connsiteX4" fmla="*/ 0 w 1848405"/>
                <a:gd name="connsiteY4" fmla="*/ 731387 h 731387"/>
                <a:gd name="connsiteX5" fmla="*/ 365694 w 1848405"/>
                <a:gd name="connsiteY5" fmla="*/ 365694 h 731387"/>
                <a:gd name="connsiteX6" fmla="*/ 0 w 1848405"/>
                <a:gd name="connsiteY6" fmla="*/ 0 h 731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8405" h="731387">
                  <a:moveTo>
                    <a:pt x="0" y="0"/>
                  </a:moveTo>
                  <a:lnTo>
                    <a:pt x="1482712" y="0"/>
                  </a:lnTo>
                  <a:lnTo>
                    <a:pt x="1848405" y="365694"/>
                  </a:lnTo>
                  <a:lnTo>
                    <a:pt x="1482712" y="731387"/>
                  </a:lnTo>
                  <a:lnTo>
                    <a:pt x="0" y="731387"/>
                  </a:lnTo>
                  <a:lnTo>
                    <a:pt x="365694" y="36569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88554" tIns="11430" rIns="365693" bIns="11430" spcCol="1270" anchor="ctr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tabLst>
                  <a:tab pos="1147763" algn="r"/>
                </a:tabLst>
                <a:defRPr/>
              </a:pPr>
              <a:r>
                <a:rPr lang="en-US" sz="1430" b="1" dirty="0">
                  <a:latin typeface="Georgia" pitchFamily="18" charset="0"/>
                </a:rPr>
                <a:t>	</a:t>
              </a:r>
              <a:r>
                <a:rPr lang="en-US" sz="1430" b="1" dirty="0" smtClean="0">
                  <a:latin typeface="Georgia" pitchFamily="18" charset="0"/>
                </a:rPr>
                <a:t>$48.00</a:t>
              </a:r>
              <a:endParaRPr lang="en-US" sz="1430" b="1" dirty="0">
                <a:latin typeface="Georgia" pitchFamily="18" charset="0"/>
              </a:endParaRPr>
            </a:p>
          </p:txBody>
        </p:sp>
      </p:grpSp>
      <p:sp>
        <p:nvSpPr>
          <p:cNvPr id="81" name="AutoShape 250"/>
          <p:cNvSpPr>
            <a:spLocks noChangeArrowheads="1"/>
          </p:cNvSpPr>
          <p:nvPr/>
        </p:nvSpPr>
        <p:spPr bwMode="auto">
          <a:xfrm>
            <a:off x="762000" y="1219200"/>
            <a:ext cx="6019800" cy="47897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Promotional Expense</a:t>
            </a:r>
          </a:p>
        </p:txBody>
      </p:sp>
      <p:sp>
        <p:nvSpPr>
          <p:cNvPr id="82" name="AutoShape 250"/>
          <p:cNvSpPr>
            <a:spLocks noChangeArrowheads="1"/>
          </p:cNvSpPr>
          <p:nvPr/>
        </p:nvSpPr>
        <p:spPr bwMode="auto">
          <a:xfrm>
            <a:off x="6900634" y="1219200"/>
            <a:ext cx="1709965" cy="47897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Monthly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Amount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590800" y="19812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Word of Mouth, Business Cards, Website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 bwMode="auto">
          <a:xfrm>
            <a:off x="6934200" y="3062389"/>
            <a:ext cx="1803503" cy="823811"/>
          </a:xfrm>
          <a:custGeom>
            <a:avLst/>
            <a:gdLst>
              <a:gd name="connsiteX0" fmla="*/ 0 w 1803452"/>
              <a:gd name="connsiteY0" fmla="*/ 0 h 595322"/>
              <a:gd name="connsiteX1" fmla="*/ 1505791 w 1803452"/>
              <a:gd name="connsiteY1" fmla="*/ 0 h 595322"/>
              <a:gd name="connsiteX2" fmla="*/ 1803452 w 1803452"/>
              <a:gd name="connsiteY2" fmla="*/ 297661 h 595322"/>
              <a:gd name="connsiteX3" fmla="*/ 1505791 w 1803452"/>
              <a:gd name="connsiteY3" fmla="*/ 595322 h 595322"/>
              <a:gd name="connsiteX4" fmla="*/ 0 w 1803452"/>
              <a:gd name="connsiteY4" fmla="*/ 595322 h 595322"/>
              <a:gd name="connsiteX5" fmla="*/ 297661 w 1803452"/>
              <a:gd name="connsiteY5" fmla="*/ 297661 h 595322"/>
              <a:gd name="connsiteX6" fmla="*/ 0 w 1803452"/>
              <a:gd name="connsiteY6" fmla="*/ 0 h 59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3452" h="595322">
                <a:moveTo>
                  <a:pt x="0" y="0"/>
                </a:moveTo>
                <a:lnTo>
                  <a:pt x="1505791" y="0"/>
                </a:lnTo>
                <a:lnTo>
                  <a:pt x="1803452" y="297661"/>
                </a:lnTo>
                <a:lnTo>
                  <a:pt x="1505791" y="595322"/>
                </a:lnTo>
                <a:lnTo>
                  <a:pt x="0" y="595322"/>
                </a:lnTo>
                <a:lnTo>
                  <a:pt x="297661" y="2976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20521" tIns="11430" rIns="297661" bIns="11430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tabLst>
                <a:tab pos="1087438" algn="r"/>
              </a:tabLst>
              <a:defRPr/>
            </a:pPr>
            <a:r>
              <a:rPr lang="en-US" dirty="0">
                <a:latin typeface="Georgia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$8.00</a:t>
            </a:r>
            <a:endParaRPr lang="en-US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209800" y="3048000"/>
            <a:ext cx="4825470" cy="829519"/>
          </a:xfrm>
          <a:custGeom>
            <a:avLst/>
            <a:gdLst>
              <a:gd name="connsiteX0" fmla="*/ 0 w 4825333"/>
              <a:gd name="connsiteY0" fmla="*/ 0 h 603995"/>
              <a:gd name="connsiteX1" fmla="*/ 4523336 w 4825333"/>
              <a:gd name="connsiteY1" fmla="*/ 0 h 603995"/>
              <a:gd name="connsiteX2" fmla="*/ 4825333 w 4825333"/>
              <a:gd name="connsiteY2" fmla="*/ 301998 h 603995"/>
              <a:gd name="connsiteX3" fmla="*/ 4523336 w 4825333"/>
              <a:gd name="connsiteY3" fmla="*/ 603995 h 603995"/>
              <a:gd name="connsiteX4" fmla="*/ 0 w 4825333"/>
              <a:gd name="connsiteY4" fmla="*/ 603995 h 603995"/>
              <a:gd name="connsiteX5" fmla="*/ 301998 w 4825333"/>
              <a:gd name="connsiteY5" fmla="*/ 301998 h 603995"/>
              <a:gd name="connsiteX6" fmla="*/ 0 w 4825333"/>
              <a:gd name="connsiteY6" fmla="*/ 0 h 60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25333" h="603995">
                <a:moveTo>
                  <a:pt x="0" y="0"/>
                </a:moveTo>
                <a:lnTo>
                  <a:pt x="4523336" y="0"/>
                </a:lnTo>
                <a:lnTo>
                  <a:pt x="4825333" y="301998"/>
                </a:lnTo>
                <a:lnTo>
                  <a:pt x="4523336" y="603995"/>
                </a:lnTo>
                <a:lnTo>
                  <a:pt x="0" y="603995"/>
                </a:lnTo>
                <a:lnTo>
                  <a:pt x="301998" y="3019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22318" tIns="10160" rIns="301997" bIns="10160" spcCol="1270" anchor="ctr"/>
          <a:lstStyle/>
          <a:p>
            <a:pPr marL="230188" defTabSz="711200">
              <a:lnSpc>
                <a:spcPct val="90000"/>
              </a:lnSpc>
              <a:spcAft>
                <a:spcPct val="35000"/>
              </a:spcAft>
              <a:defRPr/>
            </a:pPr>
            <a:endParaRPr lang="en-US" sz="1600" dirty="0">
              <a:latin typeface="Georg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90800" y="3048000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 smtClean="0">
                <a:cs typeface="Arial" pitchFamily="34" charset="0"/>
              </a:rPr>
              <a:t>FaceBook, </a:t>
            </a:r>
            <a:r>
              <a:rPr lang="en-US" sz="1600" dirty="0" smtClean="0">
                <a:cs typeface="Arial" pitchFamily="34" charset="0"/>
              </a:rPr>
              <a:t>MySpace, </a:t>
            </a:r>
            <a:r>
              <a:rPr lang="en-US" sz="1600" dirty="0" smtClean="0">
                <a:cs typeface="Arial" pitchFamily="34" charset="0"/>
              </a:rPr>
              <a:t>Twitter</a:t>
            </a:r>
            <a:r>
              <a:rPr lang="en-US" sz="1600" dirty="0" smtClean="0">
                <a:cs typeface="Arial" pitchFamily="34" charset="0"/>
              </a:rPr>
              <a:t>, other </a:t>
            </a:r>
            <a:r>
              <a:rPr lang="en-US" sz="1600" dirty="0" smtClean="0">
                <a:cs typeface="Arial" pitchFamily="34" charset="0"/>
              </a:rPr>
              <a:t>Social Networks, </a:t>
            </a:r>
            <a:r>
              <a:rPr lang="en-US" sz="1600" dirty="0" smtClean="0">
                <a:cs typeface="Arial" pitchFamily="34" charset="0"/>
              </a:rPr>
              <a:t>Identity theft Website Hosting.</a:t>
            </a:r>
            <a:endParaRPr lang="en-US" sz="1600" dirty="0" smtClean="0">
              <a:cs typeface="Arial" pitchFamily="34" charset="0"/>
            </a:endParaRPr>
          </a:p>
          <a:p>
            <a:endParaRPr lang="en-US" sz="1600" dirty="0"/>
          </a:p>
        </p:txBody>
      </p:sp>
      <p:sp>
        <p:nvSpPr>
          <p:cNvPr id="30" name="Freeform 29"/>
          <p:cNvSpPr/>
          <p:nvPr/>
        </p:nvSpPr>
        <p:spPr bwMode="auto">
          <a:xfrm>
            <a:off x="6934200" y="4191000"/>
            <a:ext cx="1803503" cy="823811"/>
          </a:xfrm>
          <a:custGeom>
            <a:avLst/>
            <a:gdLst>
              <a:gd name="connsiteX0" fmla="*/ 0 w 1803452"/>
              <a:gd name="connsiteY0" fmla="*/ 0 h 595322"/>
              <a:gd name="connsiteX1" fmla="*/ 1505791 w 1803452"/>
              <a:gd name="connsiteY1" fmla="*/ 0 h 595322"/>
              <a:gd name="connsiteX2" fmla="*/ 1803452 w 1803452"/>
              <a:gd name="connsiteY2" fmla="*/ 297661 h 595322"/>
              <a:gd name="connsiteX3" fmla="*/ 1505791 w 1803452"/>
              <a:gd name="connsiteY3" fmla="*/ 595322 h 595322"/>
              <a:gd name="connsiteX4" fmla="*/ 0 w 1803452"/>
              <a:gd name="connsiteY4" fmla="*/ 595322 h 595322"/>
              <a:gd name="connsiteX5" fmla="*/ 297661 w 1803452"/>
              <a:gd name="connsiteY5" fmla="*/ 297661 h 595322"/>
              <a:gd name="connsiteX6" fmla="*/ 0 w 1803452"/>
              <a:gd name="connsiteY6" fmla="*/ 0 h 59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3452" h="595322">
                <a:moveTo>
                  <a:pt x="0" y="0"/>
                </a:moveTo>
                <a:lnTo>
                  <a:pt x="1505791" y="0"/>
                </a:lnTo>
                <a:lnTo>
                  <a:pt x="1803452" y="297661"/>
                </a:lnTo>
                <a:lnTo>
                  <a:pt x="1505791" y="595322"/>
                </a:lnTo>
                <a:lnTo>
                  <a:pt x="0" y="595322"/>
                </a:lnTo>
                <a:lnTo>
                  <a:pt x="297661" y="2976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20521" tIns="11430" rIns="297661" bIns="11430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tabLst>
                <a:tab pos="1087438" algn="r"/>
              </a:tabLst>
              <a:defRPr/>
            </a:pPr>
            <a:r>
              <a:rPr lang="en-US" dirty="0">
                <a:solidFill>
                  <a:sysClr val="windowText" lastClr="000000"/>
                </a:solidFill>
                <a:latin typeface="Georgia" pitchFamily="18" charset="0"/>
              </a:rPr>
              <a:t>	</a:t>
            </a:r>
            <a:r>
              <a:rPr lang="en-US" dirty="0" smtClean="0">
                <a:solidFill>
                  <a:sysClr val="windowText" lastClr="000000"/>
                </a:solidFill>
                <a:latin typeface="Georgia" pitchFamily="18" charset="0"/>
              </a:rPr>
              <a:t>$0.00</a:t>
            </a:r>
            <a:endParaRPr lang="en-US" dirty="0">
              <a:solidFill>
                <a:sysClr val="windowText" lastClr="000000"/>
              </a:solidFill>
              <a:latin typeface="Georgia" pitchFamily="18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2209800" y="4191000"/>
            <a:ext cx="4825470" cy="829519"/>
          </a:xfrm>
          <a:custGeom>
            <a:avLst/>
            <a:gdLst>
              <a:gd name="connsiteX0" fmla="*/ 0 w 4825333"/>
              <a:gd name="connsiteY0" fmla="*/ 0 h 603995"/>
              <a:gd name="connsiteX1" fmla="*/ 4523336 w 4825333"/>
              <a:gd name="connsiteY1" fmla="*/ 0 h 603995"/>
              <a:gd name="connsiteX2" fmla="*/ 4825333 w 4825333"/>
              <a:gd name="connsiteY2" fmla="*/ 301998 h 603995"/>
              <a:gd name="connsiteX3" fmla="*/ 4523336 w 4825333"/>
              <a:gd name="connsiteY3" fmla="*/ 603995 h 603995"/>
              <a:gd name="connsiteX4" fmla="*/ 0 w 4825333"/>
              <a:gd name="connsiteY4" fmla="*/ 603995 h 603995"/>
              <a:gd name="connsiteX5" fmla="*/ 301998 w 4825333"/>
              <a:gd name="connsiteY5" fmla="*/ 301998 h 603995"/>
              <a:gd name="connsiteX6" fmla="*/ 0 w 4825333"/>
              <a:gd name="connsiteY6" fmla="*/ 0 h 60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25333" h="603995">
                <a:moveTo>
                  <a:pt x="0" y="0"/>
                </a:moveTo>
                <a:lnTo>
                  <a:pt x="4523336" y="0"/>
                </a:lnTo>
                <a:lnTo>
                  <a:pt x="4825333" y="301998"/>
                </a:lnTo>
                <a:lnTo>
                  <a:pt x="4523336" y="603995"/>
                </a:lnTo>
                <a:lnTo>
                  <a:pt x="0" y="603995"/>
                </a:lnTo>
                <a:lnTo>
                  <a:pt x="301998" y="3019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22318" tIns="10160" rIns="301997" bIns="10160" spcCol="1270" anchor="ctr"/>
          <a:lstStyle/>
          <a:p>
            <a:pPr marL="230188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Discounted renewal fees for previous TrustID customers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687386" y="3124200"/>
            <a:ext cx="1674814" cy="781050"/>
          </a:xfrm>
          <a:custGeom>
            <a:avLst/>
            <a:gdLst>
              <a:gd name="connsiteX0" fmla="*/ 0 w 1674767"/>
              <a:gd name="connsiteY0" fmla="*/ 0 h 612788"/>
              <a:gd name="connsiteX1" fmla="*/ 1368373 w 1674767"/>
              <a:gd name="connsiteY1" fmla="*/ 0 h 612788"/>
              <a:gd name="connsiteX2" fmla="*/ 1674767 w 1674767"/>
              <a:gd name="connsiteY2" fmla="*/ 306394 h 612788"/>
              <a:gd name="connsiteX3" fmla="*/ 1368373 w 1674767"/>
              <a:gd name="connsiteY3" fmla="*/ 612788 h 612788"/>
              <a:gd name="connsiteX4" fmla="*/ 0 w 1674767"/>
              <a:gd name="connsiteY4" fmla="*/ 612788 h 612788"/>
              <a:gd name="connsiteX5" fmla="*/ 306394 w 1674767"/>
              <a:gd name="connsiteY5" fmla="*/ 306394 h 612788"/>
              <a:gd name="connsiteX6" fmla="*/ 0 w 1674767"/>
              <a:gd name="connsiteY6" fmla="*/ 0 h 612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4767" h="612788">
                <a:moveTo>
                  <a:pt x="0" y="0"/>
                </a:moveTo>
                <a:lnTo>
                  <a:pt x="1368373" y="0"/>
                </a:lnTo>
                <a:lnTo>
                  <a:pt x="1674767" y="306394"/>
                </a:lnTo>
                <a:lnTo>
                  <a:pt x="1368373" y="612788"/>
                </a:lnTo>
                <a:lnTo>
                  <a:pt x="0" y="612788"/>
                </a:lnTo>
                <a:lnTo>
                  <a:pt x="306394" y="3063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24174" tIns="8890" rIns="306394" bIns="889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Publicity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685800" y="4267200"/>
            <a:ext cx="1674814" cy="781050"/>
          </a:xfrm>
          <a:custGeom>
            <a:avLst/>
            <a:gdLst>
              <a:gd name="connsiteX0" fmla="*/ 0 w 1674767"/>
              <a:gd name="connsiteY0" fmla="*/ 0 h 612788"/>
              <a:gd name="connsiteX1" fmla="*/ 1368373 w 1674767"/>
              <a:gd name="connsiteY1" fmla="*/ 0 h 612788"/>
              <a:gd name="connsiteX2" fmla="*/ 1674767 w 1674767"/>
              <a:gd name="connsiteY2" fmla="*/ 306394 h 612788"/>
              <a:gd name="connsiteX3" fmla="*/ 1368373 w 1674767"/>
              <a:gd name="connsiteY3" fmla="*/ 612788 h 612788"/>
              <a:gd name="connsiteX4" fmla="*/ 0 w 1674767"/>
              <a:gd name="connsiteY4" fmla="*/ 612788 h 612788"/>
              <a:gd name="connsiteX5" fmla="*/ 306394 w 1674767"/>
              <a:gd name="connsiteY5" fmla="*/ 306394 h 612788"/>
              <a:gd name="connsiteX6" fmla="*/ 0 w 1674767"/>
              <a:gd name="connsiteY6" fmla="*/ 0 h 612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4767" h="612788">
                <a:moveTo>
                  <a:pt x="0" y="0"/>
                </a:moveTo>
                <a:lnTo>
                  <a:pt x="1368373" y="0"/>
                </a:lnTo>
                <a:lnTo>
                  <a:pt x="1674767" y="306394"/>
                </a:lnTo>
                <a:lnTo>
                  <a:pt x="1368373" y="612788"/>
                </a:lnTo>
                <a:lnTo>
                  <a:pt x="0" y="612788"/>
                </a:lnTo>
                <a:lnTo>
                  <a:pt x="306394" y="3063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24174" tIns="8890" rIns="306394" bIns="889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Sales Promotion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Cost of Material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277330"/>
              </p:ext>
            </p:extLst>
          </p:nvPr>
        </p:nvGraphicFramePr>
        <p:xfrm>
          <a:off x="1384300" y="1219308"/>
          <a:ext cx="6096000" cy="2819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133600"/>
                <a:gridCol w="1524000"/>
              </a:tblGrid>
              <a:tr h="292553">
                <a:tc gridSpan="3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</a:rPr>
                        <a:t>Materials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300" kern="1200" dirty="0" smtClean="0"/>
                        <a:t>Material Description</a:t>
                      </a:r>
                      <a:endParaRPr kumimoji="0" lang="en-US" sz="13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300" kern="1200" dirty="0" smtClean="0"/>
                        <a:t>Total Quantity per</a:t>
                      </a:r>
                      <a:r>
                        <a:rPr kumimoji="0" lang="en-US" sz="1300" kern="1200" baseline="0" dirty="0" smtClean="0"/>
                        <a:t> Card</a:t>
                      </a:r>
                      <a:endParaRPr kumimoji="0" lang="en-US" sz="13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300" kern="1200" dirty="0" smtClean="0"/>
                        <a:t>Cost per Unit</a:t>
                      </a:r>
                      <a:endParaRPr kumimoji="0" lang="en-US" sz="13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5714" marB="45714"/>
                </a:tc>
              </a:tr>
              <a:tr h="273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/>
                        <a:t>Postage</a:t>
                      </a:r>
                      <a:endParaRPr kumimoji="0" lang="en-US" sz="14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/>
                        <a:t>1</a:t>
                      </a:r>
                      <a:endParaRPr kumimoji="0" lang="en-US" sz="1400" b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60475" algn="r"/>
                        </a:tabLst>
                      </a:pPr>
                      <a:r>
                        <a:rPr kumimoji="0" lang="en-US" sz="1400" kern="1200" dirty="0" smtClean="0"/>
                        <a:t>	$0.61</a:t>
                      </a:r>
                      <a:endParaRPr kumimoji="0" lang="en-US" sz="1400" b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14" marB="45714"/>
                </a:tc>
              </a:tr>
              <a:tr h="273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/>
                        <a:t>Activation Sticker</a:t>
                      </a:r>
                      <a:endParaRPr kumimoji="0" lang="en-US" sz="14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/>
                        <a:t>1</a:t>
                      </a:r>
                      <a:endParaRPr kumimoji="0" lang="en-US" sz="1400" b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60475" algn="r"/>
                        </a:tabLst>
                      </a:pPr>
                      <a:r>
                        <a:rPr kumimoji="0" lang="en-US" sz="1400" kern="1200" dirty="0" smtClean="0"/>
                        <a:t>	$0.03</a:t>
                      </a:r>
                      <a:endParaRPr kumimoji="0" lang="en-US" sz="1400" b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14" marB="45714"/>
                </a:tc>
              </a:tr>
              <a:tr h="273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/>
                        <a:t>Processing</a:t>
                      </a:r>
                      <a:endParaRPr kumimoji="0" lang="en-US" sz="14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1400" b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60475" algn="r"/>
                        </a:tabLst>
                      </a:pPr>
                      <a:r>
                        <a:rPr kumimoji="0" lang="en-US" sz="1400" kern="1200" dirty="0" smtClean="0"/>
                        <a:t>	$0.27</a:t>
                      </a:r>
                      <a:endParaRPr kumimoji="0" lang="en-US" sz="1400" b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14" marB="45714"/>
                </a:tc>
              </a:tr>
              <a:tr h="273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/>
                        <a:t>Plastic/Ink</a:t>
                      </a:r>
                      <a:endParaRPr kumimoji="0" lang="en-US" sz="14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1400" b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60475" algn="r"/>
                        </a:tabLst>
                      </a:pPr>
                      <a:r>
                        <a:rPr kumimoji="0" lang="en-US" sz="1400" kern="1200" dirty="0" smtClean="0"/>
                        <a:t>	$0.17</a:t>
                      </a:r>
                      <a:endParaRPr kumimoji="0" lang="en-US" sz="1400" b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14" marB="45714"/>
                </a:tc>
              </a:tr>
              <a:tr h="273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/>
                        <a:t>Premium Memory Chip</a:t>
                      </a:r>
                      <a:endParaRPr kumimoji="0" lang="en-US" sz="14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1400" b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60475" algn="r"/>
                        </a:tabLst>
                      </a:pPr>
                      <a:r>
                        <a:rPr kumimoji="0" lang="en-US" sz="1400" kern="1200" dirty="0" smtClean="0"/>
                        <a:t>	$3.00</a:t>
                      </a:r>
                      <a:endParaRPr kumimoji="0" lang="en-US" sz="1400" b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14" marB="45714"/>
                </a:tc>
              </a:tr>
              <a:tr h="273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/>
                        <a:t>Shipping to Processor</a:t>
                      </a:r>
                      <a:endParaRPr kumimoji="0" lang="en-US" sz="14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1400" b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60475" algn="r"/>
                        </a:tabLst>
                      </a:pPr>
                      <a:r>
                        <a:rPr kumimoji="0" lang="en-US" sz="1400" kern="1200" dirty="0" smtClean="0"/>
                        <a:t>	$0.03</a:t>
                      </a:r>
                      <a:endParaRPr kumimoji="0" lang="en-US" sz="1400" b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14" marB="45714"/>
                </a:tc>
              </a:tr>
              <a:tr h="273774">
                <a:tc gridSpan="2">
                  <a:txBody>
                    <a:bodyPr/>
                    <a:lstStyle/>
                    <a:p>
                      <a:pPr algn="r"/>
                      <a:r>
                        <a:rPr kumimoji="0" lang="en-US" sz="1400" kern="1200" dirty="0" smtClean="0"/>
                        <a:t>Total Material Cost per Unit</a:t>
                      </a:r>
                      <a:endParaRPr kumimoji="0" lang="en-US" sz="14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260475" algn="r"/>
                        </a:tabLst>
                      </a:pPr>
                      <a:r>
                        <a:rPr kumimoji="0" lang="en-US" sz="1400" kern="1200" dirty="0" smtClean="0"/>
                        <a:t>	  $4.11</a:t>
                      </a:r>
                      <a:endParaRPr kumimoji="0" lang="en-US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Microsoft Uighur" pitchFamily="2" charset="-78"/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71600" y="4037365"/>
          <a:ext cx="6096000" cy="1525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43215">
                <a:tc gridSpan="3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</a:rPr>
                        <a:t>Labor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5739" marB="4573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44880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400" kern="1200" dirty="0" smtClean="0"/>
                        <a:t>Labor Cost per Hour</a:t>
                      </a:r>
                      <a:endParaRPr kumimoji="0" lang="en-US" sz="14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400" kern="1200" dirty="0" smtClean="0"/>
                        <a:t>Time (in</a:t>
                      </a:r>
                      <a:r>
                        <a:rPr kumimoji="0" lang="en-US" sz="1400" kern="1200" baseline="0" dirty="0" smtClean="0"/>
                        <a:t> hours</a:t>
                      </a:r>
                      <a:r>
                        <a:rPr kumimoji="0" lang="en-US" sz="1400" kern="1200" dirty="0" smtClean="0"/>
                        <a:t>) to Make One Unit</a:t>
                      </a:r>
                      <a:endParaRPr kumimoji="0" lang="en-US" sz="14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/>
                        <a:t>Labor Cost per Unit</a:t>
                      </a:r>
                      <a:endParaRPr kumimoji="0" lang="en-US" sz="1400" b="1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5739" marB="45739"/>
                </a:tc>
              </a:tr>
              <a:tr h="26401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$0</a:t>
                      </a:r>
                      <a:endParaRPr kumimoji="0" lang="en-US" sz="1400" b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1400" b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tabLst>
                          <a:tab pos="1712913" algn="r"/>
                        </a:tabLst>
                      </a:pPr>
                      <a:r>
                        <a:rPr kumimoji="0" lang="en-US" sz="1400" kern="1200" dirty="0" smtClean="0"/>
                        <a:t>	$0</a:t>
                      </a:r>
                      <a:endParaRPr kumimoji="0" lang="en-US" sz="1400" b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39" marB="45739"/>
                </a:tc>
              </a:tr>
              <a:tr h="305921">
                <a:tc gridSpan="2">
                  <a:txBody>
                    <a:bodyPr/>
                    <a:lstStyle/>
                    <a:p>
                      <a:pPr algn="r"/>
                      <a:r>
                        <a:rPr kumimoji="0" lang="en-US" sz="1400" kern="1200" dirty="0" smtClean="0"/>
                        <a:t>Total Labor Cost per Unit</a:t>
                      </a:r>
                      <a:endParaRPr kumimoji="0" lang="en-US" sz="14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5739" marB="45739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tabLst>
                          <a:tab pos="1712913" algn="r"/>
                        </a:tabLst>
                      </a:pPr>
                      <a:r>
                        <a:rPr kumimoji="0" lang="en-US" sz="1400" kern="1200" dirty="0" smtClean="0"/>
                        <a:t>	$0</a:t>
                      </a:r>
                      <a:endParaRPr kumimoji="0" lang="en-US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39" marB="45739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371600" y="5562600"/>
          <a:ext cx="6083300" cy="518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1900"/>
                <a:gridCol w="3581400"/>
              </a:tblGrid>
              <a:tr h="51837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</a:rPr>
                        <a:t>COGS (per Unit)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5739" marB="45739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tabLst>
                          <a:tab pos="3311525" algn="r"/>
                        </a:tabLst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</a:rPr>
                        <a:t>	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</a:rPr>
                        <a:t>$4.11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latin typeface="Georgia" pitchFamily="18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marT="45739" marB="45739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Economics of One Unit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26989"/>
              </p:ext>
            </p:extLst>
          </p:nvPr>
        </p:nvGraphicFramePr>
        <p:xfrm>
          <a:off x="762000" y="1371602"/>
          <a:ext cx="7696200" cy="426719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267701"/>
                <a:gridCol w="2428499"/>
              </a:tblGrid>
              <a:tr h="809499">
                <a:tc>
                  <a:txBody>
                    <a:bodyPr/>
                    <a:lstStyle/>
                    <a:p>
                      <a:pPr marL="0" indent="0"/>
                      <a:r>
                        <a:rPr lang="en-US" sz="2000" b="0" dirty="0" smtClean="0"/>
                        <a:t>Selling Price (per Unit)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2174875" algn="r"/>
                        </a:tabLst>
                      </a:pPr>
                      <a:r>
                        <a:rPr lang="en-US" sz="2000" b="0" dirty="0" smtClean="0"/>
                        <a:t>$165.00</a:t>
                      </a:r>
                      <a:endParaRPr lang="en-US" sz="20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marT="45723" marB="45723" anchor="ctr"/>
                </a:tc>
              </a:tr>
              <a:tr h="80949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COGS (per Unit)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174875" algn="r"/>
                        </a:tabLst>
                      </a:pPr>
                      <a:r>
                        <a:rPr lang="en-US" sz="2000" dirty="0" smtClean="0"/>
                        <a:t>	$10.11</a:t>
                      </a:r>
                      <a:endParaRPr lang="en-US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marT="45723" marB="45723" anchor="ctr"/>
                </a:tc>
              </a:tr>
              <a:tr h="93669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 Variable Expenses (per Unit)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174875" algn="r"/>
                        </a:tabLst>
                      </a:pPr>
                      <a:r>
                        <a:rPr lang="en-US" sz="2000" dirty="0" smtClean="0"/>
                        <a:t>	$10.00</a:t>
                      </a:r>
                      <a:endParaRPr lang="en-US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marT="45723" marB="45723" anchor="ctr"/>
                </a:tc>
              </a:tr>
              <a:tr h="90200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Variable Expenses (per Unit)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174875" algn="r"/>
                        </a:tabLst>
                      </a:pPr>
                      <a:r>
                        <a:rPr lang="en-US" sz="2000" dirty="0" smtClean="0"/>
                        <a:t>	$20.11</a:t>
                      </a:r>
                      <a:endParaRPr lang="en-US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marT="45723" marB="45723" anchor="ctr"/>
                </a:tc>
              </a:tr>
              <a:tr h="80949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Contribution Margin (per Unit)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174875" algn="r"/>
                        </a:tabLst>
                      </a:pPr>
                      <a:r>
                        <a:rPr lang="en-US" sz="2000" dirty="0" smtClean="0"/>
                        <a:t>	$144.89</a:t>
                      </a:r>
                      <a:endParaRPr lang="en-US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marT="45723" marB="45723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54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Monthly Fixed Cost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Group 39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61583598"/>
              </p:ext>
            </p:extLst>
          </p:nvPr>
        </p:nvGraphicFramePr>
        <p:xfrm>
          <a:off x="457200" y="1447800"/>
          <a:ext cx="8229600" cy="4244973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4572000"/>
                <a:gridCol w="3657600"/>
              </a:tblGrid>
              <a:tr h="51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</a:rPr>
                        <a:t>Fixed Expense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</a:rPr>
                        <a:t>Average Monthly Expense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414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Insurance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7413" algn="r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$100.00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14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Salaries of Employees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7413" algn="r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$0.00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14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Advertising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7413" algn="r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$40.00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14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Interest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7413" algn="r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$0.00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14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Depreciation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7413" algn="r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$23.42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14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Utilities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(Gas, Electric, Telephone)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7413" algn="r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$20.00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14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7413" algn="r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$50.00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14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Other Fixed Expenses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7413" algn="r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$0.00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414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 Average Monthly Fixed Expenses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7413" algn="r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$243.42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Time Management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981200" y="1219200"/>
            <a:ext cx="502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/>
              <a:t>Total Hours in a Week = 168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531879743"/>
              </p:ext>
            </p:extLst>
          </p:nvPr>
        </p:nvGraphicFramePr>
        <p:xfrm>
          <a:off x="1295400" y="1524000"/>
          <a:ext cx="6705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Monthly Sales Predictions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First Year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664376454"/>
              </p:ext>
            </p:extLst>
          </p:nvPr>
        </p:nvGraphicFramePr>
        <p:xfrm>
          <a:off x="0" y="1204123"/>
          <a:ext cx="9144000" cy="52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543800" y="1951672"/>
            <a:ext cx="1524000" cy="14773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Total Units Sold</a:t>
            </a:r>
          </a:p>
          <a:p>
            <a:pPr>
              <a:defRPr/>
            </a:pPr>
            <a:endParaRPr lang="en-US" b="1" dirty="0">
              <a:solidFill>
                <a:schemeClr val="bg1"/>
              </a:solidFill>
              <a:latin typeface="Myriad Web Pro" pitchFamily="34" charset="0"/>
              <a:ea typeface="ＭＳ Ｐゴシック" pitchFamily="-112" charset="-128"/>
            </a:endParaRPr>
          </a:p>
          <a:p>
            <a:pPr>
              <a:defRPr/>
            </a:pPr>
            <a:endParaRPr lang="en-US" b="1" dirty="0">
              <a:solidFill>
                <a:schemeClr val="bg1"/>
              </a:solidFill>
              <a:latin typeface="Myriad Web Pro" pitchFamily="34" charset="0"/>
              <a:ea typeface="ＭＳ Ｐゴシック" pitchFamily="-112" charset="-128"/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0" y="2678112"/>
            <a:ext cx="137160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Georgia" pitchFamily="18" charset="0"/>
              </a:rPr>
              <a:t>6,500,000</a:t>
            </a:r>
            <a:endParaRPr lang="en-US" sz="1400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Projected Yearly Income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Statement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875318"/>
              </p:ext>
            </p:extLst>
          </p:nvPr>
        </p:nvGraphicFramePr>
        <p:xfrm>
          <a:off x="1219200" y="1676400"/>
          <a:ext cx="6705600" cy="411162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821332"/>
                <a:gridCol w="2884268"/>
              </a:tblGrid>
              <a:tr h="449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Selling Price per Unit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60575" algn="r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	$165.00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12" marB="45712" anchor="ctr" horzOverflow="overflow"/>
                </a:tc>
              </a:tr>
              <a:tr h="44918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Number of Units Sold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0" marR="68580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60575" algn="r"/>
                        </a:tabLst>
                      </a:pPr>
                      <a:r>
                        <a:rPr lang="en-US" sz="1800" kern="1200" dirty="0" smtClean="0"/>
                        <a:t>6,500,000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12" marB="45712" anchor="ctr" horzOverflow="overflow"/>
                </a:tc>
              </a:tr>
              <a:tr h="44918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 Sales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0" marR="68580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$1,072,500,000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12" marB="45712" anchor="ctr" horzOverflow="overflow"/>
                </a:tc>
              </a:tr>
              <a:tr h="51814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1775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Variable Expenses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0" marR="68580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60575" algn="r"/>
                        </a:tabLst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	$130,715,000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</a:tr>
              <a:tr h="44918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Contribution Margin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0" marR="68580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$941,785,000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12" marB="45712" anchor="ctr" horzOverflow="overflow"/>
                </a:tc>
              </a:tr>
              <a:tr h="44918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1775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Fixed Operating Expenses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0" marR="68580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60575" algn="r"/>
                        </a:tabLst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	$2921.04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</a:tr>
              <a:tr h="44918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Pre-Tax Profit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0" marR="68580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$941,782,078.96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</a:tr>
              <a:tr h="44918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1775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Taxes @ 15%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0" marR="68580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60575" algn="r"/>
                        </a:tabLst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	$141,267,311.70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anchor="ctr" horzOverflow="overflow"/>
                </a:tc>
              </a:tr>
              <a:tr h="44918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1775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Net Profit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0" marR="68580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$800,514,767.26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12" marB="45712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Start-up Investment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1219200"/>
          <a:ext cx="6096000" cy="290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616200"/>
                <a:gridCol w="1447800"/>
              </a:tblGrid>
              <a:tr h="370568">
                <a:tc gridSpan="3">
                  <a:txBody>
                    <a:bodyPr/>
                    <a:lstStyle/>
                    <a:p>
                      <a:pPr algn="l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Start-Up Expenditures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86" marB="45686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Myriad Web Pro"/>
                      </a:endParaRPr>
                    </a:p>
                  </a:txBody>
                  <a:tcPr marT="45686" marB="45686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Myriad Web Pro"/>
                      </a:endParaRPr>
                    </a:p>
                  </a:txBody>
                  <a:tcPr marT="45686" marB="45686"/>
                </a:tc>
              </a:tr>
              <a:tr h="37056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Where Will I Buy This?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Cost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86" marB="45686"/>
                </a:tc>
              </a:tr>
              <a:tr h="370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Card RP90 Plus E Color Dye sublimation printer</a:t>
                      </a:r>
                      <a:endParaRPr lang="en-US" sz="1400" dirty="0" smtClean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Georgia" pitchFamily="18" charset="0"/>
                          <a:cs typeface="Arial" pitchFamily="34" charset="0"/>
                        </a:rPr>
                        <a:t>www.Datacard.com</a:t>
                      </a:r>
                      <a:endParaRPr lang="en-US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147763" algn="r"/>
                        </a:tabLs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itchFamily="18" charset="0"/>
                          <a:cs typeface="Arial" pitchFamily="34" charset="0"/>
                        </a:rPr>
                        <a:t>	$4251.00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marT="45686" marB="45686"/>
                </a:tc>
              </a:tr>
              <a:tr h="370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Georgia" pitchFamily="18" charset="0"/>
                          <a:cs typeface="Arial" pitchFamily="34" charset="0"/>
                        </a:rPr>
                        <a:t>Visitor Pointe Software</a:t>
                      </a: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Georgia" pitchFamily="18" charset="0"/>
                          <a:cs typeface="Arial" pitchFamily="34" charset="0"/>
                        </a:rPr>
                        <a:t>www.Datacard.com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147763" algn="r"/>
                        </a:tabLs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itchFamily="18" charset="0"/>
                          <a:cs typeface="Arial" pitchFamily="34" charset="0"/>
                        </a:rPr>
                        <a:t>	$500.00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marT="45686" marB="45686"/>
                </a:tc>
              </a:tr>
              <a:tr h="370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Georgia" pitchFamily="18" charset="0"/>
                          <a:cs typeface="Arial" pitchFamily="34" charset="0"/>
                        </a:rPr>
                        <a:t>Software Development</a:t>
                      </a: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147763" algn="r"/>
                        </a:tabLs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itchFamily="18" charset="0"/>
                          <a:cs typeface="Arial" pitchFamily="34" charset="0"/>
                        </a:rPr>
                        <a:t>$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Georgia" pitchFamily="18" charset="0"/>
                          <a:cs typeface="Arial" pitchFamily="34" charset="0"/>
                        </a:rPr>
                        <a:t>1,000,000.00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marT="45686" marB="45686"/>
                </a:tc>
              </a:tr>
              <a:tr h="370568"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Total Start-Up Expenditures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86" marB="45686"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Myriad Web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r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itchFamily="18" charset="0"/>
                          <a:cs typeface="Arial" pitchFamily="34" charset="0"/>
                        </a:rPr>
                        <a:t>	$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Georgia" pitchFamily="18" charset="0"/>
                          <a:cs typeface="Arial" pitchFamily="34" charset="0"/>
                        </a:rPr>
                        <a:t>1,004,751.00</a:t>
                      </a:r>
                    </a:p>
                  </a:txBody>
                  <a:tcPr marT="45686" marB="45686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95400" y="4119561"/>
          <a:ext cx="6096000" cy="1138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96351">
                <a:tc gridSpan="2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Cash Reserves</a:t>
                      </a:r>
                      <a:endParaRPr kumimoji="0" lang="en-US" sz="2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33" marB="4573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94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Emergency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Fund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itchFamily="18" charset="0"/>
                          <a:cs typeface="Arial" pitchFamily="34" charset="0"/>
                        </a:rPr>
                        <a:t>$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500.00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marT="45733" marB="45733"/>
                </a:tc>
              </a:tr>
              <a:tr h="37094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Reserve for Fixed Expenses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itchFamily="18" charset="0"/>
                          <a:cs typeface="Arial" pitchFamily="34" charset="0"/>
                        </a:rPr>
                        <a:t>$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600.00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10" name="Text Box 274"/>
          <p:cNvSpPr txBox="1">
            <a:spLocks noChangeArrowheads="1"/>
          </p:cNvSpPr>
          <p:nvPr/>
        </p:nvSpPr>
        <p:spPr bwMode="auto">
          <a:xfrm>
            <a:off x="5486400" y="5268913"/>
            <a:ext cx="2032000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  <a:latin typeface="Georgia" pitchFamily="18" charset="0"/>
                <a:ea typeface="Microsoft YaHei" pitchFamily="34" charset="-122"/>
                <a:cs typeface="Arial" pitchFamily="34" charset="0"/>
              </a:rPr>
              <a:t>$1,005,851.00</a:t>
            </a:r>
            <a:endParaRPr lang="en-US" b="1" dirty="0">
              <a:solidFill>
                <a:srgbClr val="FF0000"/>
              </a:solidFill>
              <a:latin typeface="Georgia" pitchFamily="18" charset="0"/>
              <a:ea typeface="Microsoft YaHei" pitchFamily="34" charset="-122"/>
              <a:cs typeface="Arial" pitchFamily="34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371600" y="5257800"/>
            <a:ext cx="4038600" cy="400050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eaLnBrk="1" hangingPunct="1">
              <a:spcBef>
                <a:spcPts val="600"/>
              </a:spcBef>
              <a:defRPr sz="20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Total Start-Up Investment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05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Return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35529"/>
          <a:ext cx="8229600" cy="219347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6085114"/>
                <a:gridCol w="2144486"/>
              </a:tblGrid>
              <a:tr h="549878"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ROS: Return on Sales</a:t>
                      </a:r>
                      <a:endParaRPr kumimoji="0" lang="en-US" sz="20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839925">
                <a:tc gridSpan="2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366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For My Business:</a:t>
                      </a:r>
                      <a:endParaRPr lang="en-US" sz="2000" i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Dollar</a:t>
                      </a:r>
                    </a:p>
                    <a:p>
                      <a:r>
                        <a:rPr lang="en-US" sz="1400" dirty="0" smtClean="0"/>
                        <a:t>Equivalent =</a:t>
                      </a:r>
                      <a:r>
                        <a:rPr lang="en-US" sz="1600" dirty="0" smtClean="0"/>
                        <a:t> </a:t>
                      </a:r>
                      <a:endParaRPr lang="en-US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457200" y="3593916"/>
          <a:ext cx="8229600" cy="227348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5638800"/>
                <a:gridCol w="2590800"/>
              </a:tblGrid>
              <a:tr h="564941"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accent1"/>
                          </a:solidFill>
                        </a:rPr>
                        <a:t>ROI: Return on Investment</a:t>
                      </a:r>
                      <a:endParaRPr kumimoji="0" lang="en-US" sz="2000" b="1" kern="12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8828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568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For My Business:</a:t>
                      </a:r>
                      <a:endParaRPr kumimoji="0" lang="en-US" sz="1800" i="0" kern="1200" dirty="0" smtClean="0">
                        <a:solidFill>
                          <a:schemeClr val="tx1"/>
                        </a:solidFill>
                        <a:latin typeface="Cambria Math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Dollar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Equivalent =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2590800" y="2619191"/>
            <a:ext cx="2057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Georgia" pitchFamily="18" charset="0"/>
              </a:rPr>
              <a:t>Annual </a:t>
            </a:r>
            <a:r>
              <a:rPr lang="en-US" sz="1400" dirty="0">
                <a:solidFill>
                  <a:srgbClr val="FF0000"/>
                </a:solidFill>
                <a:latin typeface="Georgia" pitchFamily="18" charset="0"/>
              </a:rPr>
              <a:t>Net </a:t>
            </a:r>
            <a:r>
              <a:rPr lang="en-US" sz="1400" dirty="0" smtClean="0">
                <a:solidFill>
                  <a:srgbClr val="FF0000"/>
                </a:solidFill>
                <a:latin typeface="Georgia" pitchFamily="18" charset="0"/>
              </a:rPr>
              <a:t>Profit</a:t>
            </a:r>
            <a:endParaRPr lang="en-US" sz="1400" dirty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en-US" sz="1400" dirty="0" smtClean="0">
                <a:solidFill>
                  <a:srgbClr val="FF0000"/>
                </a:solidFill>
                <a:latin typeface="Georgia" pitchFamily="18" charset="0"/>
              </a:rPr>
              <a:t>Annual Sales</a:t>
            </a:r>
            <a:r>
              <a:rPr lang="en-US" sz="1400" dirty="0">
                <a:solidFill>
                  <a:srgbClr val="FF0000"/>
                </a:solidFill>
                <a:latin typeface="Georgia" pitchFamily="18" charset="0"/>
              </a:rPr>
              <a:t>	</a:t>
            </a:r>
          </a:p>
        </p:txBody>
      </p:sp>
      <p:cxnSp>
        <p:nvCxnSpPr>
          <p:cNvPr id="11" name="Straight Connector 10"/>
          <p:cNvCxnSpPr>
            <a:stCxn id="10" idx="1"/>
          </p:cNvCxnSpPr>
          <p:nvPr/>
        </p:nvCxnSpPr>
        <p:spPr>
          <a:xfrm>
            <a:off x="2590800" y="2879541"/>
            <a:ext cx="167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91000" y="2739841"/>
            <a:ext cx="1828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X</a:t>
            </a:r>
            <a:r>
              <a:rPr lang="en-US" sz="1400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Georgia" pitchFamily="18" charset="0"/>
              </a:rPr>
              <a:t>100= 75% </a:t>
            </a:r>
            <a:endParaRPr lang="en-US" sz="14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2209800" y="5117916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12713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Georgia" pitchFamily="18" charset="0"/>
              </a:rPr>
              <a:t>Annual </a:t>
            </a:r>
            <a:r>
              <a:rPr lang="en-US" sz="1400" dirty="0">
                <a:solidFill>
                  <a:srgbClr val="FF0000"/>
                </a:solidFill>
                <a:latin typeface="Georgia" pitchFamily="18" charset="0"/>
              </a:rPr>
              <a:t>Net </a:t>
            </a:r>
            <a:r>
              <a:rPr lang="en-US" sz="1400" dirty="0" smtClean="0">
                <a:solidFill>
                  <a:srgbClr val="FF0000"/>
                </a:solidFill>
                <a:latin typeface="Georgia" pitchFamily="18" charset="0"/>
              </a:rPr>
              <a:t>Profit</a:t>
            </a:r>
            <a:endParaRPr lang="en-US" sz="1400" dirty="0">
              <a:solidFill>
                <a:srgbClr val="FF0000"/>
              </a:solidFill>
              <a:latin typeface="Georgia" pitchFamily="18" charset="0"/>
            </a:endParaRPr>
          </a:p>
          <a:p>
            <a:pPr>
              <a:tabLst>
                <a:tab pos="112713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Georgia" pitchFamily="18" charset="0"/>
              </a:rPr>
              <a:t>Start-Up Investment</a:t>
            </a:r>
            <a:r>
              <a:rPr lang="en-US" sz="1400" dirty="0">
                <a:solidFill>
                  <a:srgbClr val="FF0000"/>
                </a:solidFill>
                <a:latin typeface="Georgia" pitchFamily="18" charset="0"/>
              </a:rPr>
              <a:t>	</a:t>
            </a:r>
          </a:p>
        </p:txBody>
      </p:sp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4267200" y="5225866"/>
            <a:ext cx="20224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X</a:t>
            </a:r>
            <a:r>
              <a:rPr lang="en-US" sz="1400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Georgia" pitchFamily="18" charset="0"/>
              </a:rPr>
              <a:t>100= 79585.82% </a:t>
            </a:r>
            <a:endParaRPr lang="en-US" sz="1400" dirty="0">
              <a:solidFill>
                <a:srgbClr val="FF0000"/>
              </a:solidFill>
              <a:latin typeface="Georgi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514600" y="5379854"/>
            <a:ext cx="1828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96200" y="2968625"/>
            <a:ext cx="914400" cy="3077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chemeClr val="tx1"/>
                </a:solidFill>
                <a:latin typeface="Georgia" pitchFamily="18" charset="0"/>
              </a:rPr>
              <a:t>$0.75</a:t>
            </a:r>
            <a:endParaRPr lang="en-US" sz="14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9000" y="5414918"/>
            <a:ext cx="1371600" cy="30008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350" dirty="0" smtClean="0">
                <a:solidFill>
                  <a:schemeClr val="tx1"/>
                </a:solidFill>
                <a:latin typeface="Georgia" pitchFamily="18" charset="0"/>
              </a:rPr>
              <a:t>$795.86</a:t>
            </a:r>
            <a:endParaRPr lang="en-US" sz="1350" dirty="0">
              <a:solidFill>
                <a:schemeClr val="bg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432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Financing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Group 274"/>
          <p:cNvGraphicFramePr>
            <a:graphicFrameLocks noGrp="1"/>
          </p:cNvGraphicFramePr>
          <p:nvPr>
            <p:ph idx="4294967295"/>
          </p:nvPr>
        </p:nvGraphicFramePr>
        <p:xfrm>
          <a:off x="280988" y="1828800"/>
          <a:ext cx="8504238" cy="4194396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2209800"/>
                <a:gridCol w="1355725"/>
                <a:gridCol w="1646238"/>
                <a:gridCol w="1646237"/>
                <a:gridCol w="1646238"/>
              </a:tblGrid>
              <a:tr h="395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Source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Amount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Debt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Equity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Gift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</a:tr>
              <a:tr h="901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Personal Savings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r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  <a:ea typeface="ＭＳ Ｐゴシック" pitchFamily="-112" charset="-128"/>
                          <a:cs typeface="Arial" pitchFamily="34" charset="0"/>
                        </a:rPr>
                        <a:t>$3,500.00</a:t>
                      </a: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r"/>
                        </a:tabLst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r"/>
                        </a:tabLst>
                        <a:defRPr/>
                      </a:pP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r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</a:tr>
              <a:tr h="658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Relatives/Friends</a:t>
                      </a:r>
                      <a:endParaRPr kumimoji="0" lang="en-US" sz="18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r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  <a:ea typeface="ＭＳ Ｐゴシック" pitchFamily="-112" charset="-128"/>
                          <a:cs typeface="Arial" pitchFamily="34" charset="0"/>
                        </a:rPr>
                        <a:t>$2,500.00</a:t>
                      </a: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r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  <a:ea typeface="ＭＳ Ｐゴシック" pitchFamily="-112" charset="-128"/>
                          <a:cs typeface="Arial" pitchFamily="34" charset="0"/>
                        </a:rPr>
                        <a:t>$2,500.00</a:t>
                      </a: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r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r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</a:tr>
              <a:tr h="665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Angel Investor/Venture Capitalists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r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  <a:ea typeface="ＭＳ Ｐゴシック" pitchFamily="-112" charset="-128"/>
                          <a:cs typeface="Arial" pitchFamily="34" charset="0"/>
                        </a:rPr>
                        <a:t>$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  <a:ea typeface="ＭＳ Ｐゴシック" pitchFamily="-112" charset="-128"/>
                          <a:cs typeface="Arial" pitchFamily="34" charset="0"/>
                        </a:rPr>
                        <a:t>1,000,000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r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  <a:ea typeface="ＭＳ Ｐゴシック" pitchFamily="-112" charset="-128"/>
                          <a:cs typeface="Arial" pitchFamily="34" charset="0"/>
                        </a:rPr>
                        <a:t>49% Ownership</a:t>
                      </a: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r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r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</a:tr>
              <a:tr h="665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Partner(s)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r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r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r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r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</a:tr>
              <a:tr h="665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Totals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r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  <a:ea typeface="ＭＳ Ｐゴシック" pitchFamily="-112" charset="-128"/>
                          <a:cs typeface="Arial" pitchFamily="34" charset="0"/>
                        </a:rPr>
                        <a:t>$6,000.00</a:t>
                      </a: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r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  <a:ea typeface="ＭＳ Ｐゴシック" pitchFamily="-112" charset="-128"/>
                          <a:cs typeface="Arial" pitchFamily="34" charset="0"/>
                        </a:rPr>
                        <a:t>$2,500.00</a:t>
                      </a: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r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r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Georgia" pitchFamily="18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marT="42156" marB="42156" anchor="ctr" horzOverflow="overflow"/>
                </a:tc>
              </a:tr>
            </a:tbl>
          </a:graphicData>
        </a:graphic>
      </p:graphicFrame>
      <p:sp>
        <p:nvSpPr>
          <p:cNvPr id="10" name="Text Box 274"/>
          <p:cNvSpPr txBox="1">
            <a:spLocks noChangeArrowheads="1"/>
          </p:cNvSpPr>
          <p:nvPr/>
        </p:nvSpPr>
        <p:spPr bwMode="auto">
          <a:xfrm>
            <a:off x="4648200" y="1349375"/>
            <a:ext cx="1600200" cy="40005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$</a:t>
            </a:r>
            <a:endParaRPr lang="en-US" sz="2000" b="1" dirty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304800" y="1349375"/>
            <a:ext cx="4038600" cy="400050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defRPr/>
            </a:pPr>
            <a:r>
              <a:rPr lang="en-US" sz="2000" b="1" dirty="0">
                <a:solidFill>
                  <a:sysClr val="windowText" lastClr="000000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Total Start-Up Investment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334000"/>
            <a:ext cx="6400800" cy="1066800"/>
          </a:xfrm>
        </p:spPr>
        <p:txBody>
          <a:bodyPr>
            <a:noAutofit/>
          </a:bodyPr>
          <a:lstStyle/>
          <a:p>
            <a:pPr algn="l">
              <a:lnSpc>
                <a:spcPct val="75000"/>
              </a:lnSpc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Trumell Arnum</a:t>
            </a:r>
          </a:p>
          <a:p>
            <a:pPr algn="l">
              <a:lnSpc>
                <a:spcPct val="75000"/>
              </a:lnSpc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Grade 12</a:t>
            </a:r>
          </a:p>
          <a:p>
            <a:pPr algn="l">
              <a:lnSpc>
                <a:spcPct val="75000"/>
              </a:lnSpc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Age 17</a:t>
            </a: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908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1371600"/>
            <a:ext cx="6170613" cy="288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ru.edu/studentlife/reslife/PublishingImages/uptil2/stJude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81200"/>
            <a:ext cx="5181600" cy="4138803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1,000,000 Annual Donation to Children Research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29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Philanthropy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Business &amp; Personal Goals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92" y="342900"/>
            <a:ext cx="171440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1080053" y="1600200"/>
            <a:ext cx="3339548" cy="213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marL="228600" lvl="1" indent="-228600" eaLnBrk="0" hangingPunct="0">
              <a:spcBef>
                <a:spcPts val="12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  <a:ea typeface="+mj-ea"/>
                <a:cs typeface="Arial" pitchFamily="34" charset="0"/>
              </a:rPr>
              <a:t>Get equipment</a:t>
            </a:r>
          </a:p>
          <a:p>
            <a:pPr marL="228600" lvl="1" indent="-228600" eaLnBrk="0" hangingPunct="0">
              <a:spcBef>
                <a:spcPts val="12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  <a:ea typeface="+mj-ea"/>
                <a:cs typeface="Arial" pitchFamily="34" charset="0"/>
              </a:rPr>
              <a:t>Find liable 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  <a:ea typeface="+mj-ea"/>
                <a:cs typeface="Arial" pitchFamily="34" charset="0"/>
              </a:rPr>
              <a:t>sponsor</a:t>
            </a:r>
            <a:endParaRPr lang="en-US" dirty="0" smtClean="0">
              <a:solidFill>
                <a:schemeClr val="tx1"/>
              </a:solidFill>
              <a:latin typeface="Georgia" pitchFamily="18" charset="0"/>
              <a:ea typeface="+mj-ea"/>
              <a:cs typeface="Arial" pitchFamily="34" charset="0"/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4648200" y="1600200"/>
            <a:ext cx="3200400" cy="213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28600" lvl="1" indent="-228600" eaLnBrk="0" hangingPunct="0">
              <a:lnSpc>
                <a:spcPct val="80000"/>
              </a:lnSpc>
              <a:spcBef>
                <a:spcPts val="12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dirty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Finish high school, and obtain a college 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degree</a:t>
            </a:r>
          </a:p>
          <a:p>
            <a:pPr marL="228600" lvl="1" indent="-228600" eaLnBrk="0" hangingPunct="0">
              <a:lnSpc>
                <a:spcPct val="80000"/>
              </a:lnSpc>
              <a:spcBef>
                <a:spcPts val="12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dirty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Attract 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employees</a:t>
            </a:r>
            <a:endParaRPr lang="en-US" dirty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066800" y="1154668"/>
            <a:ext cx="3200400" cy="369332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ts val="600"/>
              </a:spcBef>
              <a:defRPr sz="20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Business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4648200" y="1143000"/>
            <a:ext cx="3057326" cy="369332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ts val="600"/>
              </a:spcBef>
              <a:defRPr sz="20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 marL="1143000" indent="-228600" eaLnBrk="0" hangingPunct="0"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 marL="1600200" indent="-228600" eaLnBrk="0" hangingPunct="0"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 marL="2057400" indent="-228600" eaLnBrk="0" hangingPunct="0"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Personal</a:t>
            </a: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1080053" y="3871146"/>
            <a:ext cx="3339548" cy="19930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marL="228600" lvl="1" indent="-228600" eaLnBrk="0" hangingPunct="0">
              <a:lnSpc>
                <a:spcPct val="80000"/>
              </a:lnSpc>
              <a:spcBef>
                <a:spcPts val="12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  <a:ea typeface="+mj-ea"/>
                <a:cs typeface="Arial" pitchFamily="34" charset="0"/>
              </a:rPr>
              <a:t>More information on programming </a:t>
            </a:r>
          </a:p>
          <a:p>
            <a:pPr marL="228600" lvl="1" indent="-228600" eaLnBrk="0" hangingPunct="0">
              <a:lnSpc>
                <a:spcPct val="80000"/>
              </a:lnSpc>
              <a:spcBef>
                <a:spcPts val="12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  <a:ea typeface="+mj-ea"/>
                <a:cs typeface="Arial" pitchFamily="34" charset="0"/>
              </a:rPr>
              <a:t>Cigna officials for tips on managing personal info</a:t>
            </a:r>
            <a:endParaRPr lang="en-US" dirty="0">
              <a:solidFill>
                <a:schemeClr val="tx1"/>
              </a:solidFill>
              <a:latin typeface="Georgia" pitchFamily="18" charset="0"/>
              <a:ea typeface="+mj-ea"/>
              <a:cs typeface="Arial" pitchFamily="34" charset="0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 rot="-5400000">
            <a:off x="-222767" y="2444234"/>
            <a:ext cx="2057400" cy="369332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ts val="600"/>
              </a:spcBef>
              <a:defRPr sz="20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 marL="1143000" indent="-228600" eaLnBrk="0" hangingPunct="0"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 marL="1600200" indent="-228600" eaLnBrk="0" hangingPunct="0"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 marL="2057400" indent="-228600" eaLnBrk="0" hangingPunct="0"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Short-Term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 rot="-5400000">
            <a:off x="-151559" y="4659027"/>
            <a:ext cx="1914985" cy="369332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ts val="600"/>
              </a:spcBef>
              <a:defRPr sz="2000" b="1">
                <a:solidFill>
                  <a:schemeClr val="bg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 marL="1143000" indent="-228600" eaLnBrk="0" hangingPunct="0"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 marL="1600200" indent="-228600" eaLnBrk="0" hangingPunct="0"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 marL="2057400" indent="-228600" eaLnBrk="0" hangingPunct="0"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Long-Term</a:t>
            </a:r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4648200" y="3886200"/>
            <a:ext cx="3200400" cy="19930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marL="228600" lvl="1" indent="-228600" eaLnBrk="0" hangingPunct="0">
              <a:lnSpc>
                <a:spcPct val="80000"/>
              </a:lnSpc>
              <a:spcBef>
                <a:spcPts val="12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  <a:ea typeface="+mj-ea"/>
                <a:cs typeface="Arial" pitchFamily="34" charset="0"/>
              </a:rPr>
              <a:t>I plan to run my business until death.</a:t>
            </a:r>
            <a:endParaRPr lang="en-US" dirty="0">
              <a:solidFill>
                <a:schemeClr val="tx1"/>
              </a:solidFill>
              <a:latin typeface="Georgia" pitchFamily="18" charset="0"/>
              <a:ea typeface="+mj-ea"/>
              <a:cs typeface="Arial" pitchFamily="34" charset="0"/>
            </a:endParaRPr>
          </a:p>
          <a:p>
            <a:pPr marL="228600" lvl="1" indent="-228600" eaLnBrk="0" hangingPunct="0">
              <a:lnSpc>
                <a:spcPct val="80000"/>
              </a:lnSpc>
              <a:spcBef>
                <a:spcPts val="12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  <a:ea typeface="+mj-ea"/>
                <a:cs typeface="Arial" pitchFamily="34" charset="0"/>
              </a:rPr>
              <a:t>This business can be my career.</a:t>
            </a:r>
            <a:endParaRPr lang="en-US" dirty="0">
              <a:solidFill>
                <a:schemeClr val="tx1"/>
              </a:solidFill>
              <a:latin typeface="Georgia" pitchFamily="18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Thank you for your consideration.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752600"/>
            <a:ext cx="7847620" cy="366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Opportunity</a:t>
            </a:r>
          </a:p>
          <a:p>
            <a:r>
              <a:rPr lang="en-US" sz="1500" dirty="0" smtClean="0"/>
              <a:t>Identity theft incidences increased by 11% from 2008 to 2009.</a:t>
            </a:r>
          </a:p>
          <a:p>
            <a:endParaRPr lang="en-US" sz="1500" dirty="0" smtClean="0"/>
          </a:p>
          <a:p>
            <a:r>
              <a:rPr lang="en-US" sz="1500" dirty="0" smtClean="0"/>
              <a:t>TrustID eliminates the opportunity for someone to use your information as their own.</a:t>
            </a:r>
          </a:p>
          <a:p>
            <a:endParaRPr lang="en-US" sz="1500" dirty="0" smtClean="0"/>
          </a:p>
          <a:p>
            <a:r>
              <a:rPr lang="en-US" sz="1500" dirty="0" smtClean="0"/>
              <a:t>People often carry their credit/debit cards, social security card, drivers license etc. all at the same time. </a:t>
            </a:r>
          </a:p>
          <a:p>
            <a:endParaRPr lang="en-US" sz="1500" dirty="0" smtClean="0"/>
          </a:p>
          <a:p>
            <a:r>
              <a:rPr lang="en-US" sz="1500" dirty="0" smtClean="0"/>
              <a:t>Never before has there been a universal Identification product.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400" dirty="0" smtClean="0"/>
              <a:t>Mission Statement</a:t>
            </a:r>
          </a:p>
          <a:p>
            <a:r>
              <a:rPr lang="en-US" sz="1400" dirty="0" smtClean="0"/>
              <a:t>TrustID will allow the world to advance in terms of technology and will allow all customers the comfort of knowing their personal information is protected.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Mission Statement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1400" dirty="0" smtClean="0"/>
          </a:p>
          <a:p>
            <a:r>
              <a:rPr lang="en-US" sz="1600" dirty="0" smtClean="0"/>
              <a:t>TrustID is a retailing and manufacturing business.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Applies to everyone who carries around or has personal information.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A common trusted method used in storing personal information.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TrustID is a Limited Liability Corporation </a:t>
            </a:r>
          </a:p>
          <a:p>
            <a:r>
              <a:rPr lang="en-US" sz="1600" dirty="0" smtClean="0"/>
              <a:t>The legal structure was selected to protect my personal assets in the event that my business is unsuccessful.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Business Profile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Internship at CIGNA</a:t>
            </a:r>
          </a:p>
          <a:p>
            <a:endParaRPr lang="en-US" sz="2000" dirty="0" smtClean="0"/>
          </a:p>
          <a:p>
            <a:r>
              <a:rPr lang="en-US" sz="2000" dirty="0" smtClean="0"/>
              <a:t>A well educated student</a:t>
            </a:r>
          </a:p>
          <a:p>
            <a:endParaRPr lang="en-US" sz="2000" dirty="0" smtClean="0"/>
          </a:p>
          <a:p>
            <a:r>
              <a:rPr lang="en-US" sz="2000" dirty="0" smtClean="0"/>
              <a:t>Honest, Trustworthy, Hardworking, Friendly, and Determined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 have taken Small Business management class</a:t>
            </a:r>
          </a:p>
          <a:p>
            <a:endParaRPr lang="en-US" sz="20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57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Qualifications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Market Analysis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Industry 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Professional Technical Services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9"/>
          <p:cNvGraphicFramePr>
            <a:graphicFrameLocks/>
          </p:cNvGraphicFramePr>
          <p:nvPr/>
        </p:nvGraphicFramePr>
        <p:xfrm>
          <a:off x="457200" y="16002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Industry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Size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$82,846,113,000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57200" y="1981200"/>
          <a:ext cx="4114800" cy="38861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57400"/>
                <a:gridCol w="2057400"/>
              </a:tblGrid>
              <a:tr h="1270488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Total</a:t>
                      </a:r>
                      <a:r>
                        <a:rPr lang="en-US" sz="2400" b="0" baseline="0" dirty="0" smtClean="0"/>
                        <a:t> Population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United</a:t>
                      </a:r>
                      <a:r>
                        <a:rPr kumimoji="0" lang="en-US" sz="1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States of America</a:t>
                      </a:r>
                      <a:endParaRPr kumimoji="0"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452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Target Market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Legal</a:t>
                      </a:r>
                      <a:r>
                        <a:rPr kumimoji="0" lang="en-US" sz="1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kumimoji="0"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itizens in the United States of America</a:t>
                      </a:r>
                      <a:r>
                        <a:rPr kumimoji="0" lang="en-US" sz="1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Who have personal information cards (credit/debit cards, social security card, drivers license, Passport etc.)</a:t>
                      </a:r>
                      <a:endParaRPr kumimoji="0" lang="en-US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12704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Potential Market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Survey</a:t>
                      </a:r>
                      <a:r>
                        <a:rPr lang="en-US" sz="1100" baseline="0" dirty="0" smtClean="0"/>
                        <a:t> Data taken: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100" baseline="0" dirty="0" smtClean="0"/>
                        <a:t>More than 50% of target market showed interest in my product.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5105400" y="2057400"/>
            <a:ext cx="2971800" cy="3733800"/>
            <a:chOff x="3408" y="1584"/>
            <a:chExt cx="1872" cy="2352"/>
          </a:xfrm>
          <a:noFill/>
        </p:grpSpPr>
        <p:sp>
          <p:nvSpPr>
            <p:cNvPr id="14" name="AutoShape 3"/>
            <p:cNvSpPr>
              <a:spLocks noChangeArrowheads="1"/>
            </p:cNvSpPr>
            <p:nvPr/>
          </p:nvSpPr>
          <p:spPr bwMode="auto">
            <a:xfrm>
              <a:off x="3408" y="1632"/>
              <a:ext cx="1872" cy="2304"/>
            </a:xfrm>
            <a:custGeom>
              <a:avLst/>
              <a:gdLst>
                <a:gd name="T0" fmla="*/ 1422 w 21600"/>
                <a:gd name="T1" fmla="*/ 1152 h 21600"/>
                <a:gd name="T2" fmla="*/ 936 w 21600"/>
                <a:gd name="T3" fmla="*/ 2304 h 21600"/>
                <a:gd name="T4" fmla="*/ 450 w 21600"/>
                <a:gd name="T5" fmla="*/ 1152 h 21600"/>
                <a:gd name="T6" fmla="*/ 93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6992 w 21600"/>
                <a:gd name="T13" fmla="*/ 6994 h 21600"/>
                <a:gd name="T14" fmla="*/ 14608 w 21600"/>
                <a:gd name="T15" fmla="*/ 146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395" y="21600"/>
                  </a:lnTo>
                  <a:lnTo>
                    <a:pt x="11205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4"/>
            <p:cNvSpPr>
              <a:spLocks noChangeArrowheads="1"/>
            </p:cNvSpPr>
            <p:nvPr/>
          </p:nvSpPr>
          <p:spPr bwMode="auto">
            <a:xfrm>
              <a:off x="3408" y="1584"/>
              <a:ext cx="1872" cy="96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AutoShape 31"/>
          <p:cNvSpPr>
            <a:spLocks noChangeArrowheads="1"/>
          </p:cNvSpPr>
          <p:nvPr/>
        </p:nvSpPr>
        <p:spPr bwMode="auto">
          <a:xfrm>
            <a:off x="5627687" y="2667000"/>
            <a:ext cx="1992313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/>
              <a:t>312,774,325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7" name="AutoShape 33"/>
          <p:cNvSpPr>
            <a:spLocks noChangeArrowheads="1"/>
          </p:cNvSpPr>
          <p:nvPr/>
        </p:nvSpPr>
        <p:spPr bwMode="auto">
          <a:xfrm>
            <a:off x="5943600" y="3429000"/>
            <a:ext cx="1295400" cy="3429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b="1" dirty="0">
              <a:solidFill>
                <a:schemeClr val="bg2">
                  <a:lumMod val="50000"/>
                </a:schemeClr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8" name="AutoShape 32"/>
          <p:cNvSpPr>
            <a:spLocks noChangeArrowheads="1"/>
          </p:cNvSpPr>
          <p:nvPr/>
        </p:nvSpPr>
        <p:spPr bwMode="auto">
          <a:xfrm>
            <a:off x="6019800" y="4191000"/>
            <a:ext cx="1143000" cy="3048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b="1" dirty="0">
              <a:solidFill>
                <a:schemeClr val="bg2">
                  <a:lumMod val="50000"/>
                </a:schemeClr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5638800" y="2362200"/>
            <a:ext cx="1992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/>
              <a:t>Total Population</a:t>
            </a:r>
          </a:p>
        </p:txBody>
      </p: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5715000" y="3124200"/>
            <a:ext cx="1752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Target Market </a:t>
            </a: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5943600" y="37338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/>
              <a:t>Potential Market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43600" y="3441412"/>
            <a:ext cx="1295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+mj-lt"/>
              </a:rPr>
              <a:t>226,448,611</a:t>
            </a:r>
            <a:endParaRPr lang="en-US" sz="1300" b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57900" y="42188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6,538,131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338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Target Market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371600"/>
          <a:ext cx="7772400" cy="3581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886200"/>
                <a:gridCol w="3886200"/>
              </a:tblGrid>
              <a:tr h="3581400"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endParaRPr lang="en-US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8200" y="1600200"/>
            <a:ext cx="3886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By Location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ü"/>
            </a:pPr>
            <a:r>
              <a:rPr lang="en-US" sz="1400" dirty="0" smtClean="0"/>
              <a:t>The United States of America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By Population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ü"/>
            </a:pPr>
            <a:r>
              <a:rPr lang="en-US" sz="1400" dirty="0" smtClean="0"/>
              <a:t>Male and female Americans between the ages of 20-85+ with any level of formal education.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By Personality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ü"/>
            </a:pPr>
            <a:r>
              <a:rPr lang="en-US" sz="1400" dirty="0" smtClean="0"/>
              <a:t>College students and typical American adults with part time or full time jobs.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By Income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ü"/>
            </a:pPr>
            <a:r>
              <a:rPr lang="en-US" sz="1400" dirty="0" smtClean="0"/>
              <a:t>Lower, Middle, and upper class households.</a:t>
            </a:r>
          </a:p>
        </p:txBody>
      </p:sp>
      <p:pic>
        <p:nvPicPr>
          <p:cNvPr id="13" name="Picture 2" descr="http://ed101.bu.edu/StudentDoc/current/ED101fa10/emfoley2/Images/communitypeop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04036" y="1676400"/>
            <a:ext cx="3401764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5943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Competitive Advantage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6019800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Line 46"/>
          <p:cNvSpPr>
            <a:spLocks noChangeShapeType="1"/>
          </p:cNvSpPr>
          <p:nvPr/>
        </p:nvSpPr>
        <p:spPr bwMode="auto">
          <a:xfrm>
            <a:off x="1219200" y="1484487"/>
            <a:ext cx="0" cy="47625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47"/>
          <p:cNvSpPr>
            <a:spLocks noChangeShapeType="1"/>
          </p:cNvSpPr>
          <p:nvPr/>
        </p:nvSpPr>
        <p:spPr bwMode="auto">
          <a:xfrm>
            <a:off x="8534400" y="1574974"/>
            <a:ext cx="0" cy="47625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48"/>
          <p:cNvSpPr>
            <a:spLocks noChangeShapeType="1"/>
          </p:cNvSpPr>
          <p:nvPr/>
        </p:nvSpPr>
        <p:spPr bwMode="auto">
          <a:xfrm>
            <a:off x="1219200" y="1484487"/>
            <a:ext cx="1828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49"/>
          <p:cNvSpPr>
            <a:spLocks noChangeShapeType="1"/>
          </p:cNvSpPr>
          <p:nvPr/>
        </p:nvSpPr>
        <p:spPr bwMode="auto">
          <a:xfrm>
            <a:off x="1219200" y="4456287"/>
            <a:ext cx="1828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98"/>
          <p:cNvSpPr>
            <a:spLocks noChangeShapeType="1"/>
          </p:cNvSpPr>
          <p:nvPr/>
        </p:nvSpPr>
        <p:spPr bwMode="auto">
          <a:xfrm>
            <a:off x="4941888" y="1495599"/>
            <a:ext cx="1828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99"/>
          <p:cNvSpPr>
            <a:spLocks noChangeShapeType="1"/>
          </p:cNvSpPr>
          <p:nvPr/>
        </p:nvSpPr>
        <p:spPr bwMode="auto">
          <a:xfrm>
            <a:off x="1219200" y="1960737"/>
            <a:ext cx="0" cy="485775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00"/>
          <p:cNvSpPr>
            <a:spLocks noChangeShapeType="1"/>
          </p:cNvSpPr>
          <p:nvPr/>
        </p:nvSpPr>
        <p:spPr bwMode="auto">
          <a:xfrm>
            <a:off x="6770688" y="1586087"/>
            <a:ext cx="1828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02"/>
          <p:cNvSpPr>
            <a:spLocks noChangeShapeType="1"/>
          </p:cNvSpPr>
          <p:nvPr/>
        </p:nvSpPr>
        <p:spPr bwMode="auto">
          <a:xfrm>
            <a:off x="6553200" y="1408287"/>
            <a:ext cx="1828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05"/>
          <p:cNvSpPr>
            <a:spLocks noChangeShapeType="1"/>
          </p:cNvSpPr>
          <p:nvPr/>
        </p:nvSpPr>
        <p:spPr bwMode="auto">
          <a:xfrm>
            <a:off x="8534400" y="2051224"/>
            <a:ext cx="0" cy="485775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07"/>
          <p:cNvSpPr>
            <a:spLocks noChangeShapeType="1"/>
          </p:cNvSpPr>
          <p:nvPr/>
        </p:nvSpPr>
        <p:spPr bwMode="auto">
          <a:xfrm>
            <a:off x="1219200" y="2475087"/>
            <a:ext cx="0" cy="5476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13"/>
          <p:cNvSpPr>
            <a:spLocks noChangeShapeType="1"/>
          </p:cNvSpPr>
          <p:nvPr/>
        </p:nvSpPr>
        <p:spPr bwMode="auto">
          <a:xfrm>
            <a:off x="8534400" y="2536999"/>
            <a:ext cx="0" cy="5476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15"/>
          <p:cNvSpPr>
            <a:spLocks noChangeShapeType="1"/>
          </p:cNvSpPr>
          <p:nvPr/>
        </p:nvSpPr>
        <p:spPr bwMode="auto">
          <a:xfrm>
            <a:off x="1219200" y="3008487"/>
            <a:ext cx="0" cy="485775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21"/>
          <p:cNvSpPr>
            <a:spLocks noChangeShapeType="1"/>
          </p:cNvSpPr>
          <p:nvPr/>
        </p:nvSpPr>
        <p:spPr bwMode="auto">
          <a:xfrm>
            <a:off x="8534400" y="3084687"/>
            <a:ext cx="0" cy="485775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23"/>
          <p:cNvSpPr>
            <a:spLocks noChangeShapeType="1"/>
          </p:cNvSpPr>
          <p:nvPr/>
        </p:nvSpPr>
        <p:spPr bwMode="auto">
          <a:xfrm>
            <a:off x="1219200" y="3479974"/>
            <a:ext cx="0" cy="485775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29"/>
          <p:cNvSpPr>
            <a:spLocks noChangeShapeType="1"/>
          </p:cNvSpPr>
          <p:nvPr/>
        </p:nvSpPr>
        <p:spPr bwMode="auto">
          <a:xfrm>
            <a:off x="8534400" y="3570462"/>
            <a:ext cx="0" cy="485775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1"/>
          <p:cNvSpPr>
            <a:spLocks noChangeShapeType="1"/>
          </p:cNvSpPr>
          <p:nvPr/>
        </p:nvSpPr>
        <p:spPr bwMode="auto">
          <a:xfrm>
            <a:off x="1219200" y="3965749"/>
            <a:ext cx="0" cy="485775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37"/>
          <p:cNvSpPr>
            <a:spLocks noChangeShapeType="1"/>
          </p:cNvSpPr>
          <p:nvPr/>
        </p:nvSpPr>
        <p:spPr bwMode="auto">
          <a:xfrm>
            <a:off x="8534400" y="4056237"/>
            <a:ext cx="0" cy="485775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39"/>
          <p:cNvSpPr>
            <a:spLocks noChangeShapeType="1"/>
          </p:cNvSpPr>
          <p:nvPr/>
        </p:nvSpPr>
        <p:spPr bwMode="auto">
          <a:xfrm>
            <a:off x="3048000" y="5137324"/>
            <a:ext cx="1828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Oval 246"/>
          <p:cNvSpPr>
            <a:spLocks noChangeArrowheads="1"/>
          </p:cNvSpPr>
          <p:nvPr/>
        </p:nvSpPr>
        <p:spPr bwMode="auto">
          <a:xfrm>
            <a:off x="6629400" y="1117774"/>
            <a:ext cx="1534886" cy="1284514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 b="1" dirty="0">
              <a:solidFill>
                <a:schemeClr val="accent1"/>
              </a:solidFill>
              <a:latin typeface="Myriad Web Pro" pitchFamily="34" charset="0"/>
            </a:endParaRPr>
          </a:p>
        </p:txBody>
      </p:sp>
      <p:sp>
        <p:nvSpPr>
          <p:cNvPr id="28" name="Oval 247"/>
          <p:cNvSpPr>
            <a:spLocks noChangeArrowheads="1"/>
          </p:cNvSpPr>
          <p:nvPr/>
        </p:nvSpPr>
        <p:spPr bwMode="auto">
          <a:xfrm>
            <a:off x="4680856" y="1179687"/>
            <a:ext cx="1620157" cy="1284514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  <a:latin typeface="Myriad Web Pro" pitchFamily="34" charset="0"/>
              </a:rPr>
              <a:t>Passport </a:t>
            </a:r>
          </a:p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  <a:latin typeface="Myriad Web Pro" pitchFamily="34" charset="0"/>
              </a:rPr>
              <a:t>Card</a:t>
            </a:r>
          </a:p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  <a:latin typeface="Myriad Web Pro" pitchFamily="34" charset="0"/>
              </a:rPr>
              <a:t> &amp; Book</a:t>
            </a:r>
          </a:p>
        </p:txBody>
      </p:sp>
      <p:sp>
        <p:nvSpPr>
          <p:cNvPr id="29" name="Oval 248"/>
          <p:cNvSpPr>
            <a:spLocks noChangeArrowheads="1"/>
          </p:cNvSpPr>
          <p:nvPr/>
        </p:nvSpPr>
        <p:spPr bwMode="auto">
          <a:xfrm>
            <a:off x="2895600" y="1193974"/>
            <a:ext cx="1534886" cy="1284514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  <a:latin typeface="Myriad Web Pro" pitchFamily="34" charset="0"/>
              </a:rPr>
              <a:t>Drivers </a:t>
            </a:r>
          </a:p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  <a:latin typeface="Myriad Web Pro" pitchFamily="34" charset="0"/>
              </a:rPr>
              <a:t>license</a:t>
            </a:r>
          </a:p>
        </p:txBody>
      </p:sp>
      <p:sp>
        <p:nvSpPr>
          <p:cNvPr id="30" name="AutoShape 250"/>
          <p:cNvSpPr>
            <a:spLocks noChangeArrowheads="1"/>
          </p:cNvSpPr>
          <p:nvPr/>
        </p:nvSpPr>
        <p:spPr bwMode="auto">
          <a:xfrm>
            <a:off x="381000" y="1408287"/>
            <a:ext cx="1905000" cy="914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Myriad Web Pro" pitchFamily="34" charset="0"/>
              </a:rPr>
              <a:t>Factors</a:t>
            </a:r>
          </a:p>
        </p:txBody>
      </p:sp>
      <p:sp>
        <p:nvSpPr>
          <p:cNvPr id="31" name="Text Box 251"/>
          <p:cNvSpPr txBox="1">
            <a:spLocks noChangeArrowheads="1"/>
          </p:cNvSpPr>
          <p:nvPr/>
        </p:nvSpPr>
        <p:spPr bwMode="auto">
          <a:xfrm>
            <a:off x="2819400" y="2703687"/>
            <a:ext cx="1600200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2" name="AutoShape 252"/>
          <p:cNvSpPr>
            <a:spLocks noChangeArrowheads="1"/>
          </p:cNvSpPr>
          <p:nvPr/>
        </p:nvSpPr>
        <p:spPr bwMode="auto">
          <a:xfrm>
            <a:off x="304800" y="3251374"/>
            <a:ext cx="2057400" cy="634826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Myriad Web Pro" pitchFamily="34" charset="0"/>
                <a:cs typeface="Arial" charset="0"/>
              </a:rPr>
              <a:t>Quality of </a:t>
            </a:r>
          </a:p>
          <a:p>
            <a:pPr algn="ctr">
              <a:defRPr/>
            </a:pPr>
            <a:r>
              <a:rPr lang="en-US" dirty="0">
                <a:latin typeface="Myriad Web Pro" pitchFamily="34" charset="0"/>
                <a:cs typeface="Arial" charset="0"/>
              </a:rPr>
              <a:t>Product/Service</a:t>
            </a:r>
          </a:p>
        </p:txBody>
      </p:sp>
      <p:sp>
        <p:nvSpPr>
          <p:cNvPr id="33" name="AutoShape 254"/>
          <p:cNvSpPr>
            <a:spLocks noChangeArrowheads="1"/>
          </p:cNvSpPr>
          <p:nvPr/>
        </p:nvSpPr>
        <p:spPr bwMode="auto">
          <a:xfrm>
            <a:off x="342900" y="2551287"/>
            <a:ext cx="2019300" cy="49671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Myriad Web Pro" pitchFamily="34" charset="0"/>
                <a:cs typeface="Arial" charset="0"/>
              </a:rPr>
              <a:t>Price</a:t>
            </a:r>
          </a:p>
        </p:txBody>
      </p:sp>
      <p:sp>
        <p:nvSpPr>
          <p:cNvPr id="34" name="AutoShape 255"/>
          <p:cNvSpPr>
            <a:spLocks noChangeArrowheads="1"/>
          </p:cNvSpPr>
          <p:nvPr/>
        </p:nvSpPr>
        <p:spPr bwMode="auto">
          <a:xfrm>
            <a:off x="304800" y="4075287"/>
            <a:ext cx="2057400" cy="49671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Myriad Web Pro" pitchFamily="34" charset="0"/>
                <a:cs typeface="Arial" charset="0"/>
              </a:rPr>
              <a:t>Location</a:t>
            </a:r>
          </a:p>
        </p:txBody>
      </p:sp>
      <p:sp>
        <p:nvSpPr>
          <p:cNvPr id="35" name="AutoShape 256"/>
          <p:cNvSpPr>
            <a:spLocks noChangeArrowheads="1"/>
          </p:cNvSpPr>
          <p:nvPr/>
        </p:nvSpPr>
        <p:spPr bwMode="auto">
          <a:xfrm>
            <a:off x="304800" y="4837287"/>
            <a:ext cx="1981200" cy="49671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Myriad Web Pro" pitchFamily="34" charset="0"/>
                <a:cs typeface="Arial" charset="0"/>
              </a:rPr>
              <a:t>Reputation/Brands</a:t>
            </a:r>
          </a:p>
        </p:txBody>
      </p:sp>
      <p:sp>
        <p:nvSpPr>
          <p:cNvPr id="36" name="AutoShape 257"/>
          <p:cNvSpPr>
            <a:spLocks noChangeArrowheads="1"/>
          </p:cNvSpPr>
          <p:nvPr/>
        </p:nvSpPr>
        <p:spPr bwMode="auto">
          <a:xfrm>
            <a:off x="304800" y="5523087"/>
            <a:ext cx="2057400" cy="49671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Myriad Web Pro" pitchFamily="34" charset="0"/>
                <a:cs typeface="Arial" charset="0"/>
              </a:rPr>
              <a:t>Unique Factors/</a:t>
            </a:r>
          </a:p>
          <a:p>
            <a:pPr algn="ctr">
              <a:defRPr/>
            </a:pPr>
            <a:r>
              <a:rPr lang="en-US" dirty="0">
                <a:latin typeface="Myriad Web Pro" pitchFamily="34" charset="0"/>
                <a:cs typeface="Arial" charset="0"/>
              </a:rPr>
              <a:t>Knowledge</a:t>
            </a:r>
          </a:p>
        </p:txBody>
      </p:sp>
      <p:sp>
        <p:nvSpPr>
          <p:cNvPr id="37" name="Text Box 261"/>
          <p:cNvSpPr txBox="1">
            <a:spLocks noChangeArrowheads="1"/>
          </p:cNvSpPr>
          <p:nvPr/>
        </p:nvSpPr>
        <p:spPr bwMode="auto">
          <a:xfrm>
            <a:off x="2971800" y="5599287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8" name="Text Box 273"/>
          <p:cNvSpPr txBox="1">
            <a:spLocks noChangeArrowheads="1"/>
          </p:cNvSpPr>
          <p:nvPr/>
        </p:nvSpPr>
        <p:spPr bwMode="auto">
          <a:xfrm>
            <a:off x="4724400" y="2703687"/>
            <a:ext cx="1600200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9" name="Text Box 274"/>
          <p:cNvSpPr txBox="1">
            <a:spLocks noChangeArrowheads="1"/>
          </p:cNvSpPr>
          <p:nvPr/>
        </p:nvSpPr>
        <p:spPr bwMode="auto">
          <a:xfrm>
            <a:off x="6629400" y="2703687"/>
            <a:ext cx="1600200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0" name="Text Box 275"/>
          <p:cNvSpPr txBox="1">
            <a:spLocks noChangeArrowheads="1"/>
          </p:cNvSpPr>
          <p:nvPr/>
        </p:nvSpPr>
        <p:spPr bwMode="auto">
          <a:xfrm>
            <a:off x="2819400" y="3352800"/>
            <a:ext cx="1600200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1" name="Text Box 276"/>
          <p:cNvSpPr txBox="1">
            <a:spLocks noChangeArrowheads="1"/>
          </p:cNvSpPr>
          <p:nvPr/>
        </p:nvSpPr>
        <p:spPr bwMode="auto">
          <a:xfrm>
            <a:off x="4724400" y="3352800"/>
            <a:ext cx="1600200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2" name="Text Box 277"/>
          <p:cNvSpPr txBox="1">
            <a:spLocks noChangeArrowheads="1"/>
          </p:cNvSpPr>
          <p:nvPr/>
        </p:nvSpPr>
        <p:spPr bwMode="auto">
          <a:xfrm>
            <a:off x="6629400" y="3352800"/>
            <a:ext cx="1600200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3" name="Text Box 278"/>
          <p:cNvSpPr txBox="1">
            <a:spLocks noChangeArrowheads="1"/>
          </p:cNvSpPr>
          <p:nvPr/>
        </p:nvSpPr>
        <p:spPr bwMode="auto">
          <a:xfrm>
            <a:off x="2819400" y="5599287"/>
            <a:ext cx="1600200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4" name="Text Box 279"/>
          <p:cNvSpPr txBox="1">
            <a:spLocks noChangeArrowheads="1"/>
          </p:cNvSpPr>
          <p:nvPr/>
        </p:nvSpPr>
        <p:spPr bwMode="auto">
          <a:xfrm>
            <a:off x="4724400" y="5599287"/>
            <a:ext cx="1600200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5" name="Text Box 280"/>
          <p:cNvSpPr txBox="1">
            <a:spLocks noChangeArrowheads="1"/>
          </p:cNvSpPr>
          <p:nvPr/>
        </p:nvSpPr>
        <p:spPr bwMode="auto">
          <a:xfrm>
            <a:off x="6629400" y="5599287"/>
            <a:ext cx="1600200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6" name="Text Box 281"/>
          <p:cNvSpPr txBox="1">
            <a:spLocks noChangeArrowheads="1"/>
          </p:cNvSpPr>
          <p:nvPr/>
        </p:nvSpPr>
        <p:spPr bwMode="auto">
          <a:xfrm>
            <a:off x="2819400" y="4114800"/>
            <a:ext cx="1600200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7" name="Text Box 282"/>
          <p:cNvSpPr txBox="1">
            <a:spLocks noChangeArrowheads="1"/>
          </p:cNvSpPr>
          <p:nvPr/>
        </p:nvSpPr>
        <p:spPr bwMode="auto">
          <a:xfrm>
            <a:off x="4724400" y="4114800"/>
            <a:ext cx="1600200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8" name="Text Box 283"/>
          <p:cNvSpPr txBox="1">
            <a:spLocks noChangeArrowheads="1"/>
          </p:cNvSpPr>
          <p:nvPr/>
        </p:nvSpPr>
        <p:spPr bwMode="auto">
          <a:xfrm>
            <a:off x="6629400" y="4114800"/>
            <a:ext cx="1600200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9" name="Text Box 284"/>
          <p:cNvSpPr txBox="1">
            <a:spLocks noChangeArrowheads="1"/>
          </p:cNvSpPr>
          <p:nvPr/>
        </p:nvSpPr>
        <p:spPr bwMode="auto">
          <a:xfrm>
            <a:off x="2819400" y="4913487"/>
            <a:ext cx="1600200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50" name="Text Box 285"/>
          <p:cNvSpPr txBox="1">
            <a:spLocks noChangeArrowheads="1"/>
          </p:cNvSpPr>
          <p:nvPr/>
        </p:nvSpPr>
        <p:spPr bwMode="auto">
          <a:xfrm>
            <a:off x="4724400" y="4913487"/>
            <a:ext cx="1600200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51" name="Text Box 286"/>
          <p:cNvSpPr txBox="1">
            <a:spLocks noChangeArrowheads="1"/>
          </p:cNvSpPr>
          <p:nvPr/>
        </p:nvSpPr>
        <p:spPr bwMode="auto">
          <a:xfrm>
            <a:off x="6629400" y="4913487"/>
            <a:ext cx="1600200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27477" y="1447800"/>
            <a:ext cx="134972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" name="TextBox 52"/>
          <p:cNvSpPr txBox="1"/>
          <p:nvPr/>
        </p:nvSpPr>
        <p:spPr>
          <a:xfrm>
            <a:off x="6629400" y="2693313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$165.00New</a:t>
            </a:r>
          </a:p>
          <a:p>
            <a:r>
              <a:rPr lang="en-US" sz="1100" dirty="0" smtClean="0"/>
              <a:t>$125.00 Renewal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6629400" y="33528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Great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629400" y="41148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629400" y="41148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Hartford HQ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781800" y="4953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629400" y="5638800"/>
            <a:ext cx="1752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Information Protection</a:t>
            </a:r>
            <a:endParaRPr lang="en-US" sz="1050" dirty="0"/>
          </a:p>
        </p:txBody>
      </p:sp>
      <p:sp>
        <p:nvSpPr>
          <p:cNvPr id="55" name="TextBox 54"/>
          <p:cNvSpPr txBox="1"/>
          <p:nvPr/>
        </p:nvSpPr>
        <p:spPr>
          <a:xfrm>
            <a:off x="4724400" y="2693313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$165.00 New</a:t>
            </a:r>
          </a:p>
          <a:p>
            <a:r>
              <a:rPr lang="en-US" sz="1100" dirty="0" smtClean="0"/>
              <a:t>$140.00 Renewal</a:t>
            </a:r>
            <a:endParaRPr lang="en-US" sz="1100" dirty="0"/>
          </a:p>
        </p:txBody>
      </p:sp>
      <p:sp>
        <p:nvSpPr>
          <p:cNvPr id="57" name="TextBox 56"/>
          <p:cNvSpPr txBox="1"/>
          <p:nvPr/>
        </p:nvSpPr>
        <p:spPr>
          <a:xfrm>
            <a:off x="2819400" y="2693313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$72 or $82New</a:t>
            </a:r>
          </a:p>
          <a:p>
            <a:r>
              <a:rPr lang="en-US" sz="1100" dirty="0" smtClean="0"/>
              <a:t>$30.00 Renewal</a:t>
            </a:r>
            <a:endParaRPr lang="en-US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4724400" y="41148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Nationwide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819400" y="41148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Nationwide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724400" y="33528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Great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819400" y="33528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Great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819400" y="4953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Great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724400" y="4953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Great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953000" y="56388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Experience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3048000" y="56388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Experience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338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Marketing Mix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994574"/>
            <a:ext cx="1524000" cy="8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677" y="228600"/>
            <a:ext cx="19593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Diagram 9"/>
          <p:cNvGraphicFramePr/>
          <p:nvPr/>
        </p:nvGraphicFramePr>
        <p:xfrm>
          <a:off x="228600" y="1219200"/>
          <a:ext cx="8686800" cy="4669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1" name="Straight Connector 10"/>
          <p:cNvCxnSpPr/>
          <p:nvPr/>
        </p:nvCxnSpPr>
        <p:spPr>
          <a:xfrm flipV="1">
            <a:off x="990600" y="2906713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572000" y="2873375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164513" y="28956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400800" y="3940175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720975" y="3940175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28600" y="1371600"/>
            <a:ext cx="2438400" cy="152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519863" y="1360488"/>
            <a:ext cx="2438400" cy="152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341688" y="1349375"/>
            <a:ext cx="2438400" cy="152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01775" y="4256088"/>
            <a:ext cx="2438400" cy="152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91138" y="4256088"/>
            <a:ext cx="2438400" cy="152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1676400"/>
            <a:ext cx="2286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1400" dirty="0" smtClean="0"/>
              <a:t>TrustID targets lower, middle and upper-class Americans between the ages of 20-85</a:t>
            </a: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00200" y="44958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 universal identification method designed to prevent identity theft.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429000" y="16002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TrustID is a national business who provides for all interested individuals in the U.S.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0200" y="4469249"/>
            <a:ext cx="2209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Lower than buying a drivers license and passport individually with more information stored.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629400" y="1447800"/>
            <a:ext cx="2286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TrustID will be promoted through word of mouth with the addition of an online website.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3734</TotalTime>
  <Words>966</Words>
  <Application>Microsoft Office PowerPoint</Application>
  <PresentationFormat>On-screen Show (4:3)</PresentationFormat>
  <Paragraphs>323</Paragraphs>
  <Slides>22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PowerPoint Presentation</vt:lpstr>
      <vt:lpstr>PowerPoint Presentation</vt:lpstr>
      <vt:lpstr>Mission Statement</vt:lpstr>
      <vt:lpstr>Business Profile</vt:lpstr>
      <vt:lpstr>Qualifications</vt:lpstr>
      <vt:lpstr>Market Analysis </vt:lpstr>
      <vt:lpstr>Target Market</vt:lpstr>
      <vt:lpstr>Competitive Advantage</vt:lpstr>
      <vt:lpstr>Marketing Mix</vt:lpstr>
      <vt:lpstr>Promotional Mix</vt:lpstr>
      <vt:lpstr>Cost of Material</vt:lpstr>
      <vt:lpstr>Economics of One Unit</vt:lpstr>
      <vt:lpstr>Monthly Fixed Cost</vt:lpstr>
      <vt:lpstr>Time Management</vt:lpstr>
      <vt:lpstr>Monthly Sales Predictions First Year</vt:lpstr>
      <vt:lpstr>Projected Yearly Income  Statement</vt:lpstr>
      <vt:lpstr>Start-up Investment</vt:lpstr>
      <vt:lpstr>Return</vt:lpstr>
      <vt:lpstr>Financing</vt:lpstr>
      <vt:lpstr>Philanthropy</vt:lpstr>
      <vt:lpstr>Business &amp; Personal Goals</vt:lpstr>
      <vt:lpstr>Thank you for your consideration.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studentpm</dc:creator>
  <cp:lastModifiedBy>MeLL</cp:lastModifiedBy>
  <cp:revision>470</cp:revision>
  <dcterms:created xsi:type="dcterms:W3CDTF">2011-11-29T14:40:45Z</dcterms:created>
  <dcterms:modified xsi:type="dcterms:W3CDTF">2012-01-11T04:00:42Z</dcterms:modified>
</cp:coreProperties>
</file>