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56" r:id="rId3"/>
    <p:sldId id="257" r:id="rId4"/>
    <p:sldId id="27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3" d="100"/>
          <a:sy n="43" d="100"/>
        </p:scale>
        <p:origin x="-127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21FA5-997D-4A49-BD17-8466086A828A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41A4D-D274-4CDE-8060-8C142856E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/>
              <a:t>01/02/11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AA9903-483F-4625-9FC1-D1B5236C0331}" type="slidenum">
              <a:rPr lang="en-US"/>
              <a:pPr/>
              <a:t>1</a:t>
            </a:fld>
            <a:endParaRPr lang="en-US"/>
          </a:p>
        </p:txBody>
      </p:sp>
      <p:sp>
        <p:nvSpPr>
          <p:cNvPr id="3482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/>
        </p:spPr>
      </p:sp>
      <p:sp>
        <p:nvSpPr>
          <p:cNvPr id="3482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576" y="4343361"/>
            <a:ext cx="5486400" cy="4113936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  <a:spcBef>
                <a:spcPts val="295"/>
              </a:spcBef>
              <a:tabLst>
                <a:tab pos="0" algn="l"/>
                <a:tab pos="900593" algn="l"/>
                <a:tab pos="1801185" algn="l"/>
                <a:tab pos="2701778" algn="l"/>
                <a:tab pos="3602370" algn="l"/>
                <a:tab pos="4502963" algn="l"/>
                <a:tab pos="5403555" algn="l"/>
                <a:tab pos="6304148" algn="l"/>
                <a:tab pos="7204740" algn="l"/>
                <a:tab pos="8105333" algn="l"/>
                <a:tab pos="9005926" algn="l"/>
                <a:tab pos="9906518" algn="l"/>
              </a:tabLst>
            </a:pPr>
            <a:r>
              <a:rPr lang="en-US" sz="800" b="1" i="1" u="sng" dirty="0">
                <a:latin typeface="Arial" charset="0"/>
              </a:rPr>
              <a:t>Student Notes:</a:t>
            </a:r>
          </a:p>
          <a:p>
            <a:pPr>
              <a:lnSpc>
                <a:spcPct val="70000"/>
              </a:lnSpc>
              <a:spcBef>
                <a:spcPts val="295"/>
              </a:spcBef>
              <a:tabLst>
                <a:tab pos="0" algn="l"/>
                <a:tab pos="900593" algn="l"/>
                <a:tab pos="1801185" algn="l"/>
                <a:tab pos="2701778" algn="l"/>
                <a:tab pos="3602370" algn="l"/>
                <a:tab pos="4502963" algn="l"/>
                <a:tab pos="5403555" algn="l"/>
                <a:tab pos="6304148" algn="l"/>
                <a:tab pos="7204740" algn="l"/>
                <a:tab pos="8105333" algn="l"/>
                <a:tab pos="9005926" algn="l"/>
                <a:tab pos="9906518" algn="l"/>
              </a:tabLst>
            </a:pPr>
            <a:r>
              <a:rPr lang="en-US" sz="800" i="1" dirty="0">
                <a:latin typeface="Arial" charset="0"/>
              </a:rPr>
              <a:t>Assessments</a:t>
            </a:r>
          </a:p>
          <a:p>
            <a:pPr>
              <a:lnSpc>
                <a:spcPct val="70000"/>
              </a:lnSpc>
              <a:spcBef>
                <a:spcPts val="295"/>
              </a:spcBef>
              <a:tabLst>
                <a:tab pos="0" algn="l"/>
                <a:tab pos="900593" algn="l"/>
                <a:tab pos="1801185" algn="l"/>
                <a:tab pos="2701778" algn="l"/>
                <a:tab pos="3602370" algn="l"/>
                <a:tab pos="4502963" algn="l"/>
                <a:tab pos="5403555" algn="l"/>
                <a:tab pos="6304148" algn="l"/>
                <a:tab pos="7204740" algn="l"/>
                <a:tab pos="8105333" algn="l"/>
                <a:tab pos="9005926" algn="l"/>
                <a:tab pos="9906518" algn="l"/>
              </a:tabLst>
            </a:pPr>
            <a:r>
              <a:rPr lang="en-US" sz="800" dirty="0">
                <a:latin typeface="Arial" charset="0"/>
              </a:rPr>
              <a:t>To evaluate your potential as an entrepreneur, you can complete any or all of the following self assessments (either in </a:t>
            </a:r>
            <a:r>
              <a:rPr lang="en-US" sz="800" dirty="0" err="1">
                <a:latin typeface="Arial" charset="0"/>
              </a:rPr>
              <a:t>BizTech</a:t>
            </a:r>
            <a:r>
              <a:rPr lang="en-US" sz="800" dirty="0">
                <a:latin typeface="Arial" charset="0"/>
              </a:rPr>
              <a:t> or the </a:t>
            </a:r>
            <a:r>
              <a:rPr lang="en-US" sz="800" i="1" dirty="0">
                <a:latin typeface="Arial" charset="0"/>
              </a:rPr>
              <a:t>Business Plan Project</a:t>
            </a:r>
            <a:r>
              <a:rPr lang="en-US" sz="800" dirty="0">
                <a:latin typeface="Arial" charset="0"/>
              </a:rPr>
              <a:t> in your </a:t>
            </a:r>
            <a:r>
              <a:rPr lang="en-US" sz="800" i="1" dirty="0">
                <a:latin typeface="Arial" charset="0"/>
              </a:rPr>
              <a:t>Student Activity Workbook).</a:t>
            </a:r>
          </a:p>
          <a:p>
            <a:pPr>
              <a:lnSpc>
                <a:spcPct val="70000"/>
              </a:lnSpc>
              <a:spcBef>
                <a:spcPts val="295"/>
              </a:spcBef>
              <a:buFont typeface="Arial" charset="0"/>
              <a:buChar char="•"/>
              <a:tabLst>
                <a:tab pos="0" algn="l"/>
                <a:tab pos="900593" algn="l"/>
                <a:tab pos="1801185" algn="l"/>
                <a:tab pos="2701778" algn="l"/>
                <a:tab pos="3602370" algn="l"/>
                <a:tab pos="4502963" algn="l"/>
                <a:tab pos="5403555" algn="l"/>
                <a:tab pos="6304148" algn="l"/>
                <a:tab pos="7204740" algn="l"/>
                <a:tab pos="8105333" algn="l"/>
                <a:tab pos="9005926" algn="l"/>
                <a:tab pos="9906518" algn="l"/>
              </a:tabLst>
            </a:pPr>
            <a:r>
              <a:rPr lang="en-US" sz="800" dirty="0">
                <a:latin typeface="Arial" charset="0"/>
              </a:rPr>
              <a:t> Section 1.1: “What Is Entrepreneurship?” In </a:t>
            </a:r>
            <a:r>
              <a:rPr lang="en-US" sz="800" dirty="0" err="1">
                <a:latin typeface="Arial" charset="0"/>
              </a:rPr>
              <a:t>BizTech</a:t>
            </a:r>
            <a:r>
              <a:rPr lang="en-US" sz="800" dirty="0">
                <a:latin typeface="Arial" charset="0"/>
              </a:rPr>
              <a:t> or pgs. 223-225 in the </a:t>
            </a:r>
            <a:r>
              <a:rPr lang="en-US" sz="800" i="1" dirty="0">
                <a:latin typeface="Arial" charset="0"/>
              </a:rPr>
              <a:t>Business Plan Project</a:t>
            </a:r>
            <a:r>
              <a:rPr lang="en-US" sz="800" dirty="0">
                <a:latin typeface="Arial" charset="0"/>
              </a:rPr>
              <a:t>.</a:t>
            </a:r>
          </a:p>
          <a:p>
            <a:pPr>
              <a:lnSpc>
                <a:spcPct val="70000"/>
              </a:lnSpc>
              <a:spcBef>
                <a:spcPts val="295"/>
              </a:spcBef>
              <a:buFont typeface="Arial" charset="0"/>
              <a:buChar char="•"/>
              <a:tabLst>
                <a:tab pos="0" algn="l"/>
                <a:tab pos="900593" algn="l"/>
                <a:tab pos="1801185" algn="l"/>
                <a:tab pos="2701778" algn="l"/>
                <a:tab pos="3602370" algn="l"/>
                <a:tab pos="4502963" algn="l"/>
                <a:tab pos="5403555" algn="l"/>
                <a:tab pos="6304148" algn="l"/>
                <a:tab pos="7204740" algn="l"/>
                <a:tab pos="8105333" algn="l"/>
                <a:tab pos="9005926" algn="l"/>
                <a:tab pos="9906518" algn="l"/>
              </a:tabLst>
            </a:pPr>
            <a:r>
              <a:rPr lang="en-US" sz="800" dirty="0">
                <a:latin typeface="Arial" charset="0"/>
              </a:rPr>
              <a:t> Section 1.2: “Characteristics of an Entrepreneur.” In </a:t>
            </a:r>
            <a:r>
              <a:rPr lang="en-US" sz="800" dirty="0" err="1">
                <a:latin typeface="Arial" charset="0"/>
              </a:rPr>
              <a:t>BizTech</a:t>
            </a:r>
            <a:r>
              <a:rPr lang="en-US" sz="800" dirty="0">
                <a:latin typeface="Arial" charset="0"/>
              </a:rPr>
              <a:t> or pgs. 226-229 in the </a:t>
            </a:r>
            <a:r>
              <a:rPr lang="en-US" sz="800" i="1" dirty="0">
                <a:latin typeface="Arial" charset="0"/>
              </a:rPr>
              <a:t>Business Plan Project </a:t>
            </a:r>
            <a:r>
              <a:rPr lang="en-US" sz="800" dirty="0">
                <a:latin typeface="Arial" charset="0"/>
              </a:rPr>
              <a:t>.</a:t>
            </a:r>
          </a:p>
          <a:p>
            <a:pPr>
              <a:lnSpc>
                <a:spcPct val="70000"/>
              </a:lnSpc>
              <a:spcBef>
                <a:spcPts val="295"/>
              </a:spcBef>
              <a:buFont typeface="Arial" charset="0"/>
              <a:buChar char="•"/>
              <a:tabLst>
                <a:tab pos="0" algn="l"/>
                <a:tab pos="900593" algn="l"/>
                <a:tab pos="1801185" algn="l"/>
                <a:tab pos="2701778" algn="l"/>
                <a:tab pos="3602370" algn="l"/>
                <a:tab pos="4502963" algn="l"/>
                <a:tab pos="5403555" algn="l"/>
                <a:tab pos="6304148" algn="l"/>
                <a:tab pos="7204740" algn="l"/>
                <a:tab pos="8105333" algn="l"/>
                <a:tab pos="9005926" algn="l"/>
                <a:tab pos="9906518" algn="l"/>
              </a:tabLst>
            </a:pPr>
            <a:r>
              <a:rPr lang="en-US" sz="800" dirty="0">
                <a:latin typeface="Arial" charset="0"/>
              </a:rPr>
              <a:t> Section 2.1: “Importance of Entrepreneurship in the Economy.” In </a:t>
            </a:r>
            <a:r>
              <a:rPr lang="en-US" sz="800" dirty="0" err="1">
                <a:latin typeface="Arial" charset="0"/>
              </a:rPr>
              <a:t>BizTech</a:t>
            </a:r>
            <a:r>
              <a:rPr lang="en-US" sz="800" dirty="0">
                <a:latin typeface="Arial" charset="0"/>
              </a:rPr>
              <a:t> or pgs. 233-235 in the </a:t>
            </a:r>
            <a:r>
              <a:rPr lang="en-US" sz="800" i="1" dirty="0">
                <a:latin typeface="Arial" charset="0"/>
              </a:rPr>
              <a:t>Business Plan Project</a:t>
            </a:r>
            <a:r>
              <a:rPr lang="en-US" sz="800" dirty="0">
                <a:latin typeface="Arial" charset="0"/>
              </a:rPr>
              <a:t>.</a:t>
            </a:r>
          </a:p>
          <a:p>
            <a:pPr>
              <a:lnSpc>
                <a:spcPct val="70000"/>
              </a:lnSpc>
              <a:spcBef>
                <a:spcPts val="295"/>
              </a:spcBef>
              <a:buFont typeface="Arial" charset="0"/>
              <a:buChar char="•"/>
              <a:tabLst>
                <a:tab pos="0" algn="l"/>
                <a:tab pos="900593" algn="l"/>
                <a:tab pos="1801185" algn="l"/>
                <a:tab pos="2701778" algn="l"/>
                <a:tab pos="3602370" algn="l"/>
                <a:tab pos="4502963" algn="l"/>
                <a:tab pos="5403555" algn="l"/>
                <a:tab pos="6304148" algn="l"/>
                <a:tab pos="7204740" algn="l"/>
                <a:tab pos="8105333" algn="l"/>
                <a:tab pos="9005926" algn="l"/>
                <a:tab pos="9906518" algn="l"/>
              </a:tabLst>
            </a:pPr>
            <a:r>
              <a:rPr lang="en-US" sz="800" dirty="0">
                <a:latin typeface="Arial" charset="0"/>
              </a:rPr>
              <a:t> Section 2.2: “Thinking Globally, Acting Locally.” In </a:t>
            </a:r>
            <a:r>
              <a:rPr lang="en-US" sz="800" dirty="0" err="1">
                <a:latin typeface="Arial" charset="0"/>
              </a:rPr>
              <a:t>BizTech</a:t>
            </a:r>
            <a:r>
              <a:rPr lang="en-US" sz="800" dirty="0">
                <a:latin typeface="Arial" charset="0"/>
              </a:rPr>
              <a:t> or pgs. 237-239 in the </a:t>
            </a:r>
            <a:r>
              <a:rPr lang="en-US" sz="800" i="1" dirty="0">
                <a:latin typeface="Arial" charset="0"/>
              </a:rPr>
              <a:t>Business Plan Project</a:t>
            </a:r>
            <a:r>
              <a:rPr lang="en-US" sz="800" dirty="0">
                <a:latin typeface="Arial" charset="0"/>
              </a:rPr>
              <a:t>.</a:t>
            </a:r>
          </a:p>
          <a:p>
            <a:pPr>
              <a:lnSpc>
                <a:spcPct val="70000"/>
              </a:lnSpc>
              <a:spcBef>
                <a:spcPts val="295"/>
              </a:spcBef>
              <a:tabLst>
                <a:tab pos="0" algn="l"/>
                <a:tab pos="900593" algn="l"/>
                <a:tab pos="1801185" algn="l"/>
                <a:tab pos="2701778" algn="l"/>
                <a:tab pos="3602370" algn="l"/>
                <a:tab pos="4502963" algn="l"/>
                <a:tab pos="5403555" algn="l"/>
                <a:tab pos="6304148" algn="l"/>
                <a:tab pos="7204740" algn="l"/>
                <a:tab pos="8105333" algn="l"/>
                <a:tab pos="9005926" algn="l"/>
                <a:tab pos="9906518" algn="l"/>
              </a:tabLst>
            </a:pPr>
            <a:endParaRPr lang="en-US" sz="800" i="1" dirty="0">
              <a:latin typeface="Arial" charset="0"/>
            </a:endParaRPr>
          </a:p>
          <a:p>
            <a:pPr>
              <a:lnSpc>
                <a:spcPct val="70000"/>
              </a:lnSpc>
              <a:spcBef>
                <a:spcPts val="295"/>
              </a:spcBef>
              <a:tabLst>
                <a:tab pos="0" algn="l"/>
                <a:tab pos="900593" algn="l"/>
                <a:tab pos="1801185" algn="l"/>
                <a:tab pos="2701778" algn="l"/>
                <a:tab pos="3602370" algn="l"/>
                <a:tab pos="4502963" algn="l"/>
                <a:tab pos="5403555" algn="l"/>
                <a:tab pos="6304148" algn="l"/>
                <a:tab pos="7204740" algn="l"/>
                <a:tab pos="8105333" algn="l"/>
                <a:tab pos="9005926" algn="l"/>
                <a:tab pos="9906518" algn="l"/>
              </a:tabLst>
            </a:pPr>
            <a:r>
              <a:rPr lang="en-US" sz="800" i="1" dirty="0">
                <a:latin typeface="Arial" charset="0"/>
              </a:rPr>
              <a:t>Business Plan Exercises</a:t>
            </a:r>
          </a:p>
          <a:p>
            <a:pPr>
              <a:lnSpc>
                <a:spcPct val="70000"/>
              </a:lnSpc>
              <a:spcBef>
                <a:spcPts val="295"/>
              </a:spcBef>
              <a:tabLst>
                <a:tab pos="0" algn="l"/>
                <a:tab pos="900593" algn="l"/>
                <a:tab pos="1801185" algn="l"/>
                <a:tab pos="2701778" algn="l"/>
                <a:tab pos="3602370" algn="l"/>
                <a:tab pos="4502963" algn="l"/>
                <a:tab pos="5403555" algn="l"/>
                <a:tab pos="6304148" algn="l"/>
                <a:tab pos="7204740" algn="l"/>
                <a:tab pos="8105333" algn="l"/>
                <a:tab pos="9005926" algn="l"/>
                <a:tab pos="9906518" algn="l"/>
              </a:tabLst>
            </a:pPr>
            <a:r>
              <a:rPr lang="en-US" sz="800" dirty="0">
                <a:latin typeface="Arial" charset="0"/>
              </a:rPr>
              <a:t>This slide relates to the following business plan exercises:</a:t>
            </a:r>
          </a:p>
          <a:p>
            <a:pPr>
              <a:lnSpc>
                <a:spcPct val="70000"/>
              </a:lnSpc>
              <a:spcBef>
                <a:spcPts val="295"/>
              </a:spcBef>
              <a:buFont typeface="Arial" charset="0"/>
              <a:buChar char="•"/>
              <a:tabLst>
                <a:tab pos="0" algn="l"/>
                <a:tab pos="900593" algn="l"/>
                <a:tab pos="1801185" algn="l"/>
                <a:tab pos="2701778" algn="l"/>
                <a:tab pos="3602370" algn="l"/>
                <a:tab pos="4502963" algn="l"/>
                <a:tab pos="5403555" algn="l"/>
                <a:tab pos="6304148" algn="l"/>
                <a:tab pos="7204740" algn="l"/>
                <a:tab pos="8105333" algn="l"/>
                <a:tab pos="9005926" algn="l"/>
                <a:tab pos="9906518" algn="l"/>
              </a:tabLst>
            </a:pPr>
            <a:r>
              <a:rPr lang="en-US" sz="800" dirty="0">
                <a:latin typeface="Arial" charset="0"/>
              </a:rPr>
              <a:t> Section 1.2: “Entrepreneurship Characteristics &amp; Skills.” In </a:t>
            </a:r>
            <a:r>
              <a:rPr lang="en-US" sz="800" dirty="0" err="1">
                <a:latin typeface="Arial" charset="0"/>
              </a:rPr>
              <a:t>BizTech</a:t>
            </a:r>
            <a:r>
              <a:rPr lang="en-US" sz="800" dirty="0">
                <a:latin typeface="Arial" charset="0"/>
              </a:rPr>
              <a:t> or pgs. 230-232 in the </a:t>
            </a:r>
            <a:r>
              <a:rPr lang="en-US" sz="800" i="1" dirty="0">
                <a:latin typeface="Arial" charset="0"/>
              </a:rPr>
              <a:t>Business Plan Project </a:t>
            </a:r>
            <a:r>
              <a:rPr lang="en-US" sz="800" dirty="0">
                <a:latin typeface="Arial" charset="0"/>
              </a:rPr>
              <a:t>(</a:t>
            </a:r>
            <a:r>
              <a:rPr lang="en-US" sz="800" i="1" dirty="0">
                <a:latin typeface="Arial" charset="0"/>
              </a:rPr>
              <a:t>Student Activity Workbook</a:t>
            </a:r>
            <a:r>
              <a:rPr lang="en-US" sz="800" dirty="0">
                <a:latin typeface="Arial" charset="0"/>
              </a:rPr>
              <a:t>). Focuses on the business idea, business name, academic and work qualifications, personal characteristics and skills, and entrepreneurial characteristics).</a:t>
            </a:r>
          </a:p>
          <a:p>
            <a:pPr>
              <a:lnSpc>
                <a:spcPct val="70000"/>
              </a:lnSpc>
              <a:spcBef>
                <a:spcPts val="295"/>
              </a:spcBef>
              <a:buFont typeface="Arial" charset="0"/>
              <a:buChar char="•"/>
              <a:tabLst>
                <a:tab pos="0" algn="l"/>
                <a:tab pos="900593" algn="l"/>
                <a:tab pos="1801185" algn="l"/>
                <a:tab pos="2701778" algn="l"/>
                <a:tab pos="3602370" algn="l"/>
                <a:tab pos="4502963" algn="l"/>
                <a:tab pos="5403555" algn="l"/>
                <a:tab pos="6304148" algn="l"/>
                <a:tab pos="7204740" algn="l"/>
                <a:tab pos="8105333" algn="l"/>
                <a:tab pos="9005926" algn="l"/>
                <a:tab pos="9906518" algn="l"/>
              </a:tabLst>
            </a:pPr>
            <a:r>
              <a:rPr lang="en-US" sz="800" dirty="0">
                <a:latin typeface="Arial" charset="0"/>
              </a:rPr>
              <a:t> Section 2.1: “Factors that Influence Demand.” In </a:t>
            </a:r>
            <a:r>
              <a:rPr lang="en-US" sz="800" dirty="0" err="1">
                <a:latin typeface="Arial" charset="0"/>
              </a:rPr>
              <a:t>BizTech</a:t>
            </a:r>
            <a:r>
              <a:rPr lang="en-US" sz="800" dirty="0">
                <a:latin typeface="Arial" charset="0"/>
              </a:rPr>
              <a:t> or pg. 236 in the </a:t>
            </a:r>
            <a:r>
              <a:rPr lang="en-US" sz="800" i="1" dirty="0">
                <a:latin typeface="Arial" charset="0"/>
              </a:rPr>
              <a:t>Business Plan Project (Student Activity Workbook)</a:t>
            </a:r>
            <a:r>
              <a:rPr lang="en-US" sz="800" dirty="0">
                <a:latin typeface="Arial" charset="0"/>
              </a:rPr>
              <a:t>. Focuses on understanding supply and demand for your product or service.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5DC-9227-49DF-8D86-7258A55F8D82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D09C-873B-4E0B-B5F4-E282F04BB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5DC-9227-49DF-8D86-7258A55F8D82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D09C-873B-4E0B-B5F4-E282F04BB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5DC-9227-49DF-8D86-7258A55F8D82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D09C-873B-4E0B-B5F4-E282F04BB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5DC-9227-49DF-8D86-7258A55F8D82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D09C-873B-4E0B-B5F4-E282F04BB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5DC-9227-49DF-8D86-7258A55F8D82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D09C-873B-4E0B-B5F4-E282F04BB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5DC-9227-49DF-8D86-7258A55F8D82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D09C-873B-4E0B-B5F4-E282F04BB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5DC-9227-49DF-8D86-7258A55F8D82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D09C-873B-4E0B-B5F4-E282F04BB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5DC-9227-49DF-8D86-7258A55F8D82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D09C-873B-4E0B-B5F4-E282F04BB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5DC-9227-49DF-8D86-7258A55F8D82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D09C-873B-4E0B-B5F4-E282F04BB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5DC-9227-49DF-8D86-7258A55F8D82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D09C-873B-4E0B-B5F4-E282F04BB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F5DC-9227-49DF-8D86-7258A55F8D82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D09C-873B-4E0B-B5F4-E282F04BB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F5DC-9227-49DF-8D86-7258A55F8D82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D09C-873B-4E0B-B5F4-E282F04BB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133350"/>
            <a:ext cx="3986212" cy="2633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317500"/>
          </a:effec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36150" y="2895600"/>
            <a:ext cx="971613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088" y="3103563"/>
            <a:ext cx="3097212" cy="2395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317500"/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0288" y="3181350"/>
            <a:ext cx="4048125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317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0913" y="207963"/>
            <a:ext cx="4029075" cy="255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286000" y="457200"/>
            <a:ext cx="4648200" cy="533400"/>
          </a:xfrm>
          <a:prstGeom prst="rect">
            <a:avLst/>
          </a:prstGeom>
          <a:solidFill>
            <a:srgbClr val="00843C"/>
          </a:solidFill>
          <a:ln w="25560">
            <a:solidFill>
              <a:srgbClr val="005F2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F3F2EE"/>
                </a:solidFill>
                <a:latin typeface="Calibri" pitchFamily="6" charset="0"/>
              </a:rPr>
              <a:t>Marketing Mix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212850"/>
            <a:ext cx="8789987" cy="4681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990600" y="2905125"/>
            <a:ext cx="1588" cy="307975"/>
          </a:xfrm>
          <a:prstGeom prst="line">
            <a:avLst/>
          </a:prstGeom>
          <a:noFill/>
          <a:ln w="25560">
            <a:solidFill>
              <a:srgbClr val="005F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4572000" y="2871788"/>
            <a:ext cx="1588" cy="307975"/>
          </a:xfrm>
          <a:prstGeom prst="line">
            <a:avLst/>
          </a:prstGeom>
          <a:noFill/>
          <a:ln w="25560">
            <a:solidFill>
              <a:srgbClr val="005F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8164513" y="2894013"/>
            <a:ext cx="1587" cy="307975"/>
          </a:xfrm>
          <a:prstGeom prst="line">
            <a:avLst/>
          </a:prstGeom>
          <a:noFill/>
          <a:ln w="25560">
            <a:solidFill>
              <a:srgbClr val="005F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6400800" y="3938588"/>
            <a:ext cx="1588" cy="307975"/>
          </a:xfrm>
          <a:prstGeom prst="line">
            <a:avLst/>
          </a:prstGeom>
          <a:noFill/>
          <a:ln w="25560">
            <a:solidFill>
              <a:srgbClr val="005F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720975" y="3938588"/>
            <a:ext cx="1588" cy="307975"/>
          </a:xfrm>
          <a:prstGeom prst="line">
            <a:avLst/>
          </a:prstGeom>
          <a:noFill/>
          <a:ln w="25560">
            <a:solidFill>
              <a:srgbClr val="005F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28600" y="1371600"/>
            <a:ext cx="2438400" cy="1524000"/>
          </a:xfrm>
          <a:prstGeom prst="roundRect">
            <a:avLst>
              <a:gd name="adj" fmla="val 16667"/>
            </a:avLst>
          </a:prstGeom>
          <a:solidFill>
            <a:srgbClr val="00843C"/>
          </a:solidFill>
          <a:ln w="25560">
            <a:solidFill>
              <a:srgbClr val="005F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3F2EE"/>
                </a:solidFill>
                <a:latin typeface="Georgia" pitchFamily="6" charset="0"/>
              </a:rPr>
              <a:t>People with different needs and want a universal basket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519863" y="1360488"/>
            <a:ext cx="2438400" cy="1524000"/>
          </a:xfrm>
          <a:prstGeom prst="roundRect">
            <a:avLst>
              <a:gd name="adj" fmla="val 16667"/>
            </a:avLst>
          </a:prstGeom>
          <a:solidFill>
            <a:srgbClr val="00843C"/>
          </a:solidFill>
          <a:ln w="25560">
            <a:solidFill>
              <a:srgbClr val="005F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F3F2EE"/>
                </a:solidFill>
                <a:latin typeface="Georgia" pitchFamily="6" charset="0"/>
              </a:rPr>
              <a:t>I will promote my business with Craigslist, other free ad sites, and </a:t>
            </a:r>
            <a:r>
              <a:rPr lang="en-US" sz="1600" dirty="0" err="1" smtClean="0">
                <a:solidFill>
                  <a:srgbClr val="F3F2EE"/>
                </a:solidFill>
                <a:latin typeface="Georgia" pitchFamily="6" charset="0"/>
              </a:rPr>
              <a:t>facebook</a:t>
            </a:r>
            <a:r>
              <a:rPr lang="en-US" sz="1600" dirty="0" smtClean="0">
                <a:solidFill>
                  <a:srgbClr val="F3F2EE"/>
                </a:solidFill>
                <a:latin typeface="Georgia" pitchFamily="6" charset="0"/>
              </a:rPr>
              <a:t>.</a:t>
            </a:r>
            <a:endParaRPr lang="en-US" sz="1600" dirty="0">
              <a:solidFill>
                <a:srgbClr val="F3F2EE"/>
              </a:solidFill>
              <a:latin typeface="Georgia" pitchFamily="6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341688" y="1349375"/>
            <a:ext cx="2438400" cy="1524000"/>
          </a:xfrm>
          <a:prstGeom prst="roundRect">
            <a:avLst>
              <a:gd name="adj" fmla="val 16667"/>
            </a:avLst>
          </a:prstGeom>
          <a:solidFill>
            <a:srgbClr val="00843C"/>
          </a:solidFill>
          <a:ln w="25560">
            <a:solidFill>
              <a:srgbClr val="005F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3F2EE"/>
                </a:solidFill>
                <a:latin typeface="Georgia" pitchFamily="6" charset="0"/>
              </a:rPr>
              <a:t>Where ever they may be needed, sold at beach, supermarkets or farms.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524000" y="4267200"/>
            <a:ext cx="2438400" cy="1524000"/>
          </a:xfrm>
          <a:prstGeom prst="roundRect">
            <a:avLst>
              <a:gd name="adj" fmla="val 16667"/>
            </a:avLst>
          </a:prstGeom>
          <a:solidFill>
            <a:srgbClr val="00843C"/>
          </a:solidFill>
          <a:ln w="25560">
            <a:solidFill>
              <a:srgbClr val="005F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3F2EE"/>
                </a:solidFill>
                <a:latin typeface="Georgia" pitchFamily="6" charset="0"/>
              </a:rPr>
              <a:t>My product is a hand woven plastic baskets made with recycled plastic.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5257800" y="4267200"/>
            <a:ext cx="2438400" cy="1524000"/>
          </a:xfrm>
          <a:prstGeom prst="roundRect">
            <a:avLst>
              <a:gd name="adj" fmla="val 16667"/>
            </a:avLst>
          </a:prstGeom>
          <a:solidFill>
            <a:srgbClr val="00843C"/>
          </a:solidFill>
          <a:ln w="25560">
            <a:solidFill>
              <a:srgbClr val="005F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3F2EE"/>
                </a:solidFill>
                <a:latin typeface="Georgia" pitchFamily="6" charset="0"/>
              </a:rPr>
              <a:t>The price is an affordable $20</a:t>
            </a:r>
            <a:r>
              <a:rPr lang="en-US" sz="1800" i="1">
                <a:solidFill>
                  <a:srgbClr val="F3F2EE"/>
                </a:solidFill>
                <a:latin typeface="Times New Roman" pitchFamily="6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chemeClr val="bg1"/>
                </a:solidFill>
                <a:latin typeface="Georgia" pitchFamily="6" charset="0"/>
              </a:rPr>
              <a:t>Promotional Mix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990600" y="1066800"/>
            <a:ext cx="5410200" cy="479425"/>
          </a:xfrm>
          <a:prstGeom prst="roundRect">
            <a:avLst>
              <a:gd name="adj" fmla="val 16667"/>
            </a:avLst>
          </a:prstGeom>
          <a:solidFill>
            <a:srgbClr val="00843C"/>
          </a:solidFill>
          <a:ln w="9360">
            <a:solidFill>
              <a:srgbClr val="C2BBA6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>
                <a:solidFill>
                  <a:srgbClr val="F3F2EE"/>
                </a:solidFill>
                <a:latin typeface="Georgia" pitchFamily="6" charset="0"/>
                <a:cs typeface="Arial" charset="0"/>
              </a:rPr>
              <a:t>Promotional Expense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629400" y="1219200"/>
            <a:ext cx="1709738" cy="479425"/>
          </a:xfrm>
          <a:prstGeom prst="roundRect">
            <a:avLst>
              <a:gd name="adj" fmla="val 16667"/>
            </a:avLst>
          </a:prstGeom>
          <a:solidFill>
            <a:srgbClr val="00843C"/>
          </a:solidFill>
          <a:ln w="9360">
            <a:solidFill>
              <a:srgbClr val="C2BBA6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F3F2EE"/>
                </a:solidFill>
                <a:latin typeface="Georgia" pitchFamily="6" charset="0"/>
                <a:cs typeface="Arial" charset="0"/>
              </a:rPr>
              <a:t>Monthly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F3F2EE"/>
                </a:solidFill>
                <a:latin typeface="Georgia" pitchFamily="6" charset="0"/>
                <a:cs typeface="Arial" charset="0"/>
              </a:rPr>
              <a:t>Amount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3429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total expens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620000" cy="571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9200" y="1905000"/>
            <a:ext cx="1032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Advertising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2514600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Publicity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3048000"/>
            <a:ext cx="827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Personal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Selling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3733800"/>
            <a:ext cx="980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Promotion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44196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Other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1828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Craigslist postings in Hartford Area and free listings in local news papers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2438400"/>
            <a:ext cx="260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Flyer attached to or inside basket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90800" y="3124200"/>
            <a:ext cx="3145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Selling locations around Hartford County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3733800"/>
            <a:ext cx="3505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the first two weeks you get  15% off when you refer a friend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4600" y="44196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251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3200" y="3200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$200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3810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$20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400" y="4419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53200" y="5105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$270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30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chemeClr val="bg1"/>
                </a:solidFill>
                <a:latin typeface="Calibri" pitchFamily="6" charset="0"/>
              </a:rPr>
              <a:t>Cost of Materials/Labor</a:t>
            </a:r>
          </a:p>
        </p:txBody>
      </p:sp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1371600" y="2057400"/>
          <a:ext cx="6097588" cy="1511300"/>
        </p:xfrm>
        <a:graphic>
          <a:graphicData uri="http://schemas.openxmlformats.org/drawingml/2006/table">
            <a:tbl>
              <a:tblPr/>
              <a:tblGrid>
                <a:gridCol w="2438400"/>
                <a:gridCol w="2135188"/>
                <a:gridCol w="1524000"/>
              </a:tblGrid>
              <a:tr h="39687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Materials</a:t>
                      </a:r>
                    </a:p>
                  </a:txBody>
                  <a:tcPr marL="90000" marR="90000" marT="5832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Material Description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Cost/Total Quantity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Cost per Item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Basket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$2/1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$2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Total Material Cost per Unit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$2.00</a:t>
                      </a:r>
                    </a:p>
                  </a:txBody>
                  <a:tcPr marL="90000" marR="90000" marT="54540" horzOverflow="overflow">
                    <a:lnL>
                      <a:noFill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35"/>
          <p:cNvGraphicFramePr>
            <a:graphicFrameLocks noGrp="1"/>
          </p:cNvGraphicFramePr>
          <p:nvPr/>
        </p:nvGraphicFramePr>
        <p:xfrm>
          <a:off x="1384300" y="3733800"/>
          <a:ext cx="6097588" cy="1592263"/>
        </p:xfrm>
        <a:graphic>
          <a:graphicData uri="http://schemas.openxmlformats.org/drawingml/2006/table">
            <a:tbl>
              <a:tblPr/>
              <a:tblGrid>
                <a:gridCol w="2032000"/>
                <a:gridCol w="2033588"/>
                <a:gridCol w="2032000"/>
              </a:tblGrid>
              <a:tr h="39687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Shipping</a:t>
                      </a:r>
                    </a:p>
                  </a:txBody>
                  <a:tcPr marL="90000" marR="90000" marT="5832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Shipping Cost per Basket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Time (in Days) to ship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Shipping Cost per Unit (10)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$5.00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6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$50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Total Shipping Cost per Unit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$5.00</a:t>
                      </a:r>
                    </a:p>
                  </a:txBody>
                  <a:tcPr marL="90000" marR="90000" marT="54540" horzOverflow="overflow">
                    <a:lnL>
                      <a:noFill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8"/>
          <p:cNvGraphicFramePr>
            <a:graphicFrameLocks noGrp="1"/>
          </p:cNvGraphicFramePr>
          <p:nvPr/>
        </p:nvGraphicFramePr>
        <p:xfrm>
          <a:off x="1371600" y="5410200"/>
          <a:ext cx="6084888" cy="519113"/>
        </p:xfrm>
        <a:graphic>
          <a:graphicData uri="http://schemas.openxmlformats.org/drawingml/2006/table">
            <a:tbl>
              <a:tblPr/>
              <a:tblGrid>
                <a:gridCol w="2501900"/>
                <a:gridCol w="3582988"/>
              </a:tblGrid>
              <a:tr h="51911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COGS (per Unit)</a:t>
                      </a:r>
                    </a:p>
                  </a:txBody>
                  <a:tcPr marL="90000" marR="90000" marT="58320" anchor="ctr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$7.00</a:t>
                      </a:r>
                    </a:p>
                  </a:txBody>
                  <a:tcPr marL="90000" marR="90000" marT="54540" anchor="ctr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81000" y="15240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chemeClr val="bg1"/>
                </a:solidFill>
                <a:latin typeface="Calibri" pitchFamily="6" charset="0"/>
              </a:rPr>
              <a:t>Economics of One Item</a:t>
            </a:r>
          </a:p>
        </p:txBody>
      </p:sp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838200" y="2057400"/>
          <a:ext cx="7697788" cy="3732213"/>
        </p:xfrm>
        <a:graphic>
          <a:graphicData uri="http://schemas.openxmlformats.org/drawingml/2006/table">
            <a:tbl>
              <a:tblPr/>
              <a:tblGrid>
                <a:gridCol w="5268913"/>
                <a:gridCol w="2428875"/>
              </a:tblGrid>
              <a:tr h="708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Selling Price (per Item)</a:t>
                      </a:r>
                    </a:p>
                  </a:txBody>
                  <a:tcPr marL="90000" marR="90000" marT="633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$20.00</a:t>
                      </a:r>
                    </a:p>
                  </a:txBody>
                  <a:tcPr marL="90000" marR="90000" marT="583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COGS (per Item)</a:t>
                      </a:r>
                    </a:p>
                  </a:txBody>
                  <a:tcPr marL="90000" marR="90000" marT="633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$7.00</a:t>
                      </a:r>
                    </a:p>
                  </a:txBody>
                  <a:tcPr marL="90000" marR="90000" marT="583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Other Variable Expenses (per Item)</a:t>
                      </a:r>
                    </a:p>
                  </a:txBody>
                  <a:tcPr marL="90000" marR="90000" marT="633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$0.00</a:t>
                      </a:r>
                    </a:p>
                  </a:txBody>
                  <a:tcPr marL="90000" marR="90000" marT="583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Total Variable Expenses (per Item)</a:t>
                      </a:r>
                    </a:p>
                  </a:txBody>
                  <a:tcPr marL="90000" marR="90000" marT="633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$0.00</a:t>
                      </a:r>
                    </a:p>
                  </a:txBody>
                  <a:tcPr marL="90000" marR="90000" marT="583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Contribution Margin (per Item)</a:t>
                      </a:r>
                    </a:p>
                  </a:txBody>
                  <a:tcPr marL="90000" marR="90000" marT="633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$13.00</a:t>
                      </a:r>
                    </a:p>
                  </a:txBody>
                  <a:tcPr marL="90000" marR="90000" marT="583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3429000" y="1219200"/>
            <a:ext cx="5105400" cy="642938"/>
          </a:xfrm>
          <a:prstGeom prst="rect">
            <a:avLst/>
          </a:prstGeom>
          <a:solidFill>
            <a:srgbClr val="F3F2EE"/>
          </a:solidFill>
          <a:ln w="25560">
            <a:solidFill>
              <a:srgbClr val="C6BFAB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843C"/>
                </a:solidFill>
                <a:latin typeface="Georgia" pitchFamily="6" charset="0"/>
              </a:rPr>
              <a:t>One Plastic Woven Basket made from Recycled Materials</a:t>
            </a: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762000" y="1219200"/>
            <a:ext cx="2514600" cy="648512"/>
          </a:xfrm>
          <a:prstGeom prst="rect">
            <a:avLst/>
          </a:prstGeom>
          <a:solidFill>
            <a:srgbClr val="F3F2EE"/>
          </a:solidFill>
          <a:ln w="25560">
            <a:solidFill>
              <a:srgbClr val="C6BFAB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smtClean="0">
                <a:solidFill>
                  <a:srgbClr val="00843C"/>
                </a:solidFill>
                <a:latin typeface="Georgia" pitchFamily="6" charset="0"/>
              </a:rPr>
              <a:t>Description of One Unit of Sale</a:t>
            </a:r>
            <a:endParaRPr lang="en-US" sz="1800" b="1" dirty="0">
              <a:solidFill>
                <a:srgbClr val="00843C"/>
              </a:solidFill>
              <a:latin typeface="Georgia" pitchFamily="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chemeClr val="bg1"/>
                </a:solidFill>
                <a:latin typeface="Calibri" pitchFamily="6" charset="0"/>
              </a:rPr>
              <a:t>Average Monthly Fixed Expenses</a:t>
            </a:r>
          </a:p>
        </p:txBody>
      </p:sp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609600" y="2057400"/>
          <a:ext cx="7100201" cy="3657601"/>
        </p:xfrm>
        <a:graphic>
          <a:graphicData uri="http://schemas.openxmlformats.org/drawingml/2006/table">
            <a:tbl>
              <a:tblPr/>
              <a:tblGrid>
                <a:gridCol w="3945165"/>
                <a:gridCol w="3155036"/>
              </a:tblGrid>
              <a:tr h="440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Fixed Expense</a:t>
                      </a:r>
                    </a:p>
                  </a:txBody>
                  <a:tcPr marL="77634" marR="77634" marT="55586" marB="4037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Average Monthly Expense</a:t>
                      </a:r>
                    </a:p>
                  </a:txBody>
                  <a:tcPr marL="77634" marR="77634" marT="55586" marB="4037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574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Insurance</a:t>
                      </a:r>
                    </a:p>
                  </a:txBody>
                  <a:tcPr marL="77634" marR="77634" marT="54064" marB="4037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$50</a:t>
                      </a:r>
                    </a:p>
                  </a:txBody>
                  <a:tcPr marL="77634" marR="77634" marT="50151" marB="4037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574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Salaries of Employees</a:t>
                      </a:r>
                    </a:p>
                  </a:txBody>
                  <a:tcPr marL="77634" marR="77634" marT="54064" marB="4037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$0</a:t>
                      </a:r>
                    </a:p>
                  </a:txBody>
                  <a:tcPr marL="77634" marR="77634" marT="50151" marB="4037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574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Advertising</a:t>
                      </a:r>
                    </a:p>
                  </a:txBody>
                  <a:tcPr marL="77634" marR="77634" marT="54064" marB="4037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$50</a:t>
                      </a:r>
                    </a:p>
                  </a:txBody>
                  <a:tcPr marL="77634" marR="77634" marT="50151" marB="4037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574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Interest</a:t>
                      </a:r>
                    </a:p>
                  </a:txBody>
                  <a:tcPr marL="77634" marR="77634" marT="54064" marB="4037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$0</a:t>
                      </a:r>
                    </a:p>
                  </a:txBody>
                  <a:tcPr marL="77634" marR="77634" marT="50151" marB="4037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574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Depreciation</a:t>
                      </a:r>
                    </a:p>
                  </a:txBody>
                  <a:tcPr marL="77634" marR="77634" marT="54064" marB="4037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$0</a:t>
                      </a:r>
                    </a:p>
                  </a:txBody>
                  <a:tcPr marL="77634" marR="77634" marT="50151" marB="4037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574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Utilities (Gas, Electric, Telephone)</a:t>
                      </a:r>
                    </a:p>
                  </a:txBody>
                  <a:tcPr marL="77634" marR="77634" marT="54064" marB="4037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$260</a:t>
                      </a:r>
                    </a:p>
                  </a:txBody>
                  <a:tcPr marL="77634" marR="77634" marT="50151" marB="4037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574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Rent</a:t>
                      </a:r>
                    </a:p>
                  </a:txBody>
                  <a:tcPr marL="77634" marR="77634" marT="54064" marB="4037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$0</a:t>
                      </a:r>
                    </a:p>
                  </a:txBody>
                  <a:tcPr marL="77634" marR="77634" marT="50151" marB="4037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574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Other Fixed Expenses</a:t>
                      </a:r>
                    </a:p>
                  </a:txBody>
                  <a:tcPr marL="77634" marR="77634" marT="54064" marB="4037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$0</a:t>
                      </a:r>
                    </a:p>
                  </a:txBody>
                  <a:tcPr marL="77634" marR="77634" marT="50151" marB="4037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574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Total Average Monthly Fixed Expenses</a:t>
                      </a:r>
                    </a:p>
                  </a:txBody>
                  <a:tcPr marL="77634" marR="77634" marT="54064" marB="4037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$360                                </a:t>
                      </a:r>
                    </a:p>
                  </a:txBody>
                  <a:tcPr marL="77634" marR="77634" marT="50151" marB="4037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bg1"/>
                </a:solidFill>
                <a:latin typeface="Calibri" pitchFamily="6" charset="0"/>
              </a:rPr>
              <a:t>Time-Management Plan</a:t>
            </a:r>
            <a:br>
              <a:rPr lang="en-US" sz="4000" dirty="0">
                <a:solidFill>
                  <a:schemeClr val="bg1"/>
                </a:solidFill>
                <a:latin typeface="Calibri" pitchFamily="6" charset="0"/>
              </a:rPr>
            </a:br>
            <a:r>
              <a:rPr lang="en-US" sz="2500" i="1" dirty="0">
                <a:solidFill>
                  <a:schemeClr val="bg1"/>
                </a:solidFill>
                <a:latin typeface="Calibri" pitchFamily="6" charset="0"/>
              </a:rPr>
              <a:t>Schedule for a Typical Week</a:t>
            </a:r>
            <a:r>
              <a:rPr lang="en-US" sz="1300" i="1" dirty="0">
                <a:solidFill>
                  <a:schemeClr val="bg1"/>
                </a:solidFill>
                <a:latin typeface="Calibri" pitchFamily="6" charset="0"/>
              </a:rPr>
              <a:t/>
            </a:r>
            <a:br>
              <a:rPr lang="en-US" sz="1300" i="1" dirty="0">
                <a:solidFill>
                  <a:schemeClr val="bg1"/>
                </a:solidFill>
                <a:latin typeface="Calibri" pitchFamily="6" charset="0"/>
              </a:rPr>
            </a:br>
            <a:endParaRPr lang="en-US" sz="1300" i="1" dirty="0">
              <a:solidFill>
                <a:schemeClr val="bg1"/>
              </a:solidFill>
              <a:latin typeface="Calibri" pitchFamily="6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1200" y="1676400"/>
            <a:ext cx="5029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B050"/>
                </a:solidFill>
              </a:rPr>
              <a:t>Total Hours in a Week = 168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6096000" cy="3740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bg1"/>
                </a:solidFill>
                <a:latin typeface="Calibri" pitchFamily="6" charset="0"/>
              </a:rPr>
              <a:t>Monthly Sales Projections</a:t>
            </a:r>
            <a:br>
              <a:rPr lang="en-US" sz="4000" dirty="0">
                <a:solidFill>
                  <a:schemeClr val="bg1"/>
                </a:solidFill>
                <a:latin typeface="Calibri" pitchFamily="6" charset="0"/>
              </a:rPr>
            </a:br>
            <a:r>
              <a:rPr lang="en-US" sz="2500" i="1" dirty="0">
                <a:solidFill>
                  <a:schemeClr val="bg1"/>
                </a:solidFill>
                <a:latin typeface="Calibri" pitchFamily="6" charset="0"/>
              </a:rPr>
              <a:t>First Year 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81000" y="1905000"/>
            <a:ext cx="7991475" cy="3859213"/>
            <a:chOff x="432" y="1008"/>
            <a:chExt cx="5034" cy="2431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432" y="1008"/>
            <a:ext cx="5034" cy="2431"/>
          </p:xfrm>
          <a:graphic>
            <a:graphicData uri="http://schemas.openxmlformats.org/presentationml/2006/ole">
              <p:oleObj spid="_x0000_s1026" name="Worksheet" r:id="rId3" imgW="30712887" imgH="14822969" progId="Excel.Sheet.8">
                <p:embed/>
              </p:oleObj>
            </a:graphicData>
          </a:graphic>
        </p:graphicFrame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626" y="1829"/>
              <a:ext cx="2507" cy="12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7029450" y="854075"/>
            <a:ext cx="1947863" cy="1606550"/>
            <a:chOff x="4428" y="538"/>
            <a:chExt cx="1227" cy="1012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8" y="538"/>
              <a:ext cx="1228" cy="10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464" y="576"/>
              <a:ext cx="1157" cy="9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1C1B14"/>
                  </a:solidFill>
                  <a:latin typeface="Georgia" pitchFamily="6" charset="0"/>
                  <a:cs typeface="Arial" charset="0"/>
                </a:rPr>
                <a:t>Total Units Sold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>
                <a:solidFill>
                  <a:srgbClr val="1C1B14"/>
                </a:solidFill>
                <a:latin typeface="Georgia" pitchFamily="6" charset="0"/>
              </a:endParaRP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>
                <a:solidFill>
                  <a:srgbClr val="1C1B14"/>
                </a:solidFill>
                <a:latin typeface="Georgia" pitchFamily="6" charset="0"/>
              </a:endParaRP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>
                <a:solidFill>
                  <a:srgbClr val="1C1B14"/>
                </a:solidFill>
                <a:latin typeface="Georgia" pitchFamily="6" charset="0"/>
              </a:endParaRPr>
            </a:p>
          </p:txBody>
        </p:sp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600200"/>
            <a:ext cx="1541463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86600" y="2971800"/>
            <a:ext cx="13716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33400" y="3810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chemeClr val="bg1"/>
                </a:solidFill>
                <a:latin typeface="Calibri" pitchFamily="6" charset="0"/>
              </a:rPr>
              <a:t>Monthly Break-Even Units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9600" y="3352800"/>
            <a:ext cx="7467600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843C"/>
                </a:solidFill>
              </a:rPr>
              <a:t>In an average month, the company will begin to make a profit after selling 			units.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57800" y="3854450"/>
            <a:ext cx="1600200" cy="398463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1C1B14"/>
                </a:solidFill>
                <a:latin typeface="Georgia" pitchFamily="6" charset="0"/>
              </a:rPr>
              <a:t>27.69</a:t>
            </a:r>
            <a:endParaRPr lang="en-US" sz="2000" b="1" dirty="0">
              <a:solidFill>
                <a:srgbClr val="1C1B14"/>
              </a:solidFill>
              <a:latin typeface="Georgia" pitchFamily="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86000"/>
            <a:ext cx="94179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43C"/>
                </a:solidFill>
              </a:rPr>
              <a:t>Fixed Expenses Divided by Contribution Margin</a:t>
            </a:r>
          </a:p>
          <a:p>
            <a:r>
              <a:rPr lang="en-US" sz="2800" dirty="0" smtClean="0">
                <a:solidFill>
                  <a:srgbClr val="00843C"/>
                </a:solidFill>
              </a:rPr>
              <a:t>	$360.00/13.00=27.69						</a:t>
            </a:r>
            <a:endParaRPr lang="en-US" sz="2800" dirty="0">
              <a:solidFill>
                <a:srgbClr val="00843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04800" y="0"/>
            <a:ext cx="8229600" cy="176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dirty="0" smtClean="0">
                <a:solidFill>
                  <a:schemeClr val="bg1"/>
                </a:solidFill>
                <a:latin typeface="Calibri" pitchFamily="6" charset="0"/>
              </a:rPr>
              <a:t>Projected Yearly Income Statement</a:t>
            </a:r>
            <a:br>
              <a:rPr lang="en-US" sz="3000" dirty="0" smtClean="0">
                <a:solidFill>
                  <a:schemeClr val="bg1"/>
                </a:solidFill>
                <a:latin typeface="Calibri" pitchFamily="6" charset="0"/>
              </a:rPr>
            </a:br>
            <a:r>
              <a:rPr lang="en-US" sz="3000" i="1" dirty="0" smtClean="0">
                <a:solidFill>
                  <a:schemeClr val="bg1"/>
                </a:solidFill>
                <a:latin typeface="Calibri" pitchFamily="6" charset="0"/>
              </a:rPr>
              <a:t>First Year</a:t>
            </a:r>
            <a:endParaRPr lang="en-US" sz="3000" i="1" dirty="0">
              <a:solidFill>
                <a:schemeClr val="bg1"/>
              </a:solidFill>
              <a:latin typeface="Calibri" pitchFamily="6" charset="0"/>
            </a:endParaRPr>
          </a:p>
        </p:txBody>
      </p:sp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838200" y="2057400"/>
          <a:ext cx="6705600" cy="3501051"/>
        </p:xfrm>
        <a:graphic>
          <a:graphicData uri="http://schemas.openxmlformats.org/drawingml/2006/table">
            <a:tbl>
              <a:tblPr/>
              <a:tblGrid>
                <a:gridCol w="656321"/>
                <a:gridCol w="2630710"/>
                <a:gridCol w="1986594"/>
                <a:gridCol w="1431975"/>
              </a:tblGrid>
              <a:tr h="2706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A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Selling Price per Unit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$20.00</a:t>
                      </a:r>
                    </a:p>
                  </a:txBody>
                  <a:tcPr marL="79566" marR="79566" marT="48217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9566" marR="79566" marT="48217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B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Number of Units Sold</a:t>
                      </a:r>
                    </a:p>
                  </a:txBody>
                  <a:tcPr marL="60789" marR="60789" marT="19191" marB="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1725</a:t>
                      </a:r>
                    </a:p>
                  </a:txBody>
                  <a:tcPr marL="79566" marR="79566" marT="48217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9566" marR="79566" marT="48217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C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Total Sales </a:t>
                      </a:r>
                    </a:p>
                  </a:txBody>
                  <a:tcPr marL="60789" marR="60789" marT="19191" marB="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9566" marR="79566" marT="48217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$35,500.00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4472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D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230188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	Variable Expenses</a:t>
                      </a:r>
                    </a:p>
                  </a:txBody>
                  <a:tcPr marL="60789" marR="60789" marT="19191" marB="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$3450.00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9566" marR="79566" marT="48217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E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Contribution Margin</a:t>
                      </a:r>
                    </a:p>
                  </a:txBody>
                  <a:tcPr marL="60789" marR="60789" marT="19191" marB="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9566" marR="79566" marT="48217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$31,050.00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4472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F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230188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	Fixed Operating Expenses</a:t>
                      </a:r>
                    </a:p>
                  </a:txBody>
                  <a:tcPr marL="60789" marR="60789" marT="19191" marB="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$4,320.00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9566" marR="79566" marT="48217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G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Pre-Tax Profit </a:t>
                      </a:r>
                    </a:p>
                  </a:txBody>
                  <a:tcPr marL="60789" marR="60789" marT="19191" marB="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300" b="1" i="0" u="sng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9566" marR="79566" marT="48217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$26,730.00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H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230188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	Taxes @ 15% </a:t>
                      </a:r>
                    </a:p>
                  </a:txBody>
                  <a:tcPr marL="60789" marR="60789" marT="19191" marB="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$4,009.50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9566" marR="79566" marT="48217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882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I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Net Profit</a:t>
                      </a:r>
                    </a:p>
                  </a:txBody>
                  <a:tcPr marL="60789" marR="60789" marT="19191" marB="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9566" marR="79566" marT="48217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$22,720.50</a:t>
                      </a:r>
                    </a:p>
                  </a:txBody>
                  <a:tcPr marL="79566" marR="79566" marT="51336" marB="4042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14300"/>
            <a:ext cx="822960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dirty="0">
                <a:solidFill>
                  <a:schemeClr val="bg1"/>
                </a:solidFill>
                <a:latin typeface="Corbel" pitchFamily="6" charset="0"/>
              </a:rPr>
              <a:t>Start-Up Investment</a:t>
            </a:r>
          </a:p>
        </p:txBody>
      </p:sp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1524000" y="2057400"/>
          <a:ext cx="6097588" cy="1506539"/>
        </p:xfrm>
        <a:graphic>
          <a:graphicData uri="http://schemas.openxmlformats.org/drawingml/2006/table">
            <a:tbl>
              <a:tblPr/>
              <a:tblGrid>
                <a:gridCol w="2032000"/>
                <a:gridCol w="2617788"/>
                <a:gridCol w="1447800"/>
              </a:tblGrid>
              <a:tr h="39687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Start-Up Expenditures</a:t>
                      </a:r>
                    </a:p>
                  </a:txBody>
                  <a:tcPr marL="90000" marR="90000" marT="6336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Item</a:t>
                      </a:r>
                    </a:p>
                  </a:txBody>
                  <a:tcPr marL="90000" marR="90000" marT="58067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Where Will I Buy This?</a:t>
                      </a:r>
                    </a:p>
                  </a:txBody>
                  <a:tcPr marL="90000" marR="90000" marT="58067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Cost</a:t>
                      </a:r>
                    </a:p>
                  </a:txBody>
                  <a:tcPr marL="90000" marR="90000" marT="58067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Set of  40 Baskets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Viet Nam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$280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69888"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Total Start-Up Expenditures</a:t>
                      </a:r>
                    </a:p>
                  </a:txBody>
                  <a:tcPr marL="90000" marR="90000" marT="58067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$280</a:t>
                      </a:r>
                    </a:p>
                  </a:txBody>
                  <a:tcPr marL="90000" marR="90000" marT="54540" horzOverflow="overflow">
                    <a:lnL>
                      <a:noFill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35"/>
          <p:cNvGraphicFramePr>
            <a:graphicFrameLocks noGrp="1"/>
          </p:cNvGraphicFramePr>
          <p:nvPr/>
        </p:nvGraphicFramePr>
        <p:xfrm>
          <a:off x="1524000" y="3733800"/>
          <a:ext cx="6097588" cy="1135494"/>
        </p:xfrm>
        <a:graphic>
          <a:graphicData uri="http://schemas.openxmlformats.org/drawingml/2006/table">
            <a:tbl>
              <a:tblPr/>
              <a:tblGrid>
                <a:gridCol w="4065588"/>
                <a:gridCol w="2032000"/>
              </a:tblGrid>
              <a:tr h="16827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Cash Reserves</a:t>
                      </a:r>
                    </a:p>
                  </a:txBody>
                  <a:tcPr marL="90000" marR="90000" marT="6336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Emergency Fund</a:t>
                      </a:r>
                    </a:p>
                  </a:txBody>
                  <a:tcPr marL="90000" marR="90000" marT="58067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$1,000.00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 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</a:rPr>
                        <a:t>Reserve for Fixed Expenses</a:t>
                      </a:r>
                    </a:p>
                  </a:txBody>
                  <a:tcPr marL="90000" marR="90000" marT="58067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$500.00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3F2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</a:tbl>
          </a:graphicData>
        </a:graphic>
      </p:graphicFrame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1524000" y="5029200"/>
            <a:ext cx="4038600" cy="398463"/>
          </a:xfrm>
          <a:prstGeom prst="rect">
            <a:avLst/>
          </a:prstGeom>
          <a:solidFill>
            <a:srgbClr val="00843C"/>
          </a:solidFill>
          <a:ln w="38160">
            <a:solidFill>
              <a:srgbClr val="F3F2EE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F3F2EE"/>
                </a:solidFill>
                <a:ea typeface="Microsoft YaHei" pitchFamily="32" charset="-122"/>
              </a:rPr>
              <a:t>Total Start-Up Investment</a:t>
            </a: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5715000" y="5029200"/>
            <a:ext cx="1676400" cy="402291"/>
          </a:xfrm>
          <a:prstGeom prst="rect">
            <a:avLst/>
          </a:prstGeom>
          <a:solidFill>
            <a:srgbClr val="00843C"/>
          </a:solidFill>
          <a:ln w="38160">
            <a:solidFill>
              <a:srgbClr val="F3F2EE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F3F2EE"/>
                </a:solidFill>
                <a:latin typeface="Georgia" pitchFamily="6" charset="0"/>
                <a:ea typeface="Microsoft YaHei" pitchFamily="32" charset="-122"/>
              </a:rPr>
              <a:t>$1,780.00</a:t>
            </a:r>
            <a:endParaRPr lang="en-US" sz="2000" b="1" dirty="0">
              <a:solidFill>
                <a:srgbClr val="F3F2EE"/>
              </a:solidFill>
              <a:latin typeface="Georgia" pitchFamily="6" charset="0"/>
              <a:ea typeface="Microsoft YaHei" pitchFamily="3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4419600"/>
            <a:ext cx="8229600" cy="173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 dirty="0">
                <a:solidFill>
                  <a:srgbClr val="1C1B14"/>
                </a:solidFill>
                <a:latin typeface="Georgia" pitchFamily="6" charset="0"/>
              </a:rPr>
              <a:t>Matthew Butler</a:t>
            </a:r>
          </a:p>
          <a:p>
            <a:pPr marL="342900" indent="-341313" algn="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 dirty="0">
                <a:solidFill>
                  <a:srgbClr val="1C1B14"/>
                </a:solidFill>
                <a:latin typeface="Georgia" pitchFamily="6" charset="0"/>
              </a:rPr>
              <a:t>Grade 11</a:t>
            </a:r>
          </a:p>
          <a:p>
            <a:pPr marL="342900" indent="-341313" algn="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 dirty="0" smtClean="0">
                <a:solidFill>
                  <a:srgbClr val="1C1B14"/>
                </a:solidFill>
                <a:latin typeface="Georgia" pitchFamily="6" charset="0"/>
              </a:rPr>
              <a:t>Pathways to Technology</a:t>
            </a:r>
            <a:endParaRPr lang="en-US" sz="3200" dirty="0">
              <a:solidFill>
                <a:srgbClr val="1C1B14"/>
              </a:solidFill>
              <a:latin typeface="Georgia" pitchFamily="6" charset="0"/>
            </a:endParaRPr>
          </a:p>
        </p:txBody>
      </p:sp>
      <p:pic>
        <p:nvPicPr>
          <p:cNvPr id="7" name="Picture 6" descr="logop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ROS &amp; ROI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990599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5114"/>
                <a:gridCol w="2144486"/>
              </a:tblGrid>
              <a:tr h="54987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4400" dirty="0" smtClean="0">
                          <a:solidFill>
                            <a:srgbClr val="00843C"/>
                          </a:solidFill>
                          <a:latin typeface="+mj-lt"/>
                          <a:ea typeface="ＭＳ Ｐゴシック" pitchFamily="6" charset="-128"/>
                          <a:cs typeface="+mj-cs"/>
                        </a:rPr>
                        <a:t>ROS: Return on Sales</a:t>
                      </a:r>
                      <a:endParaRPr lang="en-US" sz="4400" dirty="0">
                        <a:solidFill>
                          <a:srgbClr val="00843C"/>
                        </a:solidFill>
                        <a:latin typeface="+mj-lt"/>
                        <a:ea typeface="ＭＳ Ｐゴシック" pitchFamily="6" charset="-128"/>
                        <a:cs typeface="+mj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2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39925">
                <a:tc gridSpan="2">
                  <a:txBody>
                    <a:bodyPr/>
                    <a:lstStyle/>
                    <a:p>
                      <a:endParaRPr lang="en-US" sz="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 rotWithShape="1">
                      <a:blip r:embed="rId2"/>
                      <a:stretch>
                        <a:fillRect t="-67391" b="-96377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3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843C"/>
                          </a:solidFill>
                          <a:latin typeface="+mj-lt"/>
                          <a:ea typeface="ＭＳ Ｐゴシック" pitchFamily="6" charset="-128"/>
                          <a:cs typeface="+mj-cs"/>
                        </a:rPr>
                        <a:t>$25,559.50/$7,900.00*100=323%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843C"/>
                          </a:solidFill>
                          <a:latin typeface="+mj-lt"/>
                          <a:ea typeface="ＭＳ Ｐゴシック" pitchFamily="6" charset="-128"/>
                          <a:cs typeface="+mj-cs"/>
                        </a:rPr>
                        <a:t>Dollar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00843C"/>
                          </a:solidFill>
                          <a:latin typeface="+mj-lt"/>
                          <a:ea typeface="ＭＳ Ｐゴシック" pitchFamily="6" charset="-128"/>
                          <a:cs typeface="+mj-cs"/>
                        </a:rPr>
                        <a:t>Equivalent = $323.00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57200" y="3429000"/>
          <a:ext cx="8229600" cy="2528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5114"/>
                <a:gridCol w="2144486"/>
              </a:tblGrid>
              <a:tr h="564941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4400" b="1" kern="1200" dirty="0" smtClean="0">
                          <a:solidFill>
                            <a:srgbClr val="00843C"/>
                          </a:solidFill>
                          <a:latin typeface="+mj-lt"/>
                          <a:ea typeface="ＭＳ Ｐゴシック" pitchFamily="6" charset="-128"/>
                          <a:cs typeface="+mj-cs"/>
                        </a:rPr>
                        <a:t>ROI: Return on Investment</a:t>
                      </a:r>
                      <a:endParaRPr lang="en-US" sz="4400" b="1" kern="1200" dirty="0">
                        <a:solidFill>
                          <a:srgbClr val="00843C"/>
                        </a:solidFill>
                        <a:latin typeface="+mj-lt"/>
                        <a:ea typeface="ＭＳ Ｐゴシック" pitchFamily="6" charset="-128"/>
                        <a:cs typeface="+mj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2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8285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3"/>
                      <a:stretch>
                        <a:fillRect t="-66207" b="-93793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5684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sz="2000" b="1" kern="1200" dirty="0" smtClean="0">
                          <a:solidFill>
                            <a:srgbClr val="00843C"/>
                          </a:solidFill>
                          <a:latin typeface="+mj-lt"/>
                          <a:ea typeface="ＭＳ Ｐゴシック" pitchFamily="6" charset="-128"/>
                          <a:cs typeface="+mj-cs"/>
                        </a:rPr>
                        <a:t>25,559.50/1600*100=1597%</a:t>
                      </a:r>
                      <a:endParaRPr lang="en-US" sz="2000" b="1" kern="1200" dirty="0">
                        <a:solidFill>
                          <a:srgbClr val="00843C"/>
                        </a:solidFill>
                        <a:latin typeface="+mj-lt"/>
                        <a:ea typeface="ＭＳ Ｐゴシック" pitchFamily="6" charset="-128"/>
                        <a:cs typeface="+mj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Dollar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00843C"/>
                          </a:solidFill>
                          <a:latin typeface="+mj-lt"/>
                          <a:ea typeface="ＭＳ Ｐゴシック" pitchFamily="6" charset="-128"/>
                          <a:cs typeface="+mj-cs"/>
                        </a:rPr>
                        <a:t>Equivalent = $4081.85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chemeClr val="bg1"/>
                </a:solidFill>
                <a:latin typeface="Calibri" pitchFamily="6" charset="0"/>
              </a:rPr>
              <a:t>Financing Strategy</a:t>
            </a:r>
          </a:p>
        </p:txBody>
      </p:sp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685800" y="2209800"/>
          <a:ext cx="6857999" cy="3185809"/>
        </p:xfrm>
        <a:graphic>
          <a:graphicData uri="http://schemas.openxmlformats.org/drawingml/2006/table">
            <a:tbl>
              <a:tblPr/>
              <a:tblGrid>
                <a:gridCol w="1781697"/>
                <a:gridCol w="1093082"/>
                <a:gridCol w="1328593"/>
                <a:gridCol w="1327313"/>
                <a:gridCol w="1327314"/>
              </a:tblGrid>
              <a:tr h="3187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Source</a:t>
                      </a:r>
                    </a:p>
                  </a:txBody>
                  <a:tcPr marL="72565" marR="72565" marT="46761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Amount</a:t>
                      </a:r>
                    </a:p>
                  </a:txBody>
                  <a:tcPr marL="72565" marR="72565" marT="46761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Debt</a:t>
                      </a:r>
                    </a:p>
                  </a:txBody>
                  <a:tcPr marL="72565" marR="72565" marT="46761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Equity</a:t>
                      </a:r>
                    </a:p>
                  </a:txBody>
                  <a:tcPr marL="72565" marR="72565" marT="46761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Gift</a:t>
                      </a:r>
                    </a:p>
                  </a:txBody>
                  <a:tcPr marL="72565" marR="72565" marT="46761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7270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Personal Savings</a:t>
                      </a:r>
                    </a:p>
                  </a:txBody>
                  <a:tcPr marL="72565" marR="72565" marT="46761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$1,000</a:t>
                      </a:r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$1,000</a:t>
                      </a:r>
                    </a:p>
                  </a:txBody>
                  <a:tcPr marL="72565" marR="72565" marT="41072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2565" marR="72565" marT="41072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5311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Relatives/Friends</a:t>
                      </a:r>
                    </a:p>
                  </a:txBody>
                  <a:tcPr marL="72565" marR="72565" marT="46761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$1,000</a:t>
                      </a:r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$1,200</a:t>
                      </a:r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53630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2565" marR="72565" marT="46761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53630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565" marR="72565" marT="46761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  <a:cs typeface="Arial" charset="0"/>
                      </a:endParaRPr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  <a:tr h="53630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Arial" charset="0"/>
                          <a:ea typeface="ＭＳ Ｐゴシック" pitchFamily="6" charset="-128"/>
                          <a:cs typeface="Arial" charset="0"/>
                        </a:rPr>
                        <a:t>Totals</a:t>
                      </a:r>
                    </a:p>
                  </a:txBody>
                  <a:tcPr marL="72565" marR="72565" marT="46761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$2,000</a:t>
                      </a:r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3F2EE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  <a:cs typeface="Arial" charset="0"/>
                        </a:rPr>
                        <a:t>$2,200</a:t>
                      </a:r>
                    </a:p>
                  </a:txBody>
                  <a:tcPr marL="72565" marR="72565" marT="43103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Calibri" pitchFamily="6" charset="0"/>
                        <a:ea typeface="ＭＳ Ｐゴシック" pitchFamily="6" charset="-128"/>
                      </a:endParaRPr>
                    </a:p>
                  </a:txBody>
                  <a:tcPr marL="72565" marR="72565" marT="46761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3F2EE"/>
                        </a:solidFill>
                        <a:effectLst/>
                        <a:latin typeface="Calibri" pitchFamily="6" charset="0"/>
                        <a:ea typeface="ＭＳ Ｐゴシック" pitchFamily="6" charset="-128"/>
                      </a:endParaRPr>
                    </a:p>
                  </a:txBody>
                  <a:tcPr marL="72565" marR="72565" marT="46761" marB="33960" anchor="ctr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3C"/>
                    </a:solidFill>
                  </a:tcPr>
                </a:tc>
              </a:tr>
            </a:tbl>
          </a:graphicData>
        </a:graphic>
      </p:graphicFrame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5029200" y="1295400"/>
            <a:ext cx="1600200" cy="398463"/>
          </a:xfrm>
          <a:prstGeom prst="rect">
            <a:avLst/>
          </a:prstGeom>
          <a:solidFill>
            <a:srgbClr val="F3F2EE"/>
          </a:solidFill>
          <a:ln w="25560">
            <a:solidFill>
              <a:srgbClr val="C6BFAB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843C"/>
                </a:solidFill>
                <a:latin typeface="Georgia" pitchFamily="6" charset="0"/>
              </a:rPr>
              <a:t>$1,780</a:t>
            </a:r>
          </a:p>
        </p:txBody>
      </p:sp>
      <p:sp>
        <p:nvSpPr>
          <p:cNvPr id="7" name="Text Box 105"/>
          <p:cNvSpPr txBox="1">
            <a:spLocks noChangeArrowheads="1"/>
          </p:cNvSpPr>
          <p:nvPr/>
        </p:nvSpPr>
        <p:spPr bwMode="auto">
          <a:xfrm>
            <a:off x="838200" y="1295400"/>
            <a:ext cx="3813340" cy="402291"/>
          </a:xfrm>
          <a:prstGeom prst="rect">
            <a:avLst/>
          </a:prstGeom>
          <a:solidFill>
            <a:srgbClr val="00843C"/>
          </a:solidFill>
          <a:ln w="38160">
            <a:solidFill>
              <a:srgbClr val="F3F2EE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F3F2EE"/>
                </a:solidFill>
                <a:ea typeface="Microsoft YaHei" pitchFamily="32" charset="-122"/>
              </a:rPr>
              <a:t>Total Start-Up Investment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14400" y="0"/>
            <a:ext cx="6858000" cy="13586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chemeClr val="bg1"/>
                </a:solidFill>
                <a:latin typeface="Calibri" pitchFamily="6" charset="0"/>
              </a:rPr>
              <a:t>Business Responsibility</a:t>
            </a:r>
            <a:br>
              <a:rPr lang="en-US" sz="4400" dirty="0">
                <a:solidFill>
                  <a:schemeClr val="bg1"/>
                </a:solidFill>
                <a:latin typeface="Calibri" pitchFamily="6" charset="0"/>
              </a:rPr>
            </a:br>
            <a:r>
              <a:rPr lang="en-US" sz="4400" dirty="0">
                <a:solidFill>
                  <a:schemeClr val="bg1"/>
                </a:solidFill>
                <a:latin typeface="Calibri" pitchFamily="6" charset="0"/>
              </a:rPr>
              <a:t>&amp; Philanthropy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133600"/>
            <a:ext cx="8229600" cy="402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1200"/>
              </a:spcBef>
              <a:buClr>
                <a:srgbClr val="984807"/>
              </a:buClr>
              <a:buSzPct val="80000"/>
              <a:buFont typeface="Wingdings 2" pitchFamily="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dirty="0">
                <a:solidFill>
                  <a:srgbClr val="00843C"/>
                </a:solidFill>
                <a:cs typeface="Arial" charset="0"/>
              </a:rPr>
              <a:t>Business Responsibility</a:t>
            </a:r>
          </a:p>
          <a:p>
            <a:pPr marL="741363" lvl="1" indent="-284163">
              <a:spcBef>
                <a:spcPts val="700"/>
              </a:spcBef>
              <a:buClr>
                <a:srgbClr val="C00000"/>
              </a:buClr>
              <a:buFont typeface="Wingdings 2" pitchFamily="6" charset="2"/>
              <a:buChar char="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843C"/>
                </a:solidFill>
                <a:latin typeface="Calibri" pitchFamily="6" charset="0"/>
                <a:cs typeface="Arial" charset="0"/>
              </a:rPr>
              <a:t>Each basket will have a small tag showing the picture of a student in Viet Nam who was helped by the purchase of a basket.</a:t>
            </a:r>
          </a:p>
          <a:p>
            <a:pPr marL="341313" indent="-341313">
              <a:spcBef>
                <a:spcPts val="1200"/>
              </a:spcBef>
              <a:buClr>
                <a:srgbClr val="984807"/>
              </a:buClr>
              <a:buSzPct val="80000"/>
              <a:buFont typeface="Wingdings 2" pitchFamily="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dirty="0">
                <a:solidFill>
                  <a:srgbClr val="00843C"/>
                </a:solidFill>
                <a:cs typeface="Arial" charset="0"/>
              </a:rPr>
              <a:t>Philanthropy</a:t>
            </a:r>
          </a:p>
          <a:p>
            <a:pPr marL="741363" lvl="1" indent="-284163">
              <a:spcBef>
                <a:spcPts val="700"/>
              </a:spcBef>
              <a:buClr>
                <a:srgbClr val="C00000"/>
              </a:buClr>
              <a:buFont typeface="Wingdings 2" pitchFamily="6" charset="2"/>
              <a:buChar char="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843C"/>
                </a:solidFill>
                <a:latin typeface="Calibri" pitchFamily="6" charset="0"/>
                <a:cs typeface="Arial" charset="0"/>
              </a:rPr>
              <a:t>5% of my funds are going back to Viet Nam to help educate students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92125" y="-157163"/>
            <a:ext cx="8229600" cy="1046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chemeClr val="bg1"/>
                </a:solidFill>
                <a:latin typeface="Calibri" pitchFamily="6" charset="0"/>
              </a:rPr>
              <a:t>Business &amp; Personal Goals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600" y="1600200"/>
            <a:ext cx="3067664" cy="1981200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lIns="90000" tIns="46800" rIns="90000" bIns="46800" anchor="ctr" anchorCtr="1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dirty="0" smtClean="0">
                <a:solidFill>
                  <a:srgbClr val="332B29"/>
                </a:solidFill>
                <a:latin typeface="Georgia" pitchFamily="6" charset="0"/>
              </a:rPr>
              <a:t>Keep business open in this economy.</a:t>
            </a:r>
            <a:endParaRPr lang="en-US" sz="1900" dirty="0">
              <a:solidFill>
                <a:srgbClr val="332B29"/>
              </a:solidFill>
              <a:latin typeface="Georgia" pitchFamily="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34000" y="1578664"/>
            <a:ext cx="2971800" cy="2002735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dirty="0" smtClean="0">
                <a:solidFill>
                  <a:srgbClr val="332B29"/>
                </a:solidFill>
                <a:latin typeface="Georgia" pitchFamily="6" charset="0"/>
              </a:rPr>
              <a:t>Gain personal relationships with frequent customers. </a:t>
            </a:r>
            <a:endParaRPr lang="en-US" sz="1900" dirty="0">
              <a:solidFill>
                <a:srgbClr val="332B29"/>
              </a:solidFill>
              <a:latin typeface="Georgia" pitchFamily="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3657600" cy="398462"/>
          </a:xfrm>
          <a:prstGeom prst="rect">
            <a:avLst/>
          </a:prstGeom>
          <a:solidFill>
            <a:srgbClr val="00843C"/>
          </a:solidFill>
          <a:ln w="38160">
            <a:solidFill>
              <a:srgbClr val="F3F2EE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3F2EE"/>
                </a:solidFill>
                <a:ea typeface="Microsoft YaHei" pitchFamily="32" charset="-122"/>
              </a:rPr>
              <a:t>Business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29200" y="1066800"/>
            <a:ext cx="3494087" cy="398462"/>
          </a:xfrm>
          <a:prstGeom prst="rect">
            <a:avLst/>
          </a:prstGeom>
          <a:solidFill>
            <a:srgbClr val="00843C"/>
          </a:solidFill>
          <a:ln w="38160">
            <a:solidFill>
              <a:srgbClr val="F3F2EE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F3F2EE"/>
                </a:solidFill>
                <a:ea typeface="Microsoft YaHei" pitchFamily="32" charset="-122"/>
              </a:rPr>
              <a:t>Personal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388264" y="3810001"/>
            <a:ext cx="3031335" cy="1828800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lIns="90000" tIns="46800" rIns="90000" bIns="46800" anchor="ctr" anchorCtr="1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dirty="0" smtClean="0">
                <a:solidFill>
                  <a:srgbClr val="332B29"/>
                </a:solidFill>
                <a:latin typeface="Georgia" pitchFamily="6" charset="0"/>
              </a:rPr>
              <a:t>Broaden location to increase profits.</a:t>
            </a:r>
            <a:endParaRPr lang="en-US" sz="1900" dirty="0">
              <a:solidFill>
                <a:srgbClr val="332B29"/>
              </a:solidFill>
              <a:latin typeface="Georgia" pitchFamily="6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-5400000">
            <a:off x="-332254" y="2465855"/>
            <a:ext cx="1676400" cy="402291"/>
          </a:xfrm>
          <a:prstGeom prst="rect">
            <a:avLst/>
          </a:prstGeom>
          <a:solidFill>
            <a:srgbClr val="00843C"/>
          </a:solidFill>
          <a:ln w="38160">
            <a:solidFill>
              <a:srgbClr val="F3F2EE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F3F2EE"/>
                </a:solidFill>
                <a:ea typeface="Microsoft YaHei" pitchFamily="32" charset="-122"/>
              </a:rPr>
              <a:t>Short-Term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-5400000">
            <a:off x="-250500" y="4413718"/>
            <a:ext cx="1590675" cy="402291"/>
          </a:xfrm>
          <a:prstGeom prst="rect">
            <a:avLst/>
          </a:prstGeom>
          <a:solidFill>
            <a:srgbClr val="00843C"/>
          </a:solidFill>
          <a:ln w="38160">
            <a:solidFill>
              <a:srgbClr val="F3F2EE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3F2EE"/>
                </a:solidFill>
                <a:ea typeface="Microsoft YaHei" pitchFamily="32" charset="-122"/>
              </a:rPr>
              <a:t>Long-Term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257800" y="3810000"/>
            <a:ext cx="3142071" cy="1978025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lIns="90000" tIns="46800" rIns="90000" bIns="46800" anchor="ctr" anchorCtr="1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smtClean="0">
                <a:solidFill>
                  <a:srgbClr val="332B29"/>
                </a:solidFill>
                <a:latin typeface="Times New Roman" pitchFamily="6" charset="0"/>
              </a:rPr>
              <a:t>Run business over next decade and then sell to larger corporation while keeping it’s same values.</a:t>
            </a:r>
            <a:endParaRPr lang="en-US" sz="1800" dirty="0">
              <a:solidFill>
                <a:srgbClr val="332B29"/>
              </a:solidFill>
              <a:latin typeface="Times New Roman" pitchFamily="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chemeClr val="bg1"/>
                </a:solidFill>
                <a:latin typeface="Georgia" pitchFamily="6" charset="0"/>
              </a:rPr>
              <a:t>Helping With Every Handle</a:t>
            </a:r>
            <a:endParaRPr lang="en-US" sz="3600" dirty="0">
              <a:solidFill>
                <a:schemeClr val="bg1"/>
              </a:solidFill>
              <a:latin typeface="Georgia" pitchFamily="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4676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50800" dir="4800000"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dirty="0" smtClean="0">
                <a:solidFill>
                  <a:srgbClr val="00843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Georgia" pitchFamily="6" charset="0"/>
              </a:rPr>
              <a:t>Thank you for your consideration.</a:t>
            </a:r>
          </a:p>
          <a:p>
            <a:pPr algn="ctr">
              <a:spcBef>
                <a:spcPts val="2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6000" b="1" dirty="0" smtClean="0">
                <a:solidFill>
                  <a:srgbClr val="00843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Georgia" pitchFamily="6" charset="0"/>
              </a:rPr>
              <a:t>Butler’s Baskets</a:t>
            </a:r>
            <a:endParaRPr lang="en-US" sz="6000" b="1" dirty="0">
              <a:solidFill>
                <a:srgbClr val="00843C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Georgia" pitchFamily="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chemeClr val="bg1"/>
                </a:solidFill>
                <a:latin typeface="Calibri" pitchFamily="6" charset="0"/>
              </a:rPr>
              <a:t>Mission Statement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981200"/>
            <a:ext cx="81534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46100" indent="-409575">
              <a:spcBef>
                <a:spcPts val="700"/>
              </a:spcBef>
              <a:buClr>
                <a:srgbClr val="00843C"/>
              </a:buClr>
              <a:buSzPct val="80000"/>
              <a:buFont typeface="Wingdings 2" pitchFamily="6" charset="2"/>
              <a:buChar char=""/>
              <a:tabLst>
                <a:tab pos="546100" algn="l"/>
                <a:tab pos="1460500" algn="l"/>
                <a:tab pos="2374900" algn="l"/>
                <a:tab pos="3289300" algn="l"/>
                <a:tab pos="4203700" algn="l"/>
                <a:tab pos="5118100" algn="l"/>
                <a:tab pos="6032500" algn="l"/>
                <a:tab pos="6946900" algn="l"/>
                <a:tab pos="7861300" algn="l"/>
                <a:tab pos="8775700" algn="l"/>
                <a:tab pos="9690100" algn="l"/>
                <a:tab pos="10604500" algn="l"/>
              </a:tabLst>
            </a:pPr>
            <a:r>
              <a:rPr lang="en-US" sz="2800" b="1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Mission Statement</a:t>
            </a:r>
          </a:p>
          <a:p>
            <a:pPr marL="1003300" lvl="1" indent="-409575">
              <a:spcBef>
                <a:spcPts val="600"/>
              </a:spcBef>
              <a:buClr>
                <a:srgbClr val="00843C"/>
              </a:buClr>
              <a:buSzPct val="80000"/>
              <a:buFont typeface="Wingdings 2" pitchFamily="6" charset="2"/>
              <a:buChar char=""/>
              <a:tabLst>
                <a:tab pos="546100" algn="l"/>
                <a:tab pos="1460500" algn="l"/>
                <a:tab pos="2374900" algn="l"/>
                <a:tab pos="3289300" algn="l"/>
                <a:tab pos="4203700" algn="l"/>
                <a:tab pos="5118100" algn="l"/>
                <a:tab pos="6032500" algn="l"/>
                <a:tab pos="6946900" algn="l"/>
                <a:tab pos="7861300" algn="l"/>
                <a:tab pos="8775700" algn="l"/>
                <a:tab pos="9690100" algn="l"/>
                <a:tab pos="10604500" algn="l"/>
              </a:tabLst>
            </a:pPr>
            <a:r>
              <a:rPr lang="en-US" dirty="0" smtClean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Help people use recycled materials and help give back to children without education.</a:t>
            </a:r>
            <a:endParaRPr lang="en-US" dirty="0">
              <a:solidFill>
                <a:srgbClr val="1C1B14"/>
              </a:solidFill>
              <a:latin typeface="Georgia" pitchFamily="6" charset="0"/>
              <a:cs typeface="Arial" charset="0"/>
            </a:endParaRPr>
          </a:p>
          <a:p>
            <a:pPr marL="1003300" lvl="1" indent="-409575">
              <a:spcBef>
                <a:spcPts val="600"/>
              </a:spcBef>
              <a:buClr>
                <a:srgbClr val="00843C"/>
              </a:buClr>
              <a:buSzPct val="80000"/>
              <a:buFont typeface="Wingdings 2" pitchFamily="6" charset="2"/>
              <a:buChar char=""/>
              <a:tabLst>
                <a:tab pos="546100" algn="l"/>
                <a:tab pos="1460500" algn="l"/>
                <a:tab pos="2374900" algn="l"/>
                <a:tab pos="3289300" algn="l"/>
                <a:tab pos="4203700" algn="l"/>
                <a:tab pos="5118100" algn="l"/>
                <a:tab pos="6032500" algn="l"/>
                <a:tab pos="6946900" algn="l"/>
                <a:tab pos="7861300" algn="l"/>
                <a:tab pos="8775700" algn="l"/>
                <a:tab pos="9690100" algn="l"/>
                <a:tab pos="10604500" algn="l"/>
              </a:tabLst>
            </a:pPr>
            <a:endParaRPr lang="en-US" dirty="0">
              <a:solidFill>
                <a:srgbClr val="1C1B14"/>
              </a:solidFill>
              <a:latin typeface="Georgia" pitchFamily="6" charset="0"/>
              <a:cs typeface="Arial" charset="0"/>
            </a:endParaRPr>
          </a:p>
          <a:p>
            <a:pPr marL="1003300" lvl="1" indent="-409575">
              <a:spcBef>
                <a:spcPts val="600"/>
              </a:spcBef>
              <a:buClr>
                <a:srgbClr val="00843C"/>
              </a:buClr>
              <a:buSzPct val="80000"/>
              <a:tabLst>
                <a:tab pos="546100" algn="l"/>
                <a:tab pos="1460500" algn="l"/>
                <a:tab pos="2374900" algn="l"/>
                <a:tab pos="3289300" algn="l"/>
                <a:tab pos="4203700" algn="l"/>
                <a:tab pos="5118100" algn="l"/>
                <a:tab pos="6032500" algn="l"/>
                <a:tab pos="6946900" algn="l"/>
                <a:tab pos="7861300" algn="l"/>
                <a:tab pos="8775700" algn="l"/>
                <a:tab pos="9690100" algn="l"/>
                <a:tab pos="10604500" algn="l"/>
              </a:tabLst>
            </a:pPr>
            <a:endParaRPr lang="en-US" dirty="0">
              <a:solidFill>
                <a:srgbClr val="1C1B14"/>
              </a:solidFill>
              <a:latin typeface="Georgia" pitchFamily="6" charset="0"/>
              <a:cs typeface="Arial" charset="0"/>
            </a:endParaRPr>
          </a:p>
          <a:p>
            <a:pPr marL="546100" indent="-409575">
              <a:buClr>
                <a:srgbClr val="00843C"/>
              </a:buClr>
              <a:buSzPct val="80000"/>
              <a:buFont typeface="Wingdings 2" pitchFamily="6" charset="2"/>
              <a:buChar char=""/>
              <a:tabLst>
                <a:tab pos="546100" algn="l"/>
                <a:tab pos="1460500" algn="l"/>
                <a:tab pos="2374900" algn="l"/>
                <a:tab pos="3289300" algn="l"/>
                <a:tab pos="4203700" algn="l"/>
                <a:tab pos="5118100" algn="l"/>
                <a:tab pos="6032500" algn="l"/>
                <a:tab pos="6946900" algn="l"/>
                <a:tab pos="7861300" algn="l"/>
                <a:tab pos="8775700" algn="l"/>
                <a:tab pos="9690100" algn="l"/>
                <a:tab pos="10604500" algn="l"/>
              </a:tabLst>
            </a:pPr>
            <a:r>
              <a:rPr lang="en-US" sz="2800" b="1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Opportunity</a:t>
            </a:r>
          </a:p>
          <a:p>
            <a:pPr marL="1003300" lvl="1" indent="-409575">
              <a:buClr>
                <a:srgbClr val="00843C"/>
              </a:buClr>
              <a:buSzPct val="80000"/>
              <a:buFont typeface="Wingdings 2" pitchFamily="6" charset="2"/>
              <a:buChar char=""/>
              <a:tabLst>
                <a:tab pos="546100" algn="l"/>
                <a:tab pos="1460500" algn="l"/>
                <a:tab pos="2374900" algn="l"/>
                <a:tab pos="3289300" algn="l"/>
                <a:tab pos="4203700" algn="l"/>
                <a:tab pos="5118100" algn="l"/>
                <a:tab pos="6032500" algn="l"/>
                <a:tab pos="6946900" algn="l"/>
                <a:tab pos="7861300" algn="l"/>
                <a:tab pos="8775700" algn="l"/>
                <a:tab pos="9690100" algn="l"/>
                <a:tab pos="10604500" algn="l"/>
              </a:tabLst>
            </a:pPr>
            <a:r>
              <a:rPr lang="en-US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My product is a woven plastic basket made of recycled materials.</a:t>
            </a:r>
          </a:p>
          <a:p>
            <a:pPr marL="546100" indent="-409575">
              <a:spcBef>
                <a:spcPts val="600"/>
              </a:spcBef>
              <a:buClr>
                <a:srgbClr val="00843C"/>
              </a:buClr>
              <a:buSzPct val="80000"/>
              <a:buFont typeface="Wingdings 2" pitchFamily="6" charset="2"/>
              <a:buNone/>
              <a:tabLst>
                <a:tab pos="546100" algn="l"/>
                <a:tab pos="1460500" algn="l"/>
                <a:tab pos="2374900" algn="l"/>
                <a:tab pos="3289300" algn="l"/>
                <a:tab pos="4203700" algn="l"/>
                <a:tab pos="5118100" algn="l"/>
                <a:tab pos="6032500" algn="l"/>
                <a:tab pos="6946900" algn="l"/>
                <a:tab pos="7861300" algn="l"/>
                <a:tab pos="8775700" algn="l"/>
                <a:tab pos="9690100" algn="l"/>
                <a:tab pos="10604500" algn="l"/>
              </a:tabLst>
            </a:pPr>
            <a:endParaRPr lang="en-US" dirty="0">
              <a:solidFill>
                <a:srgbClr val="1C1B14"/>
              </a:solidFill>
              <a:latin typeface="Georgia" pitchFamily="6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Good Cause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23588_1249409519680_1362742653_30587944_679135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2133600"/>
            <a:ext cx="4470400" cy="3352800"/>
          </a:xfrm>
        </p:spPr>
      </p:pic>
      <p:sp>
        <p:nvSpPr>
          <p:cNvPr id="5" name="TextBox 4"/>
          <p:cNvSpPr txBox="1"/>
          <p:nvPr/>
        </p:nvSpPr>
        <p:spPr>
          <a:xfrm>
            <a:off x="0" y="2133600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It only costs $30 to </a:t>
            </a:r>
          </a:p>
          <a:p>
            <a:r>
              <a:rPr lang="en-US" sz="3600" dirty="0" smtClean="0"/>
              <a:t>educate a </a:t>
            </a:r>
          </a:p>
          <a:p>
            <a:r>
              <a:rPr lang="en-US" sz="3600" dirty="0" smtClean="0"/>
              <a:t>child in a third world </a:t>
            </a:r>
          </a:p>
          <a:p>
            <a:r>
              <a:rPr lang="en-US" sz="3600" dirty="0" smtClean="0"/>
              <a:t>Country like Viet Nam</a:t>
            </a:r>
          </a:p>
          <a:p>
            <a:r>
              <a:rPr lang="en-US" sz="3600" dirty="0" smtClean="0"/>
              <a:t>5% of my profits will go to help these children. 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81000" y="304800"/>
            <a:ext cx="822960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chemeClr val="bg1"/>
                </a:solidFill>
                <a:latin typeface="Calibri" pitchFamily="6" charset="0"/>
              </a:rPr>
              <a:t>Business Profile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514600"/>
            <a:ext cx="61722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46100" indent="-409575">
              <a:lnSpc>
                <a:spcPct val="80000"/>
              </a:lnSpc>
              <a:spcBef>
                <a:spcPts val="1800"/>
              </a:spcBef>
              <a:buClr>
                <a:srgbClr val="00843C"/>
              </a:buClr>
              <a:buSzPct val="80000"/>
              <a:buFont typeface="Wingdings 2" pitchFamily="6" charset="2"/>
              <a:buChar char=""/>
              <a:tabLst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4200">
                <a:solidFill>
                  <a:srgbClr val="00843C"/>
                </a:solidFill>
                <a:latin typeface="Calibri" pitchFamily="6" charset="0"/>
              </a:rPr>
              <a:t>Type of Business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Clr>
                <a:srgbClr val="00843C"/>
              </a:buClr>
              <a:buFont typeface="Wingdings 2" pitchFamily="6" charset="2"/>
              <a:buChar char=""/>
              <a:tabLst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>
                <a:solidFill>
                  <a:srgbClr val="10253F"/>
                </a:solidFill>
                <a:latin typeface="Georgia" pitchFamily="6" charset="0"/>
              </a:rPr>
              <a:t>Retail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Clr>
                <a:srgbClr val="00843C"/>
              </a:buClr>
              <a:buFont typeface="Wingdings 2" pitchFamily="6" charset="2"/>
              <a:buChar char=""/>
              <a:tabLst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>
                <a:solidFill>
                  <a:srgbClr val="10253F"/>
                </a:solidFill>
                <a:latin typeface="Georgia" pitchFamily="6" charset="0"/>
              </a:rPr>
              <a:t>Buying whole sale from Viet Nam</a:t>
            </a:r>
          </a:p>
          <a:p>
            <a:pPr marL="741363" lvl="1" indent="-284163">
              <a:lnSpc>
                <a:spcPct val="75000"/>
              </a:lnSpc>
              <a:spcBef>
                <a:spcPts val="600"/>
              </a:spcBef>
              <a:buClrTx/>
              <a:buFontTx/>
              <a:buNone/>
              <a:tabLst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>
                <a:solidFill>
                  <a:srgbClr val="10253F"/>
                </a:solidFill>
                <a:latin typeface="Georgia" pitchFamily="6" charset="0"/>
              </a:rPr>
              <a:t> </a:t>
            </a:r>
          </a:p>
          <a:p>
            <a:pPr marL="741363" lvl="1" indent="-284163">
              <a:lnSpc>
                <a:spcPct val="80000"/>
              </a:lnSpc>
              <a:spcBef>
                <a:spcPts val="475"/>
              </a:spcBef>
              <a:buClr>
                <a:srgbClr val="00843C"/>
              </a:buClr>
              <a:buFont typeface="Wingdings 2" pitchFamily="6" charset="2"/>
              <a:buNone/>
              <a:tabLst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endParaRPr lang="en-US" sz="1900">
              <a:solidFill>
                <a:srgbClr val="10253F"/>
              </a:solidFill>
              <a:latin typeface="Calibri" pitchFamily="6" charset="0"/>
            </a:endParaRPr>
          </a:p>
          <a:p>
            <a:pPr marL="546100" indent="-409575" eaLnBrk="0" hangingPunct="0">
              <a:lnSpc>
                <a:spcPct val="80000"/>
              </a:lnSpc>
              <a:spcBef>
                <a:spcPts val="1800"/>
              </a:spcBef>
              <a:buClr>
                <a:srgbClr val="00843C"/>
              </a:buClr>
              <a:buSzPct val="80000"/>
              <a:buFont typeface="Wingdings 2" pitchFamily="6" charset="2"/>
              <a:buChar char=""/>
              <a:tabLst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4200">
                <a:solidFill>
                  <a:srgbClr val="00843C"/>
                </a:solidFill>
                <a:latin typeface="Calibri" pitchFamily="6" charset="0"/>
              </a:rPr>
              <a:t>Legal Structure</a:t>
            </a:r>
          </a:p>
          <a:p>
            <a:pPr marL="741363" lvl="1" indent="-284163">
              <a:lnSpc>
                <a:spcPct val="80000"/>
              </a:lnSpc>
              <a:spcBef>
                <a:spcPts val="775"/>
              </a:spcBef>
              <a:buClr>
                <a:srgbClr val="00843C"/>
              </a:buClr>
              <a:buFont typeface="Wingdings 2" pitchFamily="6" charset="2"/>
              <a:buChar char=""/>
              <a:tabLst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3100">
                <a:solidFill>
                  <a:srgbClr val="10253F"/>
                </a:solidFill>
                <a:latin typeface="Georgia" pitchFamily="6" charset="0"/>
              </a:rPr>
              <a:t>Limited Liability Corporation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825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chemeClr val="bg1"/>
                </a:solidFill>
                <a:latin typeface="Calibri" pitchFamily="6" charset="0"/>
              </a:rPr>
              <a:t>Qualifications</a:t>
            </a:r>
            <a:br>
              <a:rPr lang="en-US" sz="4400" dirty="0">
                <a:solidFill>
                  <a:schemeClr val="bg1"/>
                </a:solidFill>
                <a:latin typeface="Calibri" pitchFamily="6" charset="0"/>
              </a:rPr>
            </a:br>
            <a:endParaRPr lang="en-US" sz="4400" dirty="0">
              <a:solidFill>
                <a:schemeClr val="bg1"/>
              </a:solidFill>
              <a:latin typeface="Calibri" pitchFamily="6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455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92138" indent="-457200">
              <a:spcBef>
                <a:spcPts val="700"/>
              </a:spcBef>
              <a:buClr>
                <a:srgbClr val="993300"/>
              </a:buClr>
              <a:buFont typeface="Wingdings 2" pitchFamily="6" charset="2"/>
              <a:buChar char=""/>
              <a:tabLst>
                <a:tab pos="1162050" algn="l"/>
                <a:tab pos="2076450" algn="l"/>
                <a:tab pos="2990850" algn="l"/>
                <a:tab pos="3905250" algn="l"/>
                <a:tab pos="4819650" algn="l"/>
                <a:tab pos="5734050" algn="l"/>
                <a:tab pos="6648450" algn="l"/>
                <a:tab pos="7562850" algn="l"/>
                <a:tab pos="8477250" algn="l"/>
                <a:tab pos="9391650" algn="l"/>
                <a:tab pos="10306050" algn="l"/>
              </a:tabLst>
            </a:pPr>
            <a:r>
              <a:rPr lang="en-US" sz="2800" dirty="0">
                <a:solidFill>
                  <a:srgbClr val="00843C"/>
                </a:solidFill>
                <a:latin typeface="Georgia" pitchFamily="6" charset="0"/>
                <a:cs typeface="Arial" charset="0"/>
              </a:rPr>
              <a:t>I’m qualified to run this business because:</a:t>
            </a:r>
          </a:p>
          <a:p>
            <a:pPr marL="741363" lvl="1" indent="-284163">
              <a:spcBef>
                <a:spcPts val="500"/>
              </a:spcBef>
              <a:buClr>
                <a:srgbClr val="C00000"/>
              </a:buClr>
              <a:buFont typeface="Wingdings 2" pitchFamily="6" charset="2"/>
              <a:buNone/>
              <a:tabLst>
                <a:tab pos="1162050" algn="l"/>
                <a:tab pos="2076450" algn="l"/>
                <a:tab pos="2990850" algn="l"/>
                <a:tab pos="3905250" algn="l"/>
                <a:tab pos="4819650" algn="l"/>
                <a:tab pos="5734050" algn="l"/>
                <a:tab pos="6648450" algn="l"/>
                <a:tab pos="7562850" algn="l"/>
                <a:tab pos="8477250" algn="l"/>
                <a:tab pos="9391650" algn="l"/>
                <a:tab pos="10306050" algn="l"/>
              </a:tabLst>
            </a:pPr>
            <a:endParaRPr lang="en-US" sz="2000" dirty="0">
              <a:solidFill>
                <a:srgbClr val="10253F"/>
              </a:solidFill>
              <a:latin typeface="Georgia" pitchFamily="6" charset="0"/>
            </a:endParaRPr>
          </a:p>
          <a:p>
            <a:pPr marL="741363" lvl="1" indent="-284163">
              <a:spcBef>
                <a:spcPts val="13"/>
              </a:spcBef>
              <a:buClrTx/>
              <a:buFontTx/>
              <a:buNone/>
              <a:tabLst>
                <a:tab pos="1162050" algn="l"/>
                <a:tab pos="2076450" algn="l"/>
                <a:tab pos="2990850" algn="l"/>
                <a:tab pos="3905250" algn="l"/>
                <a:tab pos="4819650" algn="l"/>
                <a:tab pos="5734050" algn="l"/>
                <a:tab pos="6648450" algn="l"/>
                <a:tab pos="7562850" algn="l"/>
                <a:tab pos="8477250" algn="l"/>
                <a:tab pos="9391650" algn="l"/>
                <a:tab pos="10306050" algn="l"/>
              </a:tabLst>
            </a:pPr>
            <a:r>
              <a:rPr lang="en-US" sz="2000" dirty="0">
                <a:solidFill>
                  <a:srgbClr val="10253F"/>
                </a:solidFill>
                <a:latin typeface="Wingdings" pitchFamily="6" charset="2"/>
              </a:rPr>
              <a:t></a:t>
            </a:r>
          </a:p>
          <a:p>
            <a:pPr marL="741363" lvl="1" indent="-284163">
              <a:spcBef>
                <a:spcPts val="500"/>
              </a:spcBef>
              <a:buClrTx/>
              <a:buFontTx/>
              <a:buNone/>
              <a:tabLst>
                <a:tab pos="1162050" algn="l"/>
                <a:tab pos="2076450" algn="l"/>
                <a:tab pos="2990850" algn="l"/>
                <a:tab pos="3905250" algn="l"/>
                <a:tab pos="4819650" algn="l"/>
                <a:tab pos="5734050" algn="l"/>
                <a:tab pos="6648450" algn="l"/>
                <a:tab pos="7562850" algn="l"/>
                <a:tab pos="8477250" algn="l"/>
                <a:tab pos="9391650" algn="l"/>
                <a:tab pos="10306050" algn="l"/>
              </a:tabLst>
            </a:pPr>
            <a:endParaRPr lang="en-US" sz="2000" dirty="0">
              <a:solidFill>
                <a:srgbClr val="10253F"/>
              </a:solidFill>
              <a:latin typeface="Georgia" pitchFamily="6" charset="0"/>
            </a:endParaRPr>
          </a:p>
          <a:p>
            <a:pPr marL="741363" lvl="1" indent="-284163">
              <a:spcBef>
                <a:spcPts val="1200"/>
              </a:spcBef>
              <a:buClrTx/>
              <a:buFontTx/>
              <a:buNone/>
              <a:tabLst>
                <a:tab pos="1162050" algn="l"/>
                <a:tab pos="2076450" algn="l"/>
                <a:tab pos="2990850" algn="l"/>
                <a:tab pos="3905250" algn="l"/>
                <a:tab pos="4819650" algn="l"/>
                <a:tab pos="5734050" algn="l"/>
                <a:tab pos="6648450" algn="l"/>
                <a:tab pos="7562850" algn="l"/>
                <a:tab pos="8477250" algn="l"/>
                <a:tab pos="9391650" algn="l"/>
                <a:tab pos="10306050" algn="l"/>
              </a:tabLst>
            </a:pPr>
            <a:r>
              <a:rPr lang="en-US" sz="2000" dirty="0">
                <a:solidFill>
                  <a:srgbClr val="10253F"/>
                </a:solidFill>
                <a:latin typeface="Wingdings" pitchFamily="6" charset="2"/>
              </a:rPr>
              <a:t></a:t>
            </a:r>
          </a:p>
          <a:p>
            <a:pPr marL="741363" lvl="1" indent="-284163">
              <a:spcBef>
                <a:spcPts val="500"/>
              </a:spcBef>
              <a:buClrTx/>
              <a:buFontTx/>
              <a:buNone/>
              <a:tabLst>
                <a:tab pos="1162050" algn="l"/>
                <a:tab pos="2076450" algn="l"/>
                <a:tab pos="2990850" algn="l"/>
                <a:tab pos="3905250" algn="l"/>
                <a:tab pos="4819650" algn="l"/>
                <a:tab pos="5734050" algn="l"/>
                <a:tab pos="6648450" algn="l"/>
                <a:tab pos="7562850" algn="l"/>
                <a:tab pos="8477250" algn="l"/>
                <a:tab pos="9391650" algn="l"/>
                <a:tab pos="10306050" algn="l"/>
              </a:tabLst>
            </a:pPr>
            <a:endParaRPr lang="en-US" sz="2000" dirty="0">
              <a:solidFill>
                <a:srgbClr val="10253F"/>
              </a:solidFill>
              <a:latin typeface="Georgia" pitchFamily="6" charset="0"/>
            </a:endParaRPr>
          </a:p>
          <a:p>
            <a:pPr marL="741363" lvl="1" indent="-284163">
              <a:spcBef>
                <a:spcPts val="500"/>
              </a:spcBef>
              <a:buClrTx/>
              <a:buFontTx/>
              <a:buNone/>
              <a:tabLst>
                <a:tab pos="1162050" algn="l"/>
                <a:tab pos="2076450" algn="l"/>
                <a:tab pos="2990850" algn="l"/>
                <a:tab pos="3905250" algn="l"/>
                <a:tab pos="4819650" algn="l"/>
                <a:tab pos="5734050" algn="l"/>
                <a:tab pos="6648450" algn="l"/>
                <a:tab pos="7562850" algn="l"/>
                <a:tab pos="8477250" algn="l"/>
                <a:tab pos="9391650" algn="l"/>
                <a:tab pos="10306050" algn="l"/>
              </a:tabLst>
            </a:pPr>
            <a:r>
              <a:rPr lang="en-US" sz="2000" dirty="0">
                <a:solidFill>
                  <a:srgbClr val="10253F"/>
                </a:solidFill>
                <a:latin typeface="Wingdings" pitchFamily="6" charset="2"/>
              </a:rPr>
              <a:t>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3200" y="2514600"/>
            <a:ext cx="6223000" cy="384175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lvl="1" indent="-341313">
              <a:lnSpc>
                <a:spcPct val="95000"/>
              </a:lnSpc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000">
                <a:solidFill>
                  <a:srgbClr val="10253F"/>
                </a:solidFill>
                <a:latin typeface="Georgia" pitchFamily="6" charset="0"/>
              </a:rPr>
              <a:t>Entrepreneur  and Small Business Class at Pathways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47800" y="4114800"/>
            <a:ext cx="6223000" cy="384175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lvl="1" indent="-341313">
              <a:lnSpc>
                <a:spcPct val="95000"/>
              </a:lnSpc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000" dirty="0">
                <a:solidFill>
                  <a:srgbClr val="10253F"/>
                </a:solidFill>
                <a:latin typeface="Georgia" pitchFamily="6" charset="0"/>
                <a:cs typeface="Arial" charset="0"/>
              </a:rPr>
              <a:t>Experienced Seller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71600" y="3352800"/>
            <a:ext cx="6223000" cy="384175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lvl="1" indent="-341313">
              <a:lnSpc>
                <a:spcPct val="95000"/>
              </a:lnSpc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000">
                <a:solidFill>
                  <a:srgbClr val="10253F"/>
                </a:solidFill>
                <a:latin typeface="Georgia" pitchFamily="6" charset="0"/>
                <a:cs typeface="Arial" charset="0"/>
              </a:rPr>
              <a:t>Efficient Worker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9425" y="228600"/>
            <a:ext cx="8229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dirty="0">
                <a:solidFill>
                  <a:schemeClr val="bg1"/>
                </a:solidFill>
                <a:latin typeface="Georgia" pitchFamily="6" charset="0"/>
              </a:rPr>
              <a:t>Market Analysis</a:t>
            </a:r>
          </a:p>
        </p:txBody>
      </p:sp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533400" y="2057399"/>
          <a:ext cx="8077200" cy="732699"/>
        </p:xfrm>
        <a:graphic>
          <a:graphicData uri="http://schemas.openxmlformats.org/drawingml/2006/table">
            <a:tbl>
              <a:tblPr/>
              <a:tblGrid>
                <a:gridCol w="1623229"/>
                <a:gridCol w="6453971"/>
              </a:tblGrid>
              <a:tr h="2401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B14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Industry Name</a:t>
                      </a:r>
                    </a:p>
                  </a:txBody>
                  <a:tcPr marL="90000" marR="90000" marT="54540" horzOverflow="overflow">
                    <a:lnL w="1368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B14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Clothing Accessory Retail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7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B14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Industry Size</a:t>
                      </a:r>
                    </a:p>
                  </a:txBody>
                  <a:tcPr marL="90000" marR="90000" marT="54540" horzOverflow="overflow">
                    <a:lnL w="1368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B14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$7,000,000,000</a:t>
                      </a:r>
                    </a:p>
                  </a:txBody>
                  <a:tcPr marL="90000" marR="90000"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20"/>
          <p:cNvGraphicFramePr>
            <a:graphicFrameLocks noGrp="1"/>
          </p:cNvGraphicFramePr>
          <p:nvPr/>
        </p:nvGraphicFramePr>
        <p:xfrm>
          <a:off x="609600" y="2971800"/>
          <a:ext cx="4244975" cy="2674937"/>
        </p:xfrm>
        <a:graphic>
          <a:graphicData uri="http://schemas.openxmlformats.org/drawingml/2006/table">
            <a:tbl>
              <a:tblPr/>
              <a:tblGrid>
                <a:gridCol w="1378790"/>
                <a:gridCol w="2866185"/>
              </a:tblGrid>
              <a:tr h="90108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B14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Total Population</a:t>
                      </a:r>
                    </a:p>
                  </a:txBody>
                  <a:tcPr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B14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Hartford County, CT</a:t>
                      </a:r>
                    </a:p>
                  </a:txBody>
                  <a:tcPr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4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B14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Target Market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C1B14"/>
                        </a:solidFill>
                        <a:effectLst/>
                        <a:latin typeface="Georgia" pitchFamily="6" charset="0"/>
                        <a:ea typeface="ＭＳ Ｐゴシック" pitchFamily="6" charset="-128"/>
                      </a:endParaRPr>
                    </a:p>
                  </a:txBody>
                  <a:tcPr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B14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People 16 and older.</a:t>
                      </a:r>
                    </a:p>
                  </a:txBody>
                  <a:tcPr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B14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Potential Market Size</a:t>
                      </a:r>
                    </a:p>
                  </a:txBody>
                  <a:tcPr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B14"/>
                          </a:solidFill>
                          <a:effectLst/>
                          <a:latin typeface="Georgia" pitchFamily="6" charset="0"/>
                          <a:ea typeface="ＭＳ Ｐゴシック" pitchFamily="6" charset="-128"/>
                        </a:rPr>
                        <a:t>66% of those surveyed stated that they liked the basket and felt reasonably priced. </a:t>
                      </a:r>
                    </a:p>
                  </a:txBody>
                  <a:tcPr marT="54540" horzOverflow="overflow">
                    <a:lnL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84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90800"/>
            <a:ext cx="3090863" cy="384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5486400" y="3505200"/>
            <a:ext cx="1992313" cy="381000"/>
          </a:xfrm>
          <a:prstGeom prst="flowChartProcess">
            <a:avLst/>
          </a:prstGeom>
          <a:solidFill>
            <a:srgbClr val="CCCCFF"/>
          </a:solidFill>
          <a:ln w="9360">
            <a:solidFill>
              <a:srgbClr val="00843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1C1B14"/>
                </a:solidFill>
                <a:latin typeface="Georgia" pitchFamily="6" charset="0"/>
              </a:rPr>
              <a:t>877,000</a:t>
            </a: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5943600" y="5257800"/>
            <a:ext cx="865188" cy="407988"/>
          </a:xfrm>
          <a:prstGeom prst="flowChartProcess">
            <a:avLst/>
          </a:prstGeom>
          <a:solidFill>
            <a:srgbClr val="CCCCFF"/>
          </a:solidFill>
          <a:ln w="9360">
            <a:solidFill>
              <a:srgbClr val="00843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1C1B14"/>
                </a:solidFill>
                <a:latin typeface="Georgia" pitchFamily="6" charset="0"/>
              </a:rPr>
              <a:t>425,000</a:t>
            </a:r>
            <a:endParaRPr lang="en-US" sz="2000" b="1" dirty="0">
              <a:solidFill>
                <a:srgbClr val="1C1B14"/>
              </a:solidFill>
              <a:latin typeface="Georgia" pitchFamily="6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5715000" y="4267200"/>
            <a:ext cx="1295400" cy="342900"/>
          </a:xfrm>
          <a:prstGeom prst="flowChartProcess">
            <a:avLst/>
          </a:prstGeom>
          <a:solidFill>
            <a:srgbClr val="CCCCFF"/>
          </a:solidFill>
          <a:ln w="9360">
            <a:solidFill>
              <a:srgbClr val="00843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1C1B14"/>
                </a:solidFill>
                <a:latin typeface="Georgia" pitchFamily="6" charset="0"/>
              </a:rPr>
              <a:t>645,000 </a:t>
            </a:r>
            <a:endParaRPr lang="en-US" sz="2000" b="1" dirty="0">
              <a:solidFill>
                <a:srgbClr val="1C1B14"/>
              </a:solidFill>
              <a:latin typeface="Georgia" pitchFamily="6" charset="0"/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5334000" y="3048000"/>
            <a:ext cx="1992313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Total Population</a:t>
            </a: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5410200" y="3962400"/>
            <a:ext cx="1992313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Target Market</a:t>
            </a: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5715000" y="4724400"/>
            <a:ext cx="1295400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1C1B14"/>
                </a:solidFill>
                <a:latin typeface="Georgia" pitchFamily="6" charset="0"/>
                <a:cs typeface="Arial" charset="0"/>
              </a:rPr>
              <a:t>Potential Market Size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400" dirty="0">
                <a:solidFill>
                  <a:schemeClr val="bg1"/>
                </a:solidFill>
                <a:latin typeface="Georgia" pitchFamily="6" charset="0"/>
              </a:rPr>
              <a:t>Target </a:t>
            </a:r>
            <a:r>
              <a:rPr lang="fr-FR" sz="4400" dirty="0" err="1">
                <a:solidFill>
                  <a:schemeClr val="bg1"/>
                </a:solidFill>
                <a:latin typeface="Georgia" pitchFamily="6" charset="0"/>
              </a:rPr>
              <a:t>Market</a:t>
            </a:r>
            <a:r>
              <a:rPr lang="fr-FR" sz="4400" dirty="0">
                <a:solidFill>
                  <a:schemeClr val="bg1"/>
                </a:solidFill>
                <a:latin typeface="Georgia" pitchFamily="6" charset="0"/>
              </a:rPr>
              <a:t> Segment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buClr>
                <a:srgbClr val="984807"/>
              </a:buClr>
              <a:buSzPct val="8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00843C"/>
                </a:solidFill>
                <a:latin typeface="Georgia" pitchFamily="6" charset="0"/>
              </a:rPr>
              <a:t>Demographics</a:t>
            </a:r>
          </a:p>
          <a:p>
            <a:pPr marL="741363" lvl="1" indent="-284163">
              <a:spcBef>
                <a:spcPts val="425"/>
              </a:spcBef>
              <a:buClr>
                <a:srgbClr val="00843C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 dirty="0" smtClean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People </a:t>
            </a:r>
            <a:r>
              <a:rPr lang="en-US" sz="1700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16 and older. </a:t>
            </a:r>
          </a:p>
          <a:p>
            <a:pPr marL="341313" indent="-341313">
              <a:spcBef>
                <a:spcPts val="500"/>
              </a:spcBef>
              <a:buClr>
                <a:srgbClr val="984807"/>
              </a:buClr>
              <a:buSzPct val="8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b="1" dirty="0">
              <a:solidFill>
                <a:srgbClr val="00843C"/>
              </a:solidFill>
              <a:latin typeface="Georgia" pitchFamily="6" charset="0"/>
            </a:endParaRPr>
          </a:p>
          <a:p>
            <a:pPr marL="341313" indent="-341313">
              <a:spcBef>
                <a:spcPts val="500"/>
              </a:spcBef>
              <a:buClr>
                <a:srgbClr val="984807"/>
              </a:buClr>
              <a:buSzPct val="8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b="1" dirty="0">
              <a:solidFill>
                <a:srgbClr val="00843C"/>
              </a:solidFill>
              <a:latin typeface="Georgia" pitchFamily="6" charset="0"/>
            </a:endParaRPr>
          </a:p>
          <a:p>
            <a:pPr marL="341313" indent="-341313">
              <a:spcBef>
                <a:spcPts val="500"/>
              </a:spcBef>
              <a:buClr>
                <a:srgbClr val="984807"/>
              </a:buClr>
              <a:buSzPct val="8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 err="1">
                <a:solidFill>
                  <a:srgbClr val="00843C"/>
                </a:solidFill>
                <a:latin typeface="Georgia" pitchFamily="6" charset="0"/>
              </a:rPr>
              <a:t>Geographics</a:t>
            </a:r>
            <a:endParaRPr lang="en-US" sz="2000" b="1" dirty="0">
              <a:solidFill>
                <a:srgbClr val="00843C"/>
              </a:solidFill>
              <a:latin typeface="Georgia" pitchFamily="6" charset="0"/>
            </a:endParaRPr>
          </a:p>
          <a:p>
            <a:pPr marL="741363" lvl="1" indent="-284163">
              <a:spcBef>
                <a:spcPts val="425"/>
              </a:spcBef>
              <a:buClr>
                <a:srgbClr val="00843C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Greater Hartford area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48200" y="19050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buClr>
                <a:srgbClr val="00843C"/>
              </a:buClr>
              <a:buSzPct val="8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00843C"/>
                </a:solidFill>
                <a:latin typeface="Georgia" pitchFamily="6" charset="0"/>
              </a:rPr>
              <a:t>Psychographics</a:t>
            </a:r>
          </a:p>
          <a:p>
            <a:pPr marL="741363" lvl="1" indent="-284163">
              <a:spcBef>
                <a:spcPts val="425"/>
              </a:spcBef>
              <a:buClr>
                <a:srgbClr val="00843C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At least 60% of people in Hartford County enjoy going to the beach, and other places like markets and farms. </a:t>
            </a:r>
          </a:p>
          <a:p>
            <a:pPr marL="341313" indent="-341313">
              <a:spcBef>
                <a:spcPts val="500"/>
              </a:spcBef>
              <a:buClr>
                <a:srgbClr val="00843C"/>
              </a:buClr>
              <a:buSzPct val="8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00843C"/>
                </a:solidFill>
                <a:latin typeface="Georgia" pitchFamily="6" charset="0"/>
              </a:rPr>
              <a:t>Buying Patterns</a:t>
            </a:r>
          </a:p>
          <a:p>
            <a:pPr marL="741363" lvl="1" indent="-284163">
              <a:spcBef>
                <a:spcPts val="425"/>
              </a:spcBef>
              <a:buClr>
                <a:srgbClr val="00843C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 dirty="0">
                <a:solidFill>
                  <a:srgbClr val="00843C"/>
                </a:solidFill>
                <a:latin typeface="Georgia" pitchFamily="6" charset="0"/>
                <a:cs typeface="Arial" charset="0"/>
              </a:rPr>
              <a:t> </a:t>
            </a:r>
            <a:r>
              <a:rPr lang="en-US" sz="1700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People who:</a:t>
            </a:r>
          </a:p>
          <a:p>
            <a:pPr lvl="2">
              <a:spcBef>
                <a:spcPts val="325"/>
              </a:spcBef>
              <a:buClr>
                <a:srgbClr val="00843C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300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Use their own grocery bags</a:t>
            </a:r>
          </a:p>
          <a:p>
            <a:pPr lvl="2">
              <a:spcBef>
                <a:spcPts val="325"/>
              </a:spcBef>
              <a:buClr>
                <a:srgbClr val="00843C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300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Frequent farmer’s markets</a:t>
            </a:r>
          </a:p>
          <a:p>
            <a:pPr lvl="2">
              <a:spcBef>
                <a:spcPts val="325"/>
              </a:spcBef>
              <a:buClr>
                <a:srgbClr val="00843C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300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Beach goers</a:t>
            </a:r>
          </a:p>
          <a:p>
            <a:pPr lvl="2">
              <a:spcBef>
                <a:spcPts val="325"/>
              </a:spcBef>
              <a:buClr>
                <a:srgbClr val="00843C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300" dirty="0">
                <a:solidFill>
                  <a:srgbClr val="1C1B14"/>
                </a:solidFill>
                <a:latin typeface="Georgia" pitchFamily="6" charset="0"/>
                <a:cs typeface="Arial" charset="0"/>
              </a:rPr>
              <a:t>BJ’s Members </a:t>
            </a:r>
          </a:p>
          <a:p>
            <a:pPr lvl="2">
              <a:spcBef>
                <a:spcPts val="325"/>
              </a:spcBef>
              <a:buClr>
                <a:srgbClr val="C000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300" dirty="0">
              <a:solidFill>
                <a:srgbClr val="1C1B14"/>
              </a:solidFill>
              <a:latin typeface="Georgia" pitchFamily="6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1"/>
          <p:cNvSpPr txBox="1">
            <a:spLocks noChangeArrowheads="1"/>
          </p:cNvSpPr>
          <p:nvPr/>
        </p:nvSpPr>
        <p:spPr bwMode="auto">
          <a:xfrm>
            <a:off x="762000" y="152400"/>
            <a:ext cx="7645834" cy="735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chemeClr val="bg1"/>
                </a:solidFill>
                <a:latin typeface="Georgia" pitchFamily="6" charset="0"/>
              </a:rPr>
              <a:t>Competitive Advantage</a:t>
            </a:r>
          </a:p>
        </p:txBody>
      </p: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1219199" y="1357312"/>
            <a:ext cx="45719" cy="1371138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3"/>
          <p:cNvSpPr>
            <a:spLocks noChangeShapeType="1"/>
          </p:cNvSpPr>
          <p:nvPr/>
        </p:nvSpPr>
        <p:spPr bwMode="auto">
          <a:xfrm>
            <a:off x="8534399" y="1447799"/>
            <a:ext cx="45719" cy="1371138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4"/>
          <p:cNvSpPr>
            <a:spLocks noChangeShapeType="1"/>
          </p:cNvSpPr>
          <p:nvPr/>
        </p:nvSpPr>
        <p:spPr bwMode="auto">
          <a:xfrm>
            <a:off x="1219200" y="1357313"/>
            <a:ext cx="52684882" cy="45719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>
            <a:off x="1219200" y="4329113"/>
            <a:ext cx="52684882" cy="45719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>
            <a:off x="4941887" y="1368424"/>
            <a:ext cx="52651705" cy="45719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1219199" y="1833563"/>
            <a:ext cx="45719" cy="13985609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6770688" y="1458913"/>
            <a:ext cx="52684882" cy="45719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6553200" y="1281113"/>
            <a:ext cx="52684882" cy="45719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>
            <a:off x="8534399" y="1924050"/>
            <a:ext cx="45719" cy="13985609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>
            <a:off x="1219199" y="2347913"/>
            <a:ext cx="45719" cy="15768074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>
            <a:off x="1219199" y="2881313"/>
            <a:ext cx="45719" cy="13985609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13"/>
          <p:cNvSpPr>
            <a:spLocks noChangeShapeType="1"/>
          </p:cNvSpPr>
          <p:nvPr/>
        </p:nvSpPr>
        <p:spPr bwMode="auto">
          <a:xfrm>
            <a:off x="1219199" y="3352800"/>
            <a:ext cx="45719" cy="13985609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1219199" y="3838575"/>
            <a:ext cx="45719" cy="13985609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5" name="Group 15"/>
          <p:cNvGrpSpPr>
            <a:grpSpLocks/>
          </p:cNvGrpSpPr>
          <p:nvPr/>
        </p:nvGrpSpPr>
        <p:grpSpPr bwMode="auto">
          <a:xfrm>
            <a:off x="2762251" y="1006476"/>
            <a:ext cx="1532412" cy="1294954"/>
            <a:chOff x="1740" y="634"/>
            <a:chExt cx="1039" cy="878"/>
          </a:xfrm>
        </p:grpSpPr>
        <p:pic>
          <p:nvPicPr>
            <p:cNvPr id="66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40" y="634"/>
              <a:ext cx="1040" cy="8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1921" y="775"/>
              <a:ext cx="684" cy="5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F3F2EE"/>
                  </a:solidFill>
                  <a:latin typeface="Georgia" pitchFamily="6" charset="0"/>
                </a:rPr>
                <a:t>Butler’s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F3F2EE"/>
                  </a:solidFill>
                  <a:latin typeface="Georgia" pitchFamily="6" charset="0"/>
                </a:rPr>
                <a:t>Baskets</a:t>
              </a:r>
            </a:p>
          </p:txBody>
        </p:sp>
      </p:grpSp>
      <p:grpSp>
        <p:nvGrpSpPr>
          <p:cNvPr id="68" name="Group 18"/>
          <p:cNvGrpSpPr>
            <a:grpSpLocks/>
          </p:cNvGrpSpPr>
          <p:nvPr/>
        </p:nvGrpSpPr>
        <p:grpSpPr bwMode="auto">
          <a:xfrm>
            <a:off x="4621213" y="1017588"/>
            <a:ext cx="1612055" cy="1290529"/>
            <a:chOff x="2911" y="641"/>
            <a:chExt cx="1093" cy="875"/>
          </a:xfrm>
        </p:grpSpPr>
        <p:pic>
          <p:nvPicPr>
            <p:cNvPr id="69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11" y="641"/>
              <a:ext cx="1094" cy="8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3098" y="781"/>
              <a:ext cx="722" cy="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F3F2EE"/>
                  </a:solidFill>
                  <a:latin typeface="Georgia" pitchFamily="6" charset="0"/>
                </a:rPr>
                <a:t>Walmart</a:t>
              </a:r>
            </a:p>
          </p:txBody>
        </p:sp>
      </p:grpSp>
      <p:grpSp>
        <p:nvGrpSpPr>
          <p:cNvPr id="71" name="Group 21"/>
          <p:cNvGrpSpPr>
            <a:grpSpLocks/>
          </p:cNvGrpSpPr>
          <p:nvPr/>
        </p:nvGrpSpPr>
        <p:grpSpPr bwMode="auto">
          <a:xfrm>
            <a:off x="6364288" y="1017588"/>
            <a:ext cx="1839188" cy="1290529"/>
            <a:chOff x="4009" y="641"/>
            <a:chExt cx="1247" cy="875"/>
          </a:xfrm>
        </p:grpSpPr>
        <p:pic>
          <p:nvPicPr>
            <p:cNvPr id="72" name="Picture 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9" y="641"/>
              <a:ext cx="1248" cy="8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3" name="Text Box 23"/>
            <p:cNvSpPr txBox="1">
              <a:spLocks noChangeArrowheads="1"/>
            </p:cNvSpPr>
            <p:nvPr/>
          </p:nvSpPr>
          <p:spPr bwMode="auto">
            <a:xfrm>
              <a:off x="4290" y="781"/>
              <a:ext cx="684" cy="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F3F2EE"/>
                  </a:solidFill>
                  <a:latin typeface="Georgia" pitchFamily="6" charset="0"/>
                </a:rPr>
                <a:t>Storable.com</a:t>
              </a:r>
            </a:p>
          </p:txBody>
        </p:sp>
      </p:grpSp>
      <p:sp>
        <p:nvSpPr>
          <p:cNvPr id="74" name="AutoShape 24"/>
          <p:cNvSpPr>
            <a:spLocks noChangeArrowheads="1"/>
          </p:cNvSpPr>
          <p:nvPr/>
        </p:nvSpPr>
        <p:spPr bwMode="auto">
          <a:xfrm>
            <a:off x="381000" y="1281113"/>
            <a:ext cx="1769869" cy="849537"/>
          </a:xfrm>
          <a:prstGeom prst="roundRect">
            <a:avLst>
              <a:gd name="adj" fmla="val 16667"/>
            </a:avLst>
          </a:prstGeom>
          <a:solidFill>
            <a:srgbClr val="00843C"/>
          </a:solidFill>
          <a:ln w="9360">
            <a:solidFill>
              <a:srgbClr val="514935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>
                <a:solidFill>
                  <a:srgbClr val="F3F2EE"/>
                </a:solidFill>
                <a:latin typeface="Georgia" pitchFamily="6" charset="0"/>
              </a:rPr>
              <a:t>Factors</a:t>
            </a: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2819400" y="2438400"/>
            <a:ext cx="1486691" cy="371513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1C1B14"/>
                </a:solidFill>
                <a:latin typeface="Georgia" pitchFamily="6" charset="0"/>
              </a:rPr>
              <a:t>$20.00</a:t>
            </a:r>
          </a:p>
        </p:txBody>
      </p:sp>
      <p:sp>
        <p:nvSpPr>
          <p:cNvPr id="76" name="AutoShape 26"/>
          <p:cNvSpPr>
            <a:spLocks noChangeArrowheads="1"/>
          </p:cNvSpPr>
          <p:nvPr/>
        </p:nvSpPr>
        <p:spPr bwMode="auto">
          <a:xfrm>
            <a:off x="304800" y="2971800"/>
            <a:ext cx="1911459" cy="637153"/>
          </a:xfrm>
          <a:prstGeom prst="roundRect">
            <a:avLst>
              <a:gd name="adj" fmla="val 16667"/>
            </a:avLst>
          </a:prstGeom>
          <a:solidFill>
            <a:srgbClr val="00843C"/>
          </a:solidFill>
          <a:ln w="9360">
            <a:solidFill>
              <a:srgbClr val="C2BBA6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dirty="0">
                <a:solidFill>
                  <a:srgbClr val="F3F2EE"/>
                </a:solidFill>
                <a:latin typeface="Georgia" pitchFamily="6" charset="0"/>
                <a:cs typeface="Arial" charset="0"/>
              </a:rPr>
              <a:t>Quality of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dirty="0">
                <a:solidFill>
                  <a:srgbClr val="F3F2EE"/>
                </a:solidFill>
                <a:latin typeface="Georgia" pitchFamily="6" charset="0"/>
                <a:cs typeface="Arial" charset="0"/>
              </a:rPr>
              <a:t>Product/Service</a:t>
            </a:r>
          </a:p>
        </p:txBody>
      </p:sp>
      <p:grpSp>
        <p:nvGrpSpPr>
          <p:cNvPr id="77" name="Group 27"/>
          <p:cNvGrpSpPr>
            <a:grpSpLocks/>
          </p:cNvGrpSpPr>
          <p:nvPr/>
        </p:nvGrpSpPr>
        <p:grpSpPr bwMode="auto">
          <a:xfrm>
            <a:off x="304800" y="2286492"/>
            <a:ext cx="2020602" cy="600280"/>
            <a:chOff x="143" y="1486"/>
            <a:chExt cx="1370" cy="407"/>
          </a:xfrm>
        </p:grpSpPr>
        <p:pic>
          <p:nvPicPr>
            <p:cNvPr id="78" name="Picture 2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3" y="1486"/>
              <a:ext cx="1370" cy="4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208" y="1552"/>
              <a:ext cx="1264" cy="3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F3F2EE"/>
                  </a:solidFill>
                  <a:latin typeface="Georgia" pitchFamily="6" charset="0"/>
                  <a:cs typeface="Arial" charset="0"/>
                </a:rPr>
                <a:t>Price</a:t>
              </a:r>
            </a:p>
          </p:txBody>
        </p:sp>
      </p:grpSp>
      <p:sp>
        <p:nvSpPr>
          <p:cNvPr id="80" name="AutoShape 30"/>
          <p:cNvSpPr>
            <a:spLocks noChangeArrowheads="1"/>
          </p:cNvSpPr>
          <p:nvPr/>
        </p:nvSpPr>
        <p:spPr bwMode="auto">
          <a:xfrm>
            <a:off x="304800" y="3733800"/>
            <a:ext cx="1911457" cy="495563"/>
          </a:xfrm>
          <a:prstGeom prst="roundRect">
            <a:avLst>
              <a:gd name="adj" fmla="val 16667"/>
            </a:avLst>
          </a:prstGeom>
          <a:solidFill>
            <a:srgbClr val="00843C"/>
          </a:solidFill>
          <a:ln w="9360">
            <a:solidFill>
              <a:srgbClr val="C2BBA6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3F2EE"/>
                </a:solidFill>
                <a:latin typeface="Georgia" pitchFamily="6" charset="0"/>
                <a:cs typeface="Arial" charset="0"/>
              </a:rPr>
              <a:t>Location</a:t>
            </a:r>
          </a:p>
        </p:txBody>
      </p:sp>
      <p:sp>
        <p:nvSpPr>
          <p:cNvPr id="81" name="AutoShape 31"/>
          <p:cNvSpPr>
            <a:spLocks noChangeArrowheads="1"/>
          </p:cNvSpPr>
          <p:nvPr/>
        </p:nvSpPr>
        <p:spPr bwMode="auto">
          <a:xfrm>
            <a:off x="304800" y="4419600"/>
            <a:ext cx="1911457" cy="495563"/>
          </a:xfrm>
          <a:prstGeom prst="roundRect">
            <a:avLst>
              <a:gd name="adj" fmla="val 16667"/>
            </a:avLst>
          </a:prstGeom>
          <a:solidFill>
            <a:srgbClr val="00843C"/>
          </a:solidFill>
          <a:ln w="9360">
            <a:solidFill>
              <a:srgbClr val="C2BBA6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3F2EE"/>
                </a:solidFill>
                <a:latin typeface="Georgia" pitchFamily="6" charset="0"/>
                <a:cs typeface="Arial" charset="0"/>
              </a:rPr>
              <a:t>Reputation/Brands</a:t>
            </a:r>
          </a:p>
        </p:txBody>
      </p:sp>
      <p:sp>
        <p:nvSpPr>
          <p:cNvPr id="82" name="AutoShape 32"/>
          <p:cNvSpPr>
            <a:spLocks noChangeArrowheads="1"/>
          </p:cNvSpPr>
          <p:nvPr/>
        </p:nvSpPr>
        <p:spPr bwMode="auto">
          <a:xfrm>
            <a:off x="304800" y="5105400"/>
            <a:ext cx="1981200" cy="557476"/>
          </a:xfrm>
          <a:prstGeom prst="roundRect">
            <a:avLst>
              <a:gd name="adj" fmla="val 16667"/>
            </a:avLst>
          </a:prstGeom>
          <a:solidFill>
            <a:srgbClr val="00843C"/>
          </a:solidFill>
          <a:ln w="9360">
            <a:solidFill>
              <a:srgbClr val="C2BBA6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dirty="0">
                <a:solidFill>
                  <a:srgbClr val="F3F2EE"/>
                </a:solidFill>
                <a:latin typeface="Georgia" pitchFamily="6" charset="0"/>
                <a:cs typeface="Arial" charset="0"/>
              </a:rPr>
              <a:t>Unique </a:t>
            </a:r>
            <a:r>
              <a:rPr lang="en-US" sz="1800" dirty="0" smtClean="0">
                <a:solidFill>
                  <a:srgbClr val="F3F2EE"/>
                </a:solidFill>
                <a:latin typeface="Georgia" pitchFamily="6" charset="0"/>
                <a:cs typeface="Arial" charset="0"/>
              </a:rPr>
              <a:t>Factors</a:t>
            </a:r>
            <a:endParaRPr lang="en-US" sz="1800" dirty="0">
              <a:solidFill>
                <a:srgbClr val="F3F2EE"/>
              </a:solidFill>
              <a:latin typeface="Georgia" pitchFamily="6" charset="0"/>
              <a:cs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dirty="0">
                <a:solidFill>
                  <a:srgbClr val="F3F2EE"/>
                </a:solidFill>
                <a:latin typeface="Georgia" pitchFamily="6" charset="0"/>
                <a:cs typeface="Arial" charset="0"/>
              </a:rPr>
              <a:t>Knowledge</a:t>
            </a: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4724400" y="2438400"/>
            <a:ext cx="1486691" cy="648512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1C1B14"/>
                </a:solidFill>
                <a:latin typeface="Georgia" pitchFamily="6" charset="0"/>
              </a:rPr>
              <a:t>$49.00-99.99</a:t>
            </a:r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6629400" y="2576513"/>
            <a:ext cx="1486691" cy="371513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1C1B14"/>
                </a:solidFill>
                <a:latin typeface="Georgia" pitchFamily="6" charset="0"/>
              </a:rPr>
              <a:t>$13.99</a:t>
            </a:r>
          </a:p>
        </p:txBody>
      </p:sp>
      <p:sp>
        <p:nvSpPr>
          <p:cNvPr id="86" name="Text Box 36"/>
          <p:cNvSpPr txBox="1">
            <a:spLocks noChangeArrowheads="1"/>
          </p:cNvSpPr>
          <p:nvPr/>
        </p:nvSpPr>
        <p:spPr bwMode="auto">
          <a:xfrm>
            <a:off x="2819400" y="3048000"/>
            <a:ext cx="1486689" cy="648512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1C1B14"/>
                </a:solidFill>
                <a:latin typeface="Georgia" pitchFamily="6" charset="0"/>
              </a:rPr>
              <a:t>Tightly Woven</a:t>
            </a:r>
          </a:p>
        </p:txBody>
      </p:sp>
      <p:sp>
        <p:nvSpPr>
          <p:cNvPr id="87" name="Text Box 37"/>
          <p:cNvSpPr txBox="1">
            <a:spLocks noChangeArrowheads="1"/>
          </p:cNvSpPr>
          <p:nvPr/>
        </p:nvSpPr>
        <p:spPr bwMode="auto">
          <a:xfrm>
            <a:off x="4724400" y="3200400"/>
            <a:ext cx="1486691" cy="371513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1C1B14"/>
                </a:solidFill>
                <a:latin typeface="Georgia" pitchFamily="6" charset="0"/>
              </a:rPr>
              <a:t>Variable</a:t>
            </a:r>
          </a:p>
        </p:txBody>
      </p:sp>
      <p:sp>
        <p:nvSpPr>
          <p:cNvPr id="88" name="Text Box 38"/>
          <p:cNvSpPr txBox="1">
            <a:spLocks noChangeArrowheads="1"/>
          </p:cNvSpPr>
          <p:nvPr/>
        </p:nvSpPr>
        <p:spPr bwMode="auto">
          <a:xfrm>
            <a:off x="6629400" y="3200400"/>
            <a:ext cx="1486689" cy="648512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1C1B14"/>
                </a:solidFill>
                <a:latin typeface="Georgia" pitchFamily="6" charset="0"/>
              </a:rPr>
              <a:t>Good Washable</a:t>
            </a:r>
          </a:p>
        </p:txBody>
      </p:sp>
      <p:sp>
        <p:nvSpPr>
          <p:cNvPr id="89" name="Text Box 39"/>
          <p:cNvSpPr txBox="1">
            <a:spLocks noChangeArrowheads="1"/>
          </p:cNvSpPr>
          <p:nvPr/>
        </p:nvSpPr>
        <p:spPr bwMode="auto">
          <a:xfrm>
            <a:off x="2819400" y="5486400"/>
            <a:ext cx="1486690" cy="648512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smtClean="0">
                <a:solidFill>
                  <a:srgbClr val="1C1B14"/>
                </a:solidFill>
                <a:latin typeface="Georgia" pitchFamily="6" charset="0"/>
              </a:rPr>
              <a:t>Seen Production</a:t>
            </a:r>
            <a:endParaRPr lang="en-US" sz="1800" dirty="0">
              <a:solidFill>
                <a:srgbClr val="1C1B14"/>
              </a:solidFill>
              <a:latin typeface="Georgia" pitchFamily="6" charset="0"/>
            </a:endParaRPr>
          </a:p>
        </p:txBody>
      </p:sp>
      <p:sp>
        <p:nvSpPr>
          <p:cNvPr id="90" name="Text Box 40"/>
          <p:cNvSpPr txBox="1">
            <a:spLocks noChangeArrowheads="1"/>
          </p:cNvSpPr>
          <p:nvPr/>
        </p:nvSpPr>
        <p:spPr bwMode="auto">
          <a:xfrm>
            <a:off x="4724400" y="5486400"/>
            <a:ext cx="1486690" cy="925511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1C1B14"/>
                </a:solidFill>
                <a:latin typeface="Georgia" pitchFamily="6" charset="0"/>
              </a:rPr>
              <a:t>Retail </a:t>
            </a:r>
            <a:r>
              <a:rPr lang="en-US" sz="1800" dirty="0" err="1">
                <a:solidFill>
                  <a:srgbClr val="1C1B14"/>
                </a:solidFill>
                <a:latin typeface="Georgia" pitchFamily="6" charset="0"/>
              </a:rPr>
              <a:t>SuperStore</a:t>
            </a:r>
            <a:r>
              <a:rPr lang="en-US" sz="1800" dirty="0">
                <a:solidFill>
                  <a:srgbClr val="1C1B14"/>
                </a:solidFill>
                <a:latin typeface="Georgia" pitchFamily="6" charset="0"/>
              </a:rPr>
              <a:t> since 1962</a:t>
            </a:r>
          </a:p>
        </p:txBody>
      </p:sp>
      <p:sp>
        <p:nvSpPr>
          <p:cNvPr id="91" name="Text Box 41"/>
          <p:cNvSpPr txBox="1">
            <a:spLocks noChangeArrowheads="1"/>
          </p:cNvSpPr>
          <p:nvPr/>
        </p:nvSpPr>
        <p:spPr bwMode="auto">
          <a:xfrm>
            <a:off x="6629400" y="5486400"/>
            <a:ext cx="1486690" cy="1202510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1C1B14"/>
                </a:solidFill>
                <a:latin typeface="Georgia" pitchFamily="6" charset="0"/>
              </a:rPr>
              <a:t>Customer and Business Experience</a:t>
            </a:r>
          </a:p>
        </p:txBody>
      </p:sp>
      <p:sp>
        <p:nvSpPr>
          <p:cNvPr id="92" name="Text Box 42"/>
          <p:cNvSpPr txBox="1">
            <a:spLocks noChangeArrowheads="1"/>
          </p:cNvSpPr>
          <p:nvPr/>
        </p:nvSpPr>
        <p:spPr bwMode="auto">
          <a:xfrm>
            <a:off x="2819400" y="3886200"/>
            <a:ext cx="1486689" cy="648512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1C1B14"/>
                </a:solidFill>
                <a:latin typeface="Georgia" pitchFamily="6" charset="0"/>
              </a:rPr>
              <a:t>Hartford County</a:t>
            </a:r>
          </a:p>
        </p:txBody>
      </p: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4724400" y="3886200"/>
            <a:ext cx="1486689" cy="648512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1C1B14"/>
                </a:solidFill>
                <a:latin typeface="Georgia" pitchFamily="6" charset="0"/>
              </a:rPr>
              <a:t>Across America</a:t>
            </a:r>
          </a:p>
        </p:txBody>
      </p:sp>
      <p:sp>
        <p:nvSpPr>
          <p:cNvPr id="94" name="Text Box 44"/>
          <p:cNvSpPr txBox="1">
            <a:spLocks noChangeArrowheads="1"/>
          </p:cNvSpPr>
          <p:nvPr/>
        </p:nvSpPr>
        <p:spPr bwMode="auto">
          <a:xfrm>
            <a:off x="6629400" y="4038600"/>
            <a:ext cx="1486691" cy="371513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1C1B14"/>
                </a:solidFill>
                <a:latin typeface="Georgia" pitchFamily="6" charset="0"/>
              </a:rPr>
              <a:t>Online</a:t>
            </a:r>
          </a:p>
        </p:txBody>
      </p:sp>
      <p:sp>
        <p:nvSpPr>
          <p:cNvPr id="95" name="Text Box 45"/>
          <p:cNvSpPr txBox="1">
            <a:spLocks noChangeArrowheads="1"/>
          </p:cNvSpPr>
          <p:nvPr/>
        </p:nvSpPr>
        <p:spPr bwMode="auto">
          <a:xfrm>
            <a:off x="2819400" y="4648200"/>
            <a:ext cx="1486689" cy="648512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1C1B14"/>
                </a:solidFill>
                <a:latin typeface="Georgia" pitchFamily="6" charset="0"/>
              </a:rPr>
              <a:t>Helps Children 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4724400" y="4648200"/>
            <a:ext cx="1486689" cy="648512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1C1B14"/>
                </a:solidFill>
                <a:latin typeface="Georgia" pitchFamily="6" charset="0"/>
              </a:rPr>
              <a:t>Cheap, Breakable</a:t>
            </a:r>
          </a:p>
        </p:txBody>
      </p:sp>
      <p:sp>
        <p:nvSpPr>
          <p:cNvPr id="97" name="Text Box 47"/>
          <p:cNvSpPr txBox="1">
            <a:spLocks noChangeArrowheads="1"/>
          </p:cNvSpPr>
          <p:nvPr/>
        </p:nvSpPr>
        <p:spPr bwMode="auto">
          <a:xfrm>
            <a:off x="6629400" y="4648200"/>
            <a:ext cx="1486691" cy="371513"/>
          </a:xfrm>
          <a:prstGeom prst="rect">
            <a:avLst/>
          </a:prstGeom>
          <a:solidFill>
            <a:srgbClr val="F3F2EE"/>
          </a:solidFill>
          <a:ln w="25560">
            <a:solidFill>
              <a:srgbClr val="00843C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1C1B14"/>
                </a:solidFill>
                <a:latin typeface="Georgia" pitchFamily="6" charset="0"/>
              </a:rPr>
              <a:t>Good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1057</Words>
  <Application>Microsoft Office PowerPoint</Application>
  <PresentationFormat>On-screen Show (4:3)</PresentationFormat>
  <Paragraphs>292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Worksheet</vt:lpstr>
      <vt:lpstr>Slide 1</vt:lpstr>
      <vt:lpstr>Slide 2</vt:lpstr>
      <vt:lpstr>Slide 3</vt:lpstr>
      <vt:lpstr>A Good Cause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ROS &amp; ROI</vt:lpstr>
      <vt:lpstr>Slide 21</vt:lpstr>
      <vt:lpstr>Slide 22</vt:lpstr>
      <vt:lpstr>Slide 23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37</cp:revision>
  <dcterms:created xsi:type="dcterms:W3CDTF">2011-03-23T18:55:18Z</dcterms:created>
  <dcterms:modified xsi:type="dcterms:W3CDTF">2011-04-12T18:55:45Z</dcterms:modified>
</cp:coreProperties>
</file>