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9"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9144000" cy="6858000" type="screen4x3"/>
  <p:notesSz cx="69977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D93B4"/>
    <a:srgbClr val="0D659A"/>
    <a:srgbClr val="40686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079" autoAdjust="0"/>
  </p:normalViewPr>
  <p:slideViewPr>
    <p:cSldViewPr>
      <p:cViewPr varScale="1">
        <p:scale>
          <a:sx n="55" d="100"/>
          <a:sy n="55" d="100"/>
        </p:scale>
        <p:origin x="-171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448B0F-D41D-4A0D-8C64-AE3F37F0D3FD}" type="doc">
      <dgm:prSet loTypeId="urn:microsoft.com/office/officeart/2005/8/layout/hierarchy3" loCatId="hierarchy" qsTypeId="urn:microsoft.com/office/officeart/2005/8/quickstyle/3d3" qsCatId="3D" csTypeId="urn:microsoft.com/office/officeart/2005/8/colors/colorful1#1" csCatId="colorful" phldr="1"/>
      <dgm:spPr/>
      <dgm:t>
        <a:bodyPr/>
        <a:lstStyle/>
        <a:p>
          <a:endParaRPr lang="en-US"/>
        </a:p>
      </dgm:t>
    </dgm:pt>
    <dgm:pt modelId="{D965AA0E-16E1-484A-B1CC-67A538879F05}">
      <dgm:prSet phldrT="[Text]"/>
      <dgm:spPr/>
      <dgm:t>
        <a:bodyPr/>
        <a:lstStyle/>
        <a:p>
          <a:r>
            <a:rPr lang="en-US" b="1" dirty="0" smtClean="0">
              <a:latin typeface="Arial" pitchFamily="34" charset="0"/>
              <a:cs typeface="Arial" pitchFamily="34" charset="0"/>
            </a:rPr>
            <a:t>People</a:t>
          </a:r>
          <a:endParaRPr lang="en-US" b="1" dirty="0">
            <a:latin typeface="Arial" pitchFamily="34" charset="0"/>
            <a:cs typeface="Arial" pitchFamily="34" charset="0"/>
          </a:endParaRPr>
        </a:p>
      </dgm:t>
    </dgm:pt>
    <dgm:pt modelId="{5B07CCD0-8F07-4095-9531-7073E9866020}" type="parTrans" cxnId="{1E305DDD-0F83-4797-90F6-75FDA69B1634}">
      <dgm:prSet/>
      <dgm:spPr/>
      <dgm:t>
        <a:bodyPr/>
        <a:lstStyle/>
        <a:p>
          <a:endParaRPr lang="en-US"/>
        </a:p>
      </dgm:t>
    </dgm:pt>
    <dgm:pt modelId="{115B7A06-74ED-452E-8E33-B9583D81B1E8}" type="sibTrans" cxnId="{1E305DDD-0F83-4797-90F6-75FDA69B1634}">
      <dgm:prSet/>
      <dgm:spPr/>
      <dgm:t>
        <a:bodyPr/>
        <a:lstStyle/>
        <a:p>
          <a:endParaRPr lang="en-US"/>
        </a:p>
      </dgm:t>
    </dgm:pt>
    <dgm:pt modelId="{437DFC35-C785-40FB-B62F-DD7674F7DB5C}">
      <dgm:prSet phldrT="[Text]"/>
      <dgm:spPr/>
      <dgm:t>
        <a:bodyPr/>
        <a:lstStyle/>
        <a:p>
          <a:r>
            <a:rPr lang="en-US" b="1" dirty="0" smtClean="0">
              <a:latin typeface="Arial" pitchFamily="34" charset="0"/>
              <a:cs typeface="Arial" pitchFamily="34" charset="0"/>
            </a:rPr>
            <a:t>Product</a:t>
          </a:r>
          <a:endParaRPr lang="en-US" b="1" dirty="0">
            <a:latin typeface="Arial" pitchFamily="34" charset="0"/>
            <a:cs typeface="Arial" pitchFamily="34" charset="0"/>
          </a:endParaRPr>
        </a:p>
      </dgm:t>
    </dgm:pt>
    <dgm:pt modelId="{0BAED246-3484-4A74-B6C0-DD7910EAB519}" type="parTrans" cxnId="{C081EFEF-D440-4FFD-90CD-52AE6B53864E}">
      <dgm:prSet/>
      <dgm:spPr/>
      <dgm:t>
        <a:bodyPr/>
        <a:lstStyle/>
        <a:p>
          <a:endParaRPr lang="en-US"/>
        </a:p>
      </dgm:t>
    </dgm:pt>
    <dgm:pt modelId="{EBD38709-E38E-454F-A736-D656DECDB5C3}" type="sibTrans" cxnId="{C081EFEF-D440-4FFD-90CD-52AE6B53864E}">
      <dgm:prSet/>
      <dgm:spPr/>
      <dgm:t>
        <a:bodyPr/>
        <a:lstStyle/>
        <a:p>
          <a:endParaRPr lang="en-US"/>
        </a:p>
      </dgm:t>
    </dgm:pt>
    <dgm:pt modelId="{25B9D762-6E0F-4A8F-B25D-3BC5B525CF6C}">
      <dgm:prSet phldrT="[Text]"/>
      <dgm:spPr/>
      <dgm:t>
        <a:bodyPr/>
        <a:lstStyle/>
        <a:p>
          <a:r>
            <a:rPr lang="en-US" b="1" dirty="0" smtClean="0">
              <a:latin typeface="Arial" pitchFamily="34" charset="0"/>
              <a:cs typeface="Arial" pitchFamily="34" charset="0"/>
            </a:rPr>
            <a:t>Place</a:t>
          </a:r>
          <a:endParaRPr lang="en-US" b="1" dirty="0">
            <a:latin typeface="Arial" pitchFamily="34" charset="0"/>
            <a:cs typeface="Arial" pitchFamily="34" charset="0"/>
          </a:endParaRPr>
        </a:p>
      </dgm:t>
    </dgm:pt>
    <dgm:pt modelId="{2D66D4D2-3A33-4CCD-8C25-04881E159BAA}" type="parTrans" cxnId="{1803D304-F1AD-41A6-98DA-A15AF3709A54}">
      <dgm:prSet/>
      <dgm:spPr/>
      <dgm:t>
        <a:bodyPr/>
        <a:lstStyle/>
        <a:p>
          <a:endParaRPr lang="en-US"/>
        </a:p>
      </dgm:t>
    </dgm:pt>
    <dgm:pt modelId="{873243D5-A041-42E2-899B-856B77BC045C}" type="sibTrans" cxnId="{1803D304-F1AD-41A6-98DA-A15AF3709A54}">
      <dgm:prSet/>
      <dgm:spPr/>
      <dgm:t>
        <a:bodyPr/>
        <a:lstStyle/>
        <a:p>
          <a:endParaRPr lang="en-US"/>
        </a:p>
      </dgm:t>
    </dgm:pt>
    <dgm:pt modelId="{A0E4D834-1EAF-4860-B078-74CD184AD03C}">
      <dgm:prSet phldrT="[Text]"/>
      <dgm:spPr/>
      <dgm:t>
        <a:bodyPr/>
        <a:lstStyle/>
        <a:p>
          <a:r>
            <a:rPr lang="en-US" b="1" dirty="0" smtClean="0">
              <a:latin typeface="Arial" pitchFamily="34" charset="0"/>
              <a:cs typeface="Arial" pitchFamily="34" charset="0"/>
            </a:rPr>
            <a:t>Price</a:t>
          </a:r>
          <a:endParaRPr lang="en-US" b="1" dirty="0">
            <a:latin typeface="Arial" pitchFamily="34" charset="0"/>
            <a:cs typeface="Arial" pitchFamily="34" charset="0"/>
          </a:endParaRPr>
        </a:p>
      </dgm:t>
    </dgm:pt>
    <dgm:pt modelId="{3A153290-389F-4F97-BFD1-0DE070362358}" type="parTrans" cxnId="{0E1D4878-1132-4BAD-88EA-B22A947B431E}">
      <dgm:prSet/>
      <dgm:spPr/>
      <dgm:t>
        <a:bodyPr/>
        <a:lstStyle/>
        <a:p>
          <a:endParaRPr lang="en-US"/>
        </a:p>
      </dgm:t>
    </dgm:pt>
    <dgm:pt modelId="{3E62B6C5-95D4-4375-9D67-F7A22BB907DA}" type="sibTrans" cxnId="{0E1D4878-1132-4BAD-88EA-B22A947B431E}">
      <dgm:prSet/>
      <dgm:spPr/>
      <dgm:t>
        <a:bodyPr/>
        <a:lstStyle/>
        <a:p>
          <a:endParaRPr lang="en-US"/>
        </a:p>
      </dgm:t>
    </dgm:pt>
    <dgm:pt modelId="{BC48F879-0FD3-443B-8718-F5B0BDC03A14}">
      <dgm:prSet phldrT="[Text]"/>
      <dgm:spPr/>
      <dgm:t>
        <a:bodyPr/>
        <a:lstStyle/>
        <a:p>
          <a:r>
            <a:rPr lang="en-US" b="1" dirty="0" smtClean="0">
              <a:latin typeface="Arial" pitchFamily="34" charset="0"/>
              <a:cs typeface="Arial" pitchFamily="34" charset="0"/>
            </a:rPr>
            <a:t>Promotion</a:t>
          </a:r>
          <a:endParaRPr lang="en-US" b="1" dirty="0">
            <a:latin typeface="Arial" pitchFamily="34" charset="0"/>
            <a:cs typeface="Arial" pitchFamily="34" charset="0"/>
          </a:endParaRPr>
        </a:p>
      </dgm:t>
    </dgm:pt>
    <dgm:pt modelId="{58263FB7-FA76-4914-967B-A5C918868F6B}" type="parTrans" cxnId="{29784312-E9BF-406B-96CD-9C0CACA8AF3B}">
      <dgm:prSet/>
      <dgm:spPr/>
      <dgm:t>
        <a:bodyPr/>
        <a:lstStyle/>
        <a:p>
          <a:endParaRPr lang="en-US"/>
        </a:p>
      </dgm:t>
    </dgm:pt>
    <dgm:pt modelId="{B3EB1F36-26E9-4D42-A295-049C48EF0CE2}" type="sibTrans" cxnId="{29784312-E9BF-406B-96CD-9C0CACA8AF3B}">
      <dgm:prSet/>
      <dgm:spPr/>
      <dgm:t>
        <a:bodyPr/>
        <a:lstStyle/>
        <a:p>
          <a:endParaRPr lang="en-US"/>
        </a:p>
      </dgm:t>
    </dgm:pt>
    <dgm:pt modelId="{DB1A7131-896E-49DF-9C1A-B82411E697F3}" type="pres">
      <dgm:prSet presAssocID="{4B448B0F-D41D-4A0D-8C64-AE3F37F0D3FD}" presName="diagram" presStyleCnt="0">
        <dgm:presLayoutVars>
          <dgm:chPref val="1"/>
          <dgm:dir/>
          <dgm:animOne val="branch"/>
          <dgm:animLvl val="lvl"/>
          <dgm:resizeHandles/>
        </dgm:presLayoutVars>
      </dgm:prSet>
      <dgm:spPr/>
      <dgm:t>
        <a:bodyPr/>
        <a:lstStyle/>
        <a:p>
          <a:endParaRPr lang="en-US"/>
        </a:p>
      </dgm:t>
    </dgm:pt>
    <dgm:pt modelId="{14965F33-A650-4B21-B460-1651B54D2BAC}" type="pres">
      <dgm:prSet presAssocID="{D965AA0E-16E1-484A-B1CC-67A538879F05}" presName="root" presStyleCnt="0"/>
      <dgm:spPr/>
    </dgm:pt>
    <dgm:pt modelId="{EE66C1B2-BEED-4C92-AD94-0A3F07F8CDCD}" type="pres">
      <dgm:prSet presAssocID="{D965AA0E-16E1-484A-B1CC-67A538879F05}" presName="rootComposite" presStyleCnt="0"/>
      <dgm:spPr/>
    </dgm:pt>
    <dgm:pt modelId="{862952AD-D5AC-4FAE-B0E8-9953A8ED4A9D}" type="pres">
      <dgm:prSet presAssocID="{D965AA0E-16E1-484A-B1CC-67A538879F05}" presName="rootText" presStyleLbl="node1" presStyleIdx="0" presStyleCnt="5" custLinFactNeighborX="1310" custLinFactNeighborY="472"/>
      <dgm:spPr/>
      <dgm:t>
        <a:bodyPr/>
        <a:lstStyle/>
        <a:p>
          <a:endParaRPr lang="en-US"/>
        </a:p>
      </dgm:t>
    </dgm:pt>
    <dgm:pt modelId="{5AF55B48-06D5-43C5-AA96-87E383EB90D2}" type="pres">
      <dgm:prSet presAssocID="{D965AA0E-16E1-484A-B1CC-67A538879F05}" presName="rootConnector" presStyleLbl="node1" presStyleIdx="0" presStyleCnt="5"/>
      <dgm:spPr/>
      <dgm:t>
        <a:bodyPr/>
        <a:lstStyle/>
        <a:p>
          <a:endParaRPr lang="en-US"/>
        </a:p>
      </dgm:t>
    </dgm:pt>
    <dgm:pt modelId="{ED599582-7803-40DF-AB74-75136DDA8A65}" type="pres">
      <dgm:prSet presAssocID="{D965AA0E-16E1-484A-B1CC-67A538879F05}" presName="childShape" presStyleCnt="0"/>
      <dgm:spPr/>
    </dgm:pt>
    <dgm:pt modelId="{1A38D960-6B7E-4275-B1AA-356068C05F20}" type="pres">
      <dgm:prSet presAssocID="{437DFC35-C785-40FB-B62F-DD7674F7DB5C}" presName="root" presStyleCnt="0"/>
      <dgm:spPr/>
    </dgm:pt>
    <dgm:pt modelId="{73CDBDB6-86A3-47C8-A97D-094CB876FFA2}" type="pres">
      <dgm:prSet presAssocID="{437DFC35-C785-40FB-B62F-DD7674F7DB5C}" presName="rootComposite" presStyleCnt="0"/>
      <dgm:spPr/>
    </dgm:pt>
    <dgm:pt modelId="{0785B8DD-BC5F-4DC2-A8F6-4ED99341B0E6}" type="pres">
      <dgm:prSet presAssocID="{437DFC35-C785-40FB-B62F-DD7674F7DB5C}" presName="rootText" presStyleLbl="node1" presStyleIdx="1" presStyleCnt="5" custLinFactNeighborX="1146" custLinFactNeighborY="472"/>
      <dgm:spPr/>
      <dgm:t>
        <a:bodyPr/>
        <a:lstStyle/>
        <a:p>
          <a:endParaRPr lang="en-US"/>
        </a:p>
      </dgm:t>
    </dgm:pt>
    <dgm:pt modelId="{79F80F0E-B617-4DD7-83CE-977D1CA60163}" type="pres">
      <dgm:prSet presAssocID="{437DFC35-C785-40FB-B62F-DD7674F7DB5C}" presName="rootConnector" presStyleLbl="node1" presStyleIdx="1" presStyleCnt="5"/>
      <dgm:spPr/>
      <dgm:t>
        <a:bodyPr/>
        <a:lstStyle/>
        <a:p>
          <a:endParaRPr lang="en-US"/>
        </a:p>
      </dgm:t>
    </dgm:pt>
    <dgm:pt modelId="{F1D06A69-E2BD-49D0-A8F7-549D84F69A29}" type="pres">
      <dgm:prSet presAssocID="{437DFC35-C785-40FB-B62F-DD7674F7DB5C}" presName="childShape" presStyleCnt="0"/>
      <dgm:spPr/>
    </dgm:pt>
    <dgm:pt modelId="{50F6C165-8A31-404A-9ACB-B68BB306BE89}" type="pres">
      <dgm:prSet presAssocID="{25B9D762-6E0F-4A8F-B25D-3BC5B525CF6C}" presName="root" presStyleCnt="0"/>
      <dgm:spPr/>
    </dgm:pt>
    <dgm:pt modelId="{F1BA6A6B-DD37-4DE0-A6C2-095CFCA46432}" type="pres">
      <dgm:prSet presAssocID="{25B9D762-6E0F-4A8F-B25D-3BC5B525CF6C}" presName="rootComposite" presStyleCnt="0"/>
      <dgm:spPr/>
    </dgm:pt>
    <dgm:pt modelId="{CFD2CD4F-C387-4A32-BD27-2EE16B98331B}" type="pres">
      <dgm:prSet presAssocID="{25B9D762-6E0F-4A8F-B25D-3BC5B525CF6C}" presName="rootText" presStyleLbl="node1" presStyleIdx="2" presStyleCnt="5" custLinFactNeighborX="0" custLinFactNeighborY="472"/>
      <dgm:spPr/>
      <dgm:t>
        <a:bodyPr/>
        <a:lstStyle/>
        <a:p>
          <a:endParaRPr lang="en-US"/>
        </a:p>
      </dgm:t>
    </dgm:pt>
    <dgm:pt modelId="{D3286B58-9BED-4E96-8894-C6075539A479}" type="pres">
      <dgm:prSet presAssocID="{25B9D762-6E0F-4A8F-B25D-3BC5B525CF6C}" presName="rootConnector" presStyleLbl="node1" presStyleIdx="2" presStyleCnt="5"/>
      <dgm:spPr/>
      <dgm:t>
        <a:bodyPr/>
        <a:lstStyle/>
        <a:p>
          <a:endParaRPr lang="en-US"/>
        </a:p>
      </dgm:t>
    </dgm:pt>
    <dgm:pt modelId="{D66192ED-174F-451C-B21C-178E58FE0DC9}" type="pres">
      <dgm:prSet presAssocID="{25B9D762-6E0F-4A8F-B25D-3BC5B525CF6C}" presName="childShape" presStyleCnt="0"/>
      <dgm:spPr/>
    </dgm:pt>
    <dgm:pt modelId="{0403C533-C88A-47A8-A433-085439684E65}" type="pres">
      <dgm:prSet presAssocID="{A0E4D834-1EAF-4860-B078-74CD184AD03C}" presName="root" presStyleCnt="0"/>
      <dgm:spPr/>
    </dgm:pt>
    <dgm:pt modelId="{8837020E-982F-4569-9519-826E61515055}" type="pres">
      <dgm:prSet presAssocID="{A0E4D834-1EAF-4860-B078-74CD184AD03C}" presName="rootComposite" presStyleCnt="0"/>
      <dgm:spPr/>
    </dgm:pt>
    <dgm:pt modelId="{9E0B1F13-1838-4CBF-B9E4-7DB8C0CC55A0}" type="pres">
      <dgm:prSet presAssocID="{A0E4D834-1EAF-4860-B078-74CD184AD03C}" presName="rootText" presStyleLbl="node1" presStyleIdx="3" presStyleCnt="5" custLinFactNeighborX="-1244" custLinFactNeighborY="1033"/>
      <dgm:spPr/>
      <dgm:t>
        <a:bodyPr/>
        <a:lstStyle/>
        <a:p>
          <a:endParaRPr lang="en-US"/>
        </a:p>
      </dgm:t>
    </dgm:pt>
    <dgm:pt modelId="{9844816A-6E43-4256-BADA-7F81CBDDEA30}" type="pres">
      <dgm:prSet presAssocID="{A0E4D834-1EAF-4860-B078-74CD184AD03C}" presName="rootConnector" presStyleLbl="node1" presStyleIdx="3" presStyleCnt="5"/>
      <dgm:spPr/>
      <dgm:t>
        <a:bodyPr/>
        <a:lstStyle/>
        <a:p>
          <a:endParaRPr lang="en-US"/>
        </a:p>
      </dgm:t>
    </dgm:pt>
    <dgm:pt modelId="{054ADF79-8502-47AC-BC94-6D8CFBAA47FF}" type="pres">
      <dgm:prSet presAssocID="{A0E4D834-1EAF-4860-B078-74CD184AD03C}" presName="childShape" presStyleCnt="0"/>
      <dgm:spPr/>
    </dgm:pt>
    <dgm:pt modelId="{F3B69D12-5A43-4053-B708-DB63ED8A0482}" type="pres">
      <dgm:prSet presAssocID="{BC48F879-0FD3-443B-8718-F5B0BDC03A14}" presName="root" presStyleCnt="0"/>
      <dgm:spPr/>
    </dgm:pt>
    <dgm:pt modelId="{8EE46807-C195-48E8-8E7C-406573812271}" type="pres">
      <dgm:prSet presAssocID="{BC48F879-0FD3-443B-8718-F5B0BDC03A14}" presName="rootComposite" presStyleCnt="0"/>
      <dgm:spPr/>
    </dgm:pt>
    <dgm:pt modelId="{B083EA45-6E65-4132-A869-371A918F4AA3}" type="pres">
      <dgm:prSet presAssocID="{BC48F879-0FD3-443B-8718-F5B0BDC03A14}" presName="rootText" presStyleLbl="node1" presStyleIdx="4" presStyleCnt="5" custLinFactNeighborX="196" custLinFactNeighborY="472"/>
      <dgm:spPr/>
      <dgm:t>
        <a:bodyPr/>
        <a:lstStyle/>
        <a:p>
          <a:endParaRPr lang="en-US"/>
        </a:p>
      </dgm:t>
    </dgm:pt>
    <dgm:pt modelId="{F9D26FFC-27AE-402C-9C34-99D5D95E02E0}" type="pres">
      <dgm:prSet presAssocID="{BC48F879-0FD3-443B-8718-F5B0BDC03A14}" presName="rootConnector" presStyleLbl="node1" presStyleIdx="4" presStyleCnt="5"/>
      <dgm:spPr/>
      <dgm:t>
        <a:bodyPr/>
        <a:lstStyle/>
        <a:p>
          <a:endParaRPr lang="en-US"/>
        </a:p>
      </dgm:t>
    </dgm:pt>
    <dgm:pt modelId="{A30B1650-D093-4E4B-8E16-DB361230E7B3}" type="pres">
      <dgm:prSet presAssocID="{BC48F879-0FD3-443B-8718-F5B0BDC03A14}" presName="childShape" presStyleCnt="0"/>
      <dgm:spPr/>
    </dgm:pt>
  </dgm:ptLst>
  <dgm:cxnLst>
    <dgm:cxn modelId="{7194A11D-A73C-4B39-B53D-EEE37F717474}" type="presOf" srcId="{A0E4D834-1EAF-4860-B078-74CD184AD03C}" destId="{9E0B1F13-1838-4CBF-B9E4-7DB8C0CC55A0}" srcOrd="0" destOrd="0" presId="urn:microsoft.com/office/officeart/2005/8/layout/hierarchy3"/>
    <dgm:cxn modelId="{0D0B9AEB-5BFC-46F0-8C81-A1D3BC9E2BA1}" type="presOf" srcId="{4B448B0F-D41D-4A0D-8C64-AE3F37F0D3FD}" destId="{DB1A7131-896E-49DF-9C1A-B82411E697F3}" srcOrd="0" destOrd="0" presId="urn:microsoft.com/office/officeart/2005/8/layout/hierarchy3"/>
    <dgm:cxn modelId="{2FFB4BB3-03C4-43FD-8F63-60BA9885EDD1}" type="presOf" srcId="{BC48F879-0FD3-443B-8718-F5B0BDC03A14}" destId="{F9D26FFC-27AE-402C-9C34-99D5D95E02E0}" srcOrd="1" destOrd="0" presId="urn:microsoft.com/office/officeart/2005/8/layout/hierarchy3"/>
    <dgm:cxn modelId="{1803D304-F1AD-41A6-98DA-A15AF3709A54}" srcId="{4B448B0F-D41D-4A0D-8C64-AE3F37F0D3FD}" destId="{25B9D762-6E0F-4A8F-B25D-3BC5B525CF6C}" srcOrd="2" destOrd="0" parTransId="{2D66D4D2-3A33-4CCD-8C25-04881E159BAA}" sibTransId="{873243D5-A041-42E2-899B-856B77BC045C}"/>
    <dgm:cxn modelId="{68B472C7-075A-4F44-852D-E8FDD7821A50}" type="presOf" srcId="{A0E4D834-1EAF-4860-B078-74CD184AD03C}" destId="{9844816A-6E43-4256-BADA-7F81CBDDEA30}" srcOrd="1" destOrd="0" presId="urn:microsoft.com/office/officeart/2005/8/layout/hierarchy3"/>
    <dgm:cxn modelId="{811A1D15-3ACC-4BF9-AD25-351A30F96928}" type="presOf" srcId="{437DFC35-C785-40FB-B62F-DD7674F7DB5C}" destId="{0785B8DD-BC5F-4DC2-A8F6-4ED99341B0E6}" srcOrd="0" destOrd="0" presId="urn:microsoft.com/office/officeart/2005/8/layout/hierarchy3"/>
    <dgm:cxn modelId="{26773ED5-555D-4AC9-BD35-0390A76C63E6}" type="presOf" srcId="{25B9D762-6E0F-4A8F-B25D-3BC5B525CF6C}" destId="{D3286B58-9BED-4E96-8894-C6075539A479}" srcOrd="1" destOrd="0" presId="urn:microsoft.com/office/officeart/2005/8/layout/hierarchy3"/>
    <dgm:cxn modelId="{B5B14748-5EEC-4253-9586-1E82A981290D}" type="presOf" srcId="{D965AA0E-16E1-484A-B1CC-67A538879F05}" destId="{5AF55B48-06D5-43C5-AA96-87E383EB90D2}" srcOrd="1" destOrd="0" presId="urn:microsoft.com/office/officeart/2005/8/layout/hierarchy3"/>
    <dgm:cxn modelId="{29784312-E9BF-406B-96CD-9C0CACA8AF3B}" srcId="{4B448B0F-D41D-4A0D-8C64-AE3F37F0D3FD}" destId="{BC48F879-0FD3-443B-8718-F5B0BDC03A14}" srcOrd="4" destOrd="0" parTransId="{58263FB7-FA76-4914-967B-A5C918868F6B}" sibTransId="{B3EB1F36-26E9-4D42-A295-049C48EF0CE2}"/>
    <dgm:cxn modelId="{0E1D4878-1132-4BAD-88EA-B22A947B431E}" srcId="{4B448B0F-D41D-4A0D-8C64-AE3F37F0D3FD}" destId="{A0E4D834-1EAF-4860-B078-74CD184AD03C}" srcOrd="3" destOrd="0" parTransId="{3A153290-389F-4F97-BFD1-0DE070362358}" sibTransId="{3E62B6C5-95D4-4375-9D67-F7A22BB907DA}"/>
    <dgm:cxn modelId="{C081EFEF-D440-4FFD-90CD-52AE6B53864E}" srcId="{4B448B0F-D41D-4A0D-8C64-AE3F37F0D3FD}" destId="{437DFC35-C785-40FB-B62F-DD7674F7DB5C}" srcOrd="1" destOrd="0" parTransId="{0BAED246-3484-4A74-B6C0-DD7910EAB519}" sibTransId="{EBD38709-E38E-454F-A736-D656DECDB5C3}"/>
    <dgm:cxn modelId="{ECB681B3-5711-419D-A031-B190834B13C0}" type="presOf" srcId="{BC48F879-0FD3-443B-8718-F5B0BDC03A14}" destId="{B083EA45-6E65-4132-A869-371A918F4AA3}" srcOrd="0" destOrd="0" presId="urn:microsoft.com/office/officeart/2005/8/layout/hierarchy3"/>
    <dgm:cxn modelId="{DD7BE35C-D278-4279-8876-CD03F9B95931}" type="presOf" srcId="{25B9D762-6E0F-4A8F-B25D-3BC5B525CF6C}" destId="{CFD2CD4F-C387-4A32-BD27-2EE16B98331B}" srcOrd="0" destOrd="0" presId="urn:microsoft.com/office/officeart/2005/8/layout/hierarchy3"/>
    <dgm:cxn modelId="{1E305DDD-0F83-4797-90F6-75FDA69B1634}" srcId="{4B448B0F-D41D-4A0D-8C64-AE3F37F0D3FD}" destId="{D965AA0E-16E1-484A-B1CC-67A538879F05}" srcOrd="0" destOrd="0" parTransId="{5B07CCD0-8F07-4095-9531-7073E9866020}" sibTransId="{115B7A06-74ED-452E-8E33-B9583D81B1E8}"/>
    <dgm:cxn modelId="{067470DB-EC92-400A-83D8-33D3C9AC693D}" type="presOf" srcId="{437DFC35-C785-40FB-B62F-DD7674F7DB5C}" destId="{79F80F0E-B617-4DD7-83CE-977D1CA60163}" srcOrd="1" destOrd="0" presId="urn:microsoft.com/office/officeart/2005/8/layout/hierarchy3"/>
    <dgm:cxn modelId="{94B31BA6-A691-4CB1-870D-27DC7953BD58}" type="presOf" srcId="{D965AA0E-16E1-484A-B1CC-67A538879F05}" destId="{862952AD-D5AC-4FAE-B0E8-9953A8ED4A9D}" srcOrd="0" destOrd="0" presId="urn:microsoft.com/office/officeart/2005/8/layout/hierarchy3"/>
    <dgm:cxn modelId="{E1DA4304-36BA-4F62-878E-8F2A4B26B8E7}" type="presParOf" srcId="{DB1A7131-896E-49DF-9C1A-B82411E697F3}" destId="{14965F33-A650-4B21-B460-1651B54D2BAC}" srcOrd="0" destOrd="0" presId="urn:microsoft.com/office/officeart/2005/8/layout/hierarchy3"/>
    <dgm:cxn modelId="{6C9FAAFC-62E5-4F7F-B802-6027A6F541DC}" type="presParOf" srcId="{14965F33-A650-4B21-B460-1651B54D2BAC}" destId="{EE66C1B2-BEED-4C92-AD94-0A3F07F8CDCD}" srcOrd="0" destOrd="0" presId="urn:microsoft.com/office/officeart/2005/8/layout/hierarchy3"/>
    <dgm:cxn modelId="{57C15884-F951-4B89-B51A-0BCC20EA1FDB}" type="presParOf" srcId="{EE66C1B2-BEED-4C92-AD94-0A3F07F8CDCD}" destId="{862952AD-D5AC-4FAE-B0E8-9953A8ED4A9D}" srcOrd="0" destOrd="0" presId="urn:microsoft.com/office/officeart/2005/8/layout/hierarchy3"/>
    <dgm:cxn modelId="{09B097EC-8EA9-4A84-A481-569089777DEA}" type="presParOf" srcId="{EE66C1B2-BEED-4C92-AD94-0A3F07F8CDCD}" destId="{5AF55B48-06D5-43C5-AA96-87E383EB90D2}" srcOrd="1" destOrd="0" presId="urn:microsoft.com/office/officeart/2005/8/layout/hierarchy3"/>
    <dgm:cxn modelId="{AB595F8C-CFAE-4339-8AA7-50FC0E4F3C39}" type="presParOf" srcId="{14965F33-A650-4B21-B460-1651B54D2BAC}" destId="{ED599582-7803-40DF-AB74-75136DDA8A65}" srcOrd="1" destOrd="0" presId="urn:microsoft.com/office/officeart/2005/8/layout/hierarchy3"/>
    <dgm:cxn modelId="{D22FF94C-052C-4F09-85BD-E92FE64E8D91}" type="presParOf" srcId="{DB1A7131-896E-49DF-9C1A-B82411E697F3}" destId="{1A38D960-6B7E-4275-B1AA-356068C05F20}" srcOrd="1" destOrd="0" presId="urn:microsoft.com/office/officeart/2005/8/layout/hierarchy3"/>
    <dgm:cxn modelId="{27410616-6F56-4921-BDDC-BA1855817A6C}" type="presParOf" srcId="{1A38D960-6B7E-4275-B1AA-356068C05F20}" destId="{73CDBDB6-86A3-47C8-A97D-094CB876FFA2}" srcOrd="0" destOrd="0" presId="urn:microsoft.com/office/officeart/2005/8/layout/hierarchy3"/>
    <dgm:cxn modelId="{EB64FFF0-B2C0-4B45-9173-35F5503B6EEE}" type="presParOf" srcId="{73CDBDB6-86A3-47C8-A97D-094CB876FFA2}" destId="{0785B8DD-BC5F-4DC2-A8F6-4ED99341B0E6}" srcOrd="0" destOrd="0" presId="urn:microsoft.com/office/officeart/2005/8/layout/hierarchy3"/>
    <dgm:cxn modelId="{E0C292AF-E200-460F-B1E0-9F02D55C7A81}" type="presParOf" srcId="{73CDBDB6-86A3-47C8-A97D-094CB876FFA2}" destId="{79F80F0E-B617-4DD7-83CE-977D1CA60163}" srcOrd="1" destOrd="0" presId="urn:microsoft.com/office/officeart/2005/8/layout/hierarchy3"/>
    <dgm:cxn modelId="{3EC80512-AE4A-4D10-B28B-3B6DB84D6175}" type="presParOf" srcId="{1A38D960-6B7E-4275-B1AA-356068C05F20}" destId="{F1D06A69-E2BD-49D0-A8F7-549D84F69A29}" srcOrd="1" destOrd="0" presId="urn:microsoft.com/office/officeart/2005/8/layout/hierarchy3"/>
    <dgm:cxn modelId="{4C4E2B4B-4EFA-450F-BBC9-6485CA170F66}" type="presParOf" srcId="{DB1A7131-896E-49DF-9C1A-B82411E697F3}" destId="{50F6C165-8A31-404A-9ACB-B68BB306BE89}" srcOrd="2" destOrd="0" presId="urn:microsoft.com/office/officeart/2005/8/layout/hierarchy3"/>
    <dgm:cxn modelId="{F58B90C5-3B90-41AC-A19F-E0A25A5F1AAA}" type="presParOf" srcId="{50F6C165-8A31-404A-9ACB-B68BB306BE89}" destId="{F1BA6A6B-DD37-4DE0-A6C2-095CFCA46432}" srcOrd="0" destOrd="0" presId="urn:microsoft.com/office/officeart/2005/8/layout/hierarchy3"/>
    <dgm:cxn modelId="{40ABFFFB-3196-4B5B-8CAD-FF2E1B18E398}" type="presParOf" srcId="{F1BA6A6B-DD37-4DE0-A6C2-095CFCA46432}" destId="{CFD2CD4F-C387-4A32-BD27-2EE16B98331B}" srcOrd="0" destOrd="0" presId="urn:microsoft.com/office/officeart/2005/8/layout/hierarchy3"/>
    <dgm:cxn modelId="{BFFE95A9-FA53-452B-B428-EDC90BE75227}" type="presParOf" srcId="{F1BA6A6B-DD37-4DE0-A6C2-095CFCA46432}" destId="{D3286B58-9BED-4E96-8894-C6075539A479}" srcOrd="1" destOrd="0" presId="urn:microsoft.com/office/officeart/2005/8/layout/hierarchy3"/>
    <dgm:cxn modelId="{EC06C2FE-D97B-4592-B6FC-8E146466F0C1}" type="presParOf" srcId="{50F6C165-8A31-404A-9ACB-B68BB306BE89}" destId="{D66192ED-174F-451C-B21C-178E58FE0DC9}" srcOrd="1" destOrd="0" presId="urn:microsoft.com/office/officeart/2005/8/layout/hierarchy3"/>
    <dgm:cxn modelId="{0D8E5675-9846-4FCB-8B8E-20070479D728}" type="presParOf" srcId="{DB1A7131-896E-49DF-9C1A-B82411E697F3}" destId="{0403C533-C88A-47A8-A433-085439684E65}" srcOrd="3" destOrd="0" presId="urn:microsoft.com/office/officeart/2005/8/layout/hierarchy3"/>
    <dgm:cxn modelId="{9143AAED-7F8D-4F0A-B158-128C779EA49F}" type="presParOf" srcId="{0403C533-C88A-47A8-A433-085439684E65}" destId="{8837020E-982F-4569-9519-826E61515055}" srcOrd="0" destOrd="0" presId="urn:microsoft.com/office/officeart/2005/8/layout/hierarchy3"/>
    <dgm:cxn modelId="{B6A844B9-E899-4C0B-B717-007ED168A366}" type="presParOf" srcId="{8837020E-982F-4569-9519-826E61515055}" destId="{9E0B1F13-1838-4CBF-B9E4-7DB8C0CC55A0}" srcOrd="0" destOrd="0" presId="urn:microsoft.com/office/officeart/2005/8/layout/hierarchy3"/>
    <dgm:cxn modelId="{4940F389-8EE0-468C-B383-ADF175EBAB4F}" type="presParOf" srcId="{8837020E-982F-4569-9519-826E61515055}" destId="{9844816A-6E43-4256-BADA-7F81CBDDEA30}" srcOrd="1" destOrd="0" presId="urn:microsoft.com/office/officeart/2005/8/layout/hierarchy3"/>
    <dgm:cxn modelId="{D797821A-3EBB-4430-B489-D387B1A002A9}" type="presParOf" srcId="{0403C533-C88A-47A8-A433-085439684E65}" destId="{054ADF79-8502-47AC-BC94-6D8CFBAA47FF}" srcOrd="1" destOrd="0" presId="urn:microsoft.com/office/officeart/2005/8/layout/hierarchy3"/>
    <dgm:cxn modelId="{AAE898BC-5EE4-40B3-9EFC-6A24F0DFEA68}" type="presParOf" srcId="{DB1A7131-896E-49DF-9C1A-B82411E697F3}" destId="{F3B69D12-5A43-4053-B708-DB63ED8A0482}" srcOrd="4" destOrd="0" presId="urn:microsoft.com/office/officeart/2005/8/layout/hierarchy3"/>
    <dgm:cxn modelId="{D4B42852-221C-4E1F-84E8-5CAB3B4F2139}" type="presParOf" srcId="{F3B69D12-5A43-4053-B708-DB63ED8A0482}" destId="{8EE46807-C195-48E8-8E7C-406573812271}" srcOrd="0" destOrd="0" presId="urn:microsoft.com/office/officeart/2005/8/layout/hierarchy3"/>
    <dgm:cxn modelId="{323A5D26-94A7-40C0-A6A7-731F3CB9C679}" type="presParOf" srcId="{8EE46807-C195-48E8-8E7C-406573812271}" destId="{B083EA45-6E65-4132-A869-371A918F4AA3}" srcOrd="0" destOrd="0" presId="urn:microsoft.com/office/officeart/2005/8/layout/hierarchy3"/>
    <dgm:cxn modelId="{DD2758F7-444D-425A-913E-A96DB580CB34}" type="presParOf" srcId="{8EE46807-C195-48E8-8E7C-406573812271}" destId="{F9D26FFC-27AE-402C-9C34-99D5D95E02E0}" srcOrd="1" destOrd="0" presId="urn:microsoft.com/office/officeart/2005/8/layout/hierarchy3"/>
    <dgm:cxn modelId="{0DF865BC-11E6-4C61-998C-E97F95887BB0}" type="presParOf" srcId="{F3B69D12-5A43-4053-B708-DB63ED8A0482}" destId="{A30B1650-D093-4E4B-8E16-DB361230E7B3}" srcOrd="1"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088EAF-5C9E-4380-92C2-459CBD91FFAE}" type="doc">
      <dgm:prSet loTypeId="urn:microsoft.com/office/officeart/2005/8/layout/lProcess3" loCatId="process" qsTypeId="urn:microsoft.com/office/officeart/2005/8/quickstyle/3d3" qsCatId="3D" csTypeId="urn:microsoft.com/office/officeart/2005/8/colors/colorful1#2" csCatId="colorful" phldr="1"/>
      <dgm:spPr/>
      <dgm:t>
        <a:bodyPr/>
        <a:lstStyle/>
        <a:p>
          <a:endParaRPr lang="en-US"/>
        </a:p>
      </dgm:t>
    </dgm:pt>
    <dgm:pt modelId="{77875E0C-ED88-4616-976C-B07F74C87F4C}">
      <dgm:prSet phldrT="[Text]" custT="1"/>
      <dgm:spPr/>
      <dgm:t>
        <a:bodyPr/>
        <a:lstStyle/>
        <a:p>
          <a:pPr algn="l"/>
          <a:r>
            <a:rPr kumimoji="0" lang="en-US" sz="1350" b="1" dirty="0" smtClean="0">
              <a:solidFill>
                <a:schemeClr val="bg1"/>
              </a:solidFill>
              <a:latin typeface="Arial" pitchFamily="34" charset="0"/>
              <a:ea typeface="ＭＳ Ｐゴシック" pitchFamily="-112" charset="-128"/>
              <a:cs typeface="Arial" pitchFamily="34" charset="0"/>
            </a:rPr>
            <a:t>Advertising</a:t>
          </a:r>
          <a:endParaRPr lang="en-US" sz="1350" dirty="0">
            <a:latin typeface="Arial" pitchFamily="34" charset="0"/>
            <a:cs typeface="Arial" pitchFamily="34" charset="0"/>
          </a:endParaRPr>
        </a:p>
      </dgm:t>
    </dgm:pt>
    <dgm:pt modelId="{686590AB-1395-41D0-9647-F0A34C44D82D}" type="parTrans" cxnId="{BF048560-B0E6-4CBE-839B-19A1F8F450AE}">
      <dgm:prSet/>
      <dgm:spPr/>
      <dgm:t>
        <a:bodyPr/>
        <a:lstStyle/>
        <a:p>
          <a:pPr algn="l"/>
          <a:endParaRPr lang="en-US"/>
        </a:p>
      </dgm:t>
    </dgm:pt>
    <dgm:pt modelId="{14431ABC-DC09-43E9-8D5D-8ED285E563D6}" type="sibTrans" cxnId="{BF048560-B0E6-4CBE-839B-19A1F8F450AE}">
      <dgm:prSet/>
      <dgm:spPr/>
      <dgm:t>
        <a:bodyPr/>
        <a:lstStyle/>
        <a:p>
          <a:pPr algn="l"/>
          <a:endParaRPr lang="en-US"/>
        </a:p>
      </dgm:t>
    </dgm:pt>
    <dgm:pt modelId="{B8CC9B13-CE5C-436B-ACD3-BC7DBEC59528}">
      <dgm:prSet phldrT="[Text]" custT="1"/>
      <dgm:spPr/>
      <dgm:t>
        <a:bodyPr anchor="ctr"/>
        <a:lstStyle/>
        <a:p>
          <a:pPr algn="l"/>
          <a:r>
            <a:rPr lang="en-US" sz="1600" dirty="0" smtClean="0">
              <a:solidFill>
                <a:schemeClr val="tx1">
                  <a:lumMod val="75000"/>
                  <a:lumOff val="25000"/>
                </a:schemeClr>
              </a:solidFill>
              <a:latin typeface="Arial" pitchFamily="34" charset="0"/>
              <a:cs typeface="Arial" pitchFamily="34" charset="0"/>
            </a:rPr>
            <a:t>Door hangers, Flyers/school, Icontact.com, Bus wraps, Marketing packets </a:t>
          </a:r>
          <a:endParaRPr lang="en-US" sz="1600" dirty="0">
            <a:solidFill>
              <a:schemeClr val="tx1">
                <a:lumMod val="75000"/>
                <a:lumOff val="25000"/>
              </a:schemeClr>
            </a:solidFill>
            <a:latin typeface="Arial" pitchFamily="34" charset="0"/>
            <a:cs typeface="Arial" pitchFamily="34" charset="0"/>
          </a:endParaRPr>
        </a:p>
      </dgm:t>
    </dgm:pt>
    <dgm:pt modelId="{AFB5A3BC-3718-4808-923D-D46F3E5083E4}" type="parTrans" cxnId="{C062C626-45A4-4613-BE0A-532822429D74}">
      <dgm:prSet/>
      <dgm:spPr/>
      <dgm:t>
        <a:bodyPr/>
        <a:lstStyle/>
        <a:p>
          <a:pPr algn="l"/>
          <a:endParaRPr lang="en-US"/>
        </a:p>
      </dgm:t>
    </dgm:pt>
    <dgm:pt modelId="{87F1A11C-855F-4610-86AC-F0775146DE7C}" type="sibTrans" cxnId="{C062C626-45A4-4613-BE0A-532822429D74}">
      <dgm:prSet/>
      <dgm:spPr/>
      <dgm:t>
        <a:bodyPr/>
        <a:lstStyle/>
        <a:p>
          <a:pPr algn="l"/>
          <a:endParaRPr lang="en-US"/>
        </a:p>
      </dgm:t>
    </dgm:pt>
    <dgm:pt modelId="{75570873-FDB5-41D8-ADDB-C74AC9BEFED9}">
      <dgm:prSet phldrT="[Text]" custT="1"/>
      <dgm:spPr/>
      <dgm:t>
        <a:bodyPr/>
        <a:lstStyle/>
        <a:p>
          <a:pPr algn="ctr"/>
          <a:r>
            <a:rPr lang="en-US" sz="1800" b="0" dirty="0" smtClean="0">
              <a:latin typeface="Georgia" pitchFamily="18" charset="0"/>
            </a:rPr>
            <a:t>$80.00</a:t>
          </a:r>
          <a:endParaRPr lang="en-US" sz="1800" b="0" dirty="0">
            <a:latin typeface="Georgia" pitchFamily="18" charset="0"/>
          </a:endParaRPr>
        </a:p>
      </dgm:t>
    </dgm:pt>
    <dgm:pt modelId="{65E8710A-C5F9-49D8-9E25-CC3BA598AD95}" type="parTrans" cxnId="{42D19B0C-2E78-4BF2-A2E4-EB353BBB5AC8}">
      <dgm:prSet/>
      <dgm:spPr/>
      <dgm:t>
        <a:bodyPr/>
        <a:lstStyle/>
        <a:p>
          <a:pPr algn="l"/>
          <a:endParaRPr lang="en-US"/>
        </a:p>
      </dgm:t>
    </dgm:pt>
    <dgm:pt modelId="{B9123524-B7D8-4D14-A81E-214C94EF7E07}" type="sibTrans" cxnId="{42D19B0C-2E78-4BF2-A2E4-EB353BBB5AC8}">
      <dgm:prSet/>
      <dgm:spPr/>
      <dgm:t>
        <a:bodyPr/>
        <a:lstStyle/>
        <a:p>
          <a:pPr algn="l"/>
          <a:endParaRPr lang="en-US"/>
        </a:p>
      </dgm:t>
    </dgm:pt>
    <dgm:pt modelId="{271CED29-FC0A-436E-9C74-26431CB99479}">
      <dgm:prSet phldrT="[Text]" custT="1"/>
      <dgm:spPr/>
      <dgm:t>
        <a:bodyPr/>
        <a:lstStyle/>
        <a:p>
          <a:pPr algn="l"/>
          <a:r>
            <a:rPr kumimoji="0" lang="en-US" sz="1400" b="1" dirty="0" smtClean="0">
              <a:solidFill>
                <a:schemeClr val="bg1"/>
              </a:solidFill>
              <a:latin typeface="Arial" pitchFamily="34" charset="0"/>
              <a:ea typeface="ＭＳ Ｐゴシック" pitchFamily="-112" charset="-128"/>
              <a:cs typeface="Arial" pitchFamily="34" charset="0"/>
            </a:rPr>
            <a:t>Personal Selling</a:t>
          </a:r>
          <a:endParaRPr lang="en-US" sz="1400" dirty="0">
            <a:latin typeface="Arial" pitchFamily="34" charset="0"/>
            <a:cs typeface="Arial" pitchFamily="34" charset="0"/>
          </a:endParaRPr>
        </a:p>
      </dgm:t>
    </dgm:pt>
    <dgm:pt modelId="{D6629B06-506B-404E-9EFA-E5E7D3CCBB88}" type="parTrans" cxnId="{41F70A09-C644-4FDC-88B2-FD210CD0F464}">
      <dgm:prSet/>
      <dgm:spPr/>
      <dgm:t>
        <a:bodyPr/>
        <a:lstStyle/>
        <a:p>
          <a:pPr algn="l"/>
          <a:endParaRPr lang="en-US"/>
        </a:p>
      </dgm:t>
    </dgm:pt>
    <dgm:pt modelId="{C9ABE3FD-00EA-4777-99D2-83F9D94DCD99}" type="sibTrans" cxnId="{41F70A09-C644-4FDC-88B2-FD210CD0F464}">
      <dgm:prSet/>
      <dgm:spPr/>
      <dgm:t>
        <a:bodyPr/>
        <a:lstStyle/>
        <a:p>
          <a:pPr algn="l"/>
          <a:endParaRPr lang="en-US"/>
        </a:p>
      </dgm:t>
    </dgm:pt>
    <dgm:pt modelId="{29E67DB3-40B5-4D3D-82FD-7942957D7BDF}">
      <dgm:prSet phldrT="[Text]" custT="1"/>
      <dgm:spPr/>
      <dgm:t>
        <a:bodyPr anchor="ctr"/>
        <a:lstStyle/>
        <a:p>
          <a:pPr algn="l" rtl="0"/>
          <a:r>
            <a:rPr lang="en-US" sz="1600" dirty="0" smtClean="0">
              <a:solidFill>
                <a:schemeClr val="tx1">
                  <a:lumMod val="75000"/>
                  <a:lumOff val="25000"/>
                </a:schemeClr>
              </a:solidFill>
              <a:latin typeface="Arial" pitchFamily="34" charset="0"/>
              <a:cs typeface="Arial" pitchFamily="34" charset="0"/>
            </a:rPr>
            <a:t>Distribute drop off boxes at school and to talk to kids about recycling their uniforms </a:t>
          </a:r>
          <a:endParaRPr lang="en-US" sz="1600" dirty="0">
            <a:solidFill>
              <a:schemeClr val="tx1">
                <a:lumMod val="75000"/>
                <a:lumOff val="25000"/>
              </a:schemeClr>
            </a:solidFill>
            <a:latin typeface="Arial" pitchFamily="34" charset="0"/>
            <a:cs typeface="Arial" pitchFamily="34" charset="0"/>
          </a:endParaRPr>
        </a:p>
      </dgm:t>
    </dgm:pt>
    <dgm:pt modelId="{9DFDC5A9-82DA-4B4F-8D8C-63CD31630142}" type="parTrans" cxnId="{D869ABC4-7C37-45D6-BF79-C2F84E8B6EBB}">
      <dgm:prSet/>
      <dgm:spPr/>
      <dgm:t>
        <a:bodyPr/>
        <a:lstStyle/>
        <a:p>
          <a:pPr algn="l"/>
          <a:endParaRPr lang="en-US"/>
        </a:p>
      </dgm:t>
    </dgm:pt>
    <dgm:pt modelId="{772887AC-A268-4B0B-9C4B-880A0F87553C}" type="sibTrans" cxnId="{D869ABC4-7C37-45D6-BF79-C2F84E8B6EBB}">
      <dgm:prSet/>
      <dgm:spPr/>
      <dgm:t>
        <a:bodyPr/>
        <a:lstStyle/>
        <a:p>
          <a:pPr algn="l"/>
          <a:endParaRPr lang="en-US"/>
        </a:p>
      </dgm:t>
    </dgm:pt>
    <dgm:pt modelId="{29A6EAFD-B586-42F6-A5B5-A24717CDE48A}">
      <dgm:prSet phldrT="[Text]" custT="1"/>
      <dgm:spPr/>
      <dgm:t>
        <a:bodyPr/>
        <a:lstStyle/>
        <a:p>
          <a:pPr algn="ctr"/>
          <a:r>
            <a:rPr lang="en-US" sz="1800" b="0" dirty="0" smtClean="0">
              <a:latin typeface="Georgia" pitchFamily="18" charset="0"/>
            </a:rPr>
            <a:t>$0.00</a:t>
          </a:r>
          <a:endParaRPr lang="en-US" sz="1800" b="0" dirty="0">
            <a:latin typeface="Georgia" pitchFamily="18" charset="0"/>
          </a:endParaRPr>
        </a:p>
      </dgm:t>
    </dgm:pt>
    <dgm:pt modelId="{24E5A0C1-1E59-48AE-8DE1-776D77FC55BB}" type="parTrans" cxnId="{246E6108-0F0D-4DF8-ADE2-BE5EA538F64F}">
      <dgm:prSet/>
      <dgm:spPr/>
      <dgm:t>
        <a:bodyPr/>
        <a:lstStyle/>
        <a:p>
          <a:pPr algn="l"/>
          <a:endParaRPr lang="en-US"/>
        </a:p>
      </dgm:t>
    </dgm:pt>
    <dgm:pt modelId="{A2C37691-389B-4205-960D-64DC55138608}" type="sibTrans" cxnId="{246E6108-0F0D-4DF8-ADE2-BE5EA538F64F}">
      <dgm:prSet/>
      <dgm:spPr/>
      <dgm:t>
        <a:bodyPr/>
        <a:lstStyle/>
        <a:p>
          <a:pPr algn="l"/>
          <a:endParaRPr lang="en-US"/>
        </a:p>
      </dgm:t>
    </dgm:pt>
    <dgm:pt modelId="{E44C8671-8A8F-4702-B245-72278980BC45}">
      <dgm:prSet custT="1"/>
      <dgm:spPr/>
      <dgm:t>
        <a:bodyPr/>
        <a:lstStyle/>
        <a:p>
          <a:pPr algn="l"/>
          <a:r>
            <a:rPr kumimoji="0" lang="en-US" sz="1400" b="1" dirty="0" smtClean="0">
              <a:solidFill>
                <a:schemeClr val="bg1"/>
              </a:solidFill>
              <a:latin typeface="Arial" pitchFamily="34" charset="0"/>
              <a:ea typeface="ＭＳ Ｐゴシック" pitchFamily="-112" charset="-128"/>
              <a:cs typeface="Arial" pitchFamily="34" charset="0"/>
            </a:rPr>
            <a:t>Sales Promotion</a:t>
          </a:r>
          <a:endParaRPr lang="en-US" sz="1400" dirty="0">
            <a:latin typeface="Arial" pitchFamily="34" charset="0"/>
            <a:cs typeface="Arial" pitchFamily="34" charset="0"/>
          </a:endParaRPr>
        </a:p>
      </dgm:t>
    </dgm:pt>
    <dgm:pt modelId="{1E055243-FC7C-4074-A801-FC72DDE41D86}" type="parTrans" cxnId="{6CF8F229-6651-4C2E-AD7E-D7442B38EDBE}">
      <dgm:prSet/>
      <dgm:spPr/>
      <dgm:t>
        <a:bodyPr/>
        <a:lstStyle/>
        <a:p>
          <a:pPr algn="l"/>
          <a:endParaRPr lang="en-US"/>
        </a:p>
      </dgm:t>
    </dgm:pt>
    <dgm:pt modelId="{46EFB652-9396-4722-9D6D-B5508AA133DB}" type="sibTrans" cxnId="{6CF8F229-6651-4C2E-AD7E-D7442B38EDBE}">
      <dgm:prSet/>
      <dgm:spPr/>
      <dgm:t>
        <a:bodyPr/>
        <a:lstStyle/>
        <a:p>
          <a:pPr algn="l"/>
          <a:endParaRPr lang="en-US"/>
        </a:p>
      </dgm:t>
    </dgm:pt>
    <dgm:pt modelId="{CD1ED14C-F038-4D36-B85C-D692AAD43C84}">
      <dgm:prSet custT="1"/>
      <dgm:spPr/>
      <dgm:t>
        <a:bodyPr/>
        <a:lstStyle/>
        <a:p>
          <a:pPr algn="l"/>
          <a:r>
            <a:rPr kumimoji="0" lang="en-US" sz="1400" b="1" dirty="0" smtClean="0">
              <a:solidFill>
                <a:schemeClr val="bg1"/>
              </a:solidFill>
              <a:latin typeface="Arial" pitchFamily="34" charset="0"/>
              <a:ea typeface="ＭＳ Ｐゴシック" pitchFamily="-112" charset="-128"/>
              <a:cs typeface="Arial" pitchFamily="34" charset="0"/>
            </a:rPr>
            <a:t>Other</a:t>
          </a:r>
          <a:endParaRPr lang="en-US" sz="1400" dirty="0">
            <a:latin typeface="Arial" pitchFamily="34" charset="0"/>
            <a:cs typeface="Arial" pitchFamily="34" charset="0"/>
          </a:endParaRPr>
        </a:p>
      </dgm:t>
    </dgm:pt>
    <dgm:pt modelId="{0A40EEFC-4ACF-4A3E-8AED-575D43C3E9BC}" type="parTrans" cxnId="{AFEADE18-195F-4F8C-905A-A15323716CA2}">
      <dgm:prSet/>
      <dgm:spPr/>
      <dgm:t>
        <a:bodyPr/>
        <a:lstStyle/>
        <a:p>
          <a:pPr algn="l"/>
          <a:endParaRPr lang="en-US"/>
        </a:p>
      </dgm:t>
    </dgm:pt>
    <dgm:pt modelId="{6E983E4B-9F7A-480E-918A-6A6238633D00}" type="sibTrans" cxnId="{AFEADE18-195F-4F8C-905A-A15323716CA2}">
      <dgm:prSet/>
      <dgm:spPr/>
      <dgm:t>
        <a:bodyPr/>
        <a:lstStyle/>
        <a:p>
          <a:pPr algn="l"/>
          <a:endParaRPr lang="en-US"/>
        </a:p>
      </dgm:t>
    </dgm:pt>
    <dgm:pt modelId="{4B9463EB-A662-4B3C-A16E-CABAE8BE1629}">
      <dgm:prSet custT="1"/>
      <dgm:spPr/>
      <dgm:t>
        <a:bodyPr anchor="ctr"/>
        <a:lstStyle/>
        <a:p>
          <a:pPr algn="l" rtl="0"/>
          <a:r>
            <a:rPr lang="en-US" sz="1600" dirty="0" smtClean="0">
              <a:solidFill>
                <a:schemeClr val="tx1">
                  <a:lumMod val="75000"/>
                  <a:lumOff val="25000"/>
                </a:schemeClr>
              </a:solidFill>
              <a:latin typeface="Arial" pitchFamily="34" charset="0"/>
              <a:cs typeface="Arial" pitchFamily="34" charset="0"/>
            </a:rPr>
            <a:t>Punch cards for repeat customers, Additional family discount, online coupons  </a:t>
          </a:r>
          <a:endParaRPr lang="en-US" sz="1600" dirty="0">
            <a:solidFill>
              <a:schemeClr val="tx1">
                <a:lumMod val="75000"/>
                <a:lumOff val="25000"/>
              </a:schemeClr>
            </a:solidFill>
            <a:latin typeface="Arial" pitchFamily="34" charset="0"/>
            <a:cs typeface="Arial" pitchFamily="34" charset="0"/>
          </a:endParaRPr>
        </a:p>
      </dgm:t>
    </dgm:pt>
    <dgm:pt modelId="{72289C18-55F7-4CA5-94F2-D26B64A71C79}" type="parTrans" cxnId="{B9F065A2-6619-4987-9AF8-18033336167F}">
      <dgm:prSet/>
      <dgm:spPr/>
      <dgm:t>
        <a:bodyPr/>
        <a:lstStyle/>
        <a:p>
          <a:pPr algn="l"/>
          <a:endParaRPr lang="en-US"/>
        </a:p>
      </dgm:t>
    </dgm:pt>
    <dgm:pt modelId="{BD264D12-938F-40C5-8F3F-A005842EEB33}" type="sibTrans" cxnId="{B9F065A2-6619-4987-9AF8-18033336167F}">
      <dgm:prSet/>
      <dgm:spPr/>
      <dgm:t>
        <a:bodyPr/>
        <a:lstStyle/>
        <a:p>
          <a:pPr algn="l"/>
          <a:endParaRPr lang="en-US"/>
        </a:p>
      </dgm:t>
    </dgm:pt>
    <dgm:pt modelId="{49529679-E85E-4E58-A67C-94DCA7FE44F6}">
      <dgm:prSet custT="1"/>
      <dgm:spPr/>
      <dgm:t>
        <a:bodyPr anchor="ctr"/>
        <a:lstStyle/>
        <a:p>
          <a:pPr algn="l" rtl="0"/>
          <a:r>
            <a:rPr lang="en-US" sz="1575" dirty="0" smtClean="0">
              <a:solidFill>
                <a:schemeClr val="tx1">
                  <a:lumMod val="75000"/>
                  <a:lumOff val="25000"/>
                </a:schemeClr>
              </a:solidFill>
              <a:latin typeface="Arial" pitchFamily="34" charset="0"/>
              <a:cs typeface="Arial" pitchFamily="34" charset="0"/>
            </a:rPr>
            <a:t>The C.T. Shirt Man has asked if they could partner with us when our business is started </a:t>
          </a:r>
        </a:p>
      </dgm:t>
    </dgm:pt>
    <dgm:pt modelId="{25C6C350-09A1-41E2-B147-1EFBF86DF830}" type="parTrans" cxnId="{C3DBECBE-86DB-46A2-A002-835C558D6061}">
      <dgm:prSet/>
      <dgm:spPr/>
      <dgm:t>
        <a:bodyPr/>
        <a:lstStyle/>
        <a:p>
          <a:pPr algn="l"/>
          <a:endParaRPr lang="en-US"/>
        </a:p>
      </dgm:t>
    </dgm:pt>
    <dgm:pt modelId="{94E30201-BD4D-487A-B0EA-A8B8C3B18746}" type="sibTrans" cxnId="{C3DBECBE-86DB-46A2-A002-835C558D6061}">
      <dgm:prSet/>
      <dgm:spPr/>
      <dgm:t>
        <a:bodyPr/>
        <a:lstStyle/>
        <a:p>
          <a:pPr algn="l"/>
          <a:endParaRPr lang="en-US"/>
        </a:p>
      </dgm:t>
    </dgm:pt>
    <dgm:pt modelId="{D7C524F8-7585-406E-ABAD-C3E35ED7DC00}">
      <dgm:prSet custT="1"/>
      <dgm:spPr/>
      <dgm:t>
        <a:bodyPr/>
        <a:lstStyle/>
        <a:p>
          <a:pPr algn="ctr"/>
          <a:r>
            <a:rPr lang="en-US" sz="1800" b="0" dirty="0" smtClean="0">
              <a:latin typeface="Georgia" pitchFamily="18" charset="0"/>
            </a:rPr>
            <a:t>$0.00</a:t>
          </a:r>
          <a:endParaRPr lang="en-US" sz="1800" b="0" dirty="0">
            <a:latin typeface="Georgia" pitchFamily="18" charset="0"/>
          </a:endParaRPr>
        </a:p>
      </dgm:t>
    </dgm:pt>
    <dgm:pt modelId="{811E523A-D0C0-4432-B9E9-C5096A992E0B}" type="parTrans" cxnId="{5C12C5CA-71D4-4B47-A1BC-B5CC42FE91FE}">
      <dgm:prSet/>
      <dgm:spPr/>
      <dgm:t>
        <a:bodyPr/>
        <a:lstStyle/>
        <a:p>
          <a:pPr algn="l"/>
          <a:endParaRPr lang="en-US"/>
        </a:p>
      </dgm:t>
    </dgm:pt>
    <dgm:pt modelId="{03DAF87D-910A-4277-96B5-E1C8AD4FE9A5}" type="sibTrans" cxnId="{5C12C5CA-71D4-4B47-A1BC-B5CC42FE91FE}">
      <dgm:prSet/>
      <dgm:spPr/>
      <dgm:t>
        <a:bodyPr/>
        <a:lstStyle/>
        <a:p>
          <a:pPr algn="l"/>
          <a:endParaRPr lang="en-US"/>
        </a:p>
      </dgm:t>
    </dgm:pt>
    <dgm:pt modelId="{7F4494BD-9AEC-4510-B703-CF63AB41BEDB}">
      <dgm:prSet custT="1">
        <dgm:style>
          <a:lnRef idx="0">
            <a:schemeClr val="accent2"/>
          </a:lnRef>
          <a:fillRef idx="3">
            <a:schemeClr val="accent2"/>
          </a:fillRef>
          <a:effectRef idx="3">
            <a:schemeClr val="accent2"/>
          </a:effectRef>
          <a:fontRef idx="minor">
            <a:schemeClr val="lt1"/>
          </a:fontRef>
        </dgm:style>
      </dgm:prSet>
      <dgm:spPr/>
      <dgm:t>
        <a:bodyPr/>
        <a:lstStyle/>
        <a:p>
          <a:pPr algn="l"/>
          <a:r>
            <a:rPr kumimoji="0" lang="en-US" sz="2400" b="1" dirty="0" smtClean="0">
              <a:solidFill>
                <a:schemeClr val="bg1"/>
              </a:solidFill>
              <a:latin typeface="Arial" pitchFamily="34" charset="0"/>
              <a:ea typeface="ＭＳ Ｐゴシック" pitchFamily="-112" charset="-128"/>
              <a:cs typeface="Arial" pitchFamily="34" charset="0"/>
            </a:rPr>
            <a:t>Total Monthly Promotional Expense</a:t>
          </a:r>
          <a:endParaRPr kumimoji="0" lang="en-US" sz="2400" b="1" dirty="0">
            <a:solidFill>
              <a:schemeClr val="bg1"/>
            </a:solidFill>
            <a:latin typeface="Arial" pitchFamily="34" charset="0"/>
            <a:ea typeface="ＭＳ Ｐゴシック" pitchFamily="-112" charset="-128"/>
            <a:cs typeface="Arial" pitchFamily="34" charset="0"/>
          </a:endParaRPr>
        </a:p>
      </dgm:t>
    </dgm:pt>
    <dgm:pt modelId="{2652AFD3-4386-4414-B875-8AD4450EE61F}" type="parTrans" cxnId="{E07F870C-F636-4559-8027-58C62384818A}">
      <dgm:prSet/>
      <dgm:spPr/>
      <dgm:t>
        <a:bodyPr/>
        <a:lstStyle/>
        <a:p>
          <a:endParaRPr lang="en-US"/>
        </a:p>
      </dgm:t>
    </dgm:pt>
    <dgm:pt modelId="{E309D768-68E4-4705-8EDA-CA4AEB4077E6}" type="sibTrans" cxnId="{E07F870C-F636-4559-8027-58C62384818A}">
      <dgm:prSet/>
      <dgm:spPr/>
      <dgm:t>
        <a:bodyPr/>
        <a:lstStyle/>
        <a:p>
          <a:endParaRPr lang="en-US"/>
        </a:p>
      </dgm:t>
    </dgm:pt>
    <dgm:pt modelId="{6A20F64D-ABC6-4C81-9841-9CD757E52D0B}">
      <dgm:prSet custT="1"/>
      <dgm:spPr/>
      <dgm:t>
        <a:bodyPr/>
        <a:lstStyle/>
        <a:p>
          <a:pPr algn="ctr"/>
          <a:r>
            <a:rPr lang="en-US" sz="1800" b="1" dirty="0" smtClean="0">
              <a:latin typeface="Georgia" pitchFamily="18" charset="0"/>
            </a:rPr>
            <a:t>$88.00</a:t>
          </a:r>
          <a:endParaRPr lang="en-US" sz="1800" b="1" dirty="0">
            <a:latin typeface="Georgia" pitchFamily="18" charset="0"/>
          </a:endParaRPr>
        </a:p>
      </dgm:t>
    </dgm:pt>
    <dgm:pt modelId="{2C7B442E-B186-4BD9-A5A9-43B8E1DB5DF3}" type="parTrans" cxnId="{EB32ADF3-CB88-4D24-895D-0CFF67131653}">
      <dgm:prSet/>
      <dgm:spPr/>
      <dgm:t>
        <a:bodyPr/>
        <a:lstStyle/>
        <a:p>
          <a:endParaRPr lang="en-US"/>
        </a:p>
      </dgm:t>
    </dgm:pt>
    <dgm:pt modelId="{FCA7DC0B-3AED-4049-8D80-7741DD5A0402}" type="sibTrans" cxnId="{EB32ADF3-CB88-4D24-895D-0CFF67131653}">
      <dgm:prSet/>
      <dgm:spPr/>
      <dgm:t>
        <a:bodyPr/>
        <a:lstStyle/>
        <a:p>
          <a:endParaRPr lang="en-US"/>
        </a:p>
      </dgm:t>
    </dgm:pt>
    <dgm:pt modelId="{2AF79F96-E5FC-4E40-B862-273DFCBC5852}">
      <dgm:prSet phldrT="[Text]" custT="1"/>
      <dgm:spPr/>
      <dgm:t>
        <a:bodyPr/>
        <a:lstStyle/>
        <a:p>
          <a:pPr algn="ctr"/>
          <a:r>
            <a:rPr lang="en-US" sz="1800" b="0" dirty="0" smtClean="0">
              <a:latin typeface="Georgia" pitchFamily="18" charset="0"/>
            </a:rPr>
            <a:t>$8.00</a:t>
          </a:r>
          <a:endParaRPr lang="en-US" sz="1800" b="0" dirty="0">
            <a:latin typeface="Georgia" pitchFamily="18" charset="0"/>
          </a:endParaRPr>
        </a:p>
      </dgm:t>
    </dgm:pt>
    <dgm:pt modelId="{0F0B233A-1B2A-447F-9EFB-CB549B0A0F4E}" type="sibTrans" cxnId="{A3B89F3D-C608-4A4C-82B3-BEE88D47B2B9}">
      <dgm:prSet/>
      <dgm:spPr/>
      <dgm:t>
        <a:bodyPr/>
        <a:lstStyle/>
        <a:p>
          <a:pPr algn="l"/>
          <a:endParaRPr lang="en-US"/>
        </a:p>
      </dgm:t>
    </dgm:pt>
    <dgm:pt modelId="{A19EFF13-3E6C-41E4-AAFB-B2BB0184CE55}" type="parTrans" cxnId="{A3B89F3D-C608-4A4C-82B3-BEE88D47B2B9}">
      <dgm:prSet/>
      <dgm:spPr/>
      <dgm:t>
        <a:bodyPr/>
        <a:lstStyle/>
        <a:p>
          <a:pPr algn="l"/>
          <a:endParaRPr lang="en-US"/>
        </a:p>
      </dgm:t>
    </dgm:pt>
    <dgm:pt modelId="{56595FA7-46CF-41B1-A8F0-D9C29D9D53C4}">
      <dgm:prSet phldrT="[Text]" custT="1"/>
      <dgm:spPr/>
      <dgm:t>
        <a:bodyPr anchor="ctr"/>
        <a:lstStyle/>
        <a:p>
          <a:pPr algn="l" rtl="0"/>
          <a:r>
            <a:rPr lang="en-US" sz="1575" dirty="0" smtClean="0">
              <a:solidFill>
                <a:schemeClr val="tx1">
                  <a:lumMod val="75000"/>
                  <a:lumOff val="25000"/>
                </a:schemeClr>
              </a:solidFill>
              <a:latin typeface="Arial" pitchFamily="34" charset="0"/>
              <a:cs typeface="Arial" pitchFamily="34" charset="0"/>
            </a:rPr>
            <a:t>FaceBook, MySpace, Word of mouth from school to school, Twitter, Social Networks, Green Website Hosting</a:t>
          </a:r>
          <a:endParaRPr lang="en-US" sz="1575" dirty="0">
            <a:solidFill>
              <a:schemeClr val="tx1">
                <a:lumMod val="75000"/>
                <a:lumOff val="25000"/>
              </a:schemeClr>
            </a:solidFill>
            <a:latin typeface="Arial" pitchFamily="34" charset="0"/>
            <a:cs typeface="Arial" pitchFamily="34" charset="0"/>
          </a:endParaRPr>
        </a:p>
      </dgm:t>
    </dgm:pt>
    <dgm:pt modelId="{D2324412-9128-49B0-AB00-2A11ADE5C727}">
      <dgm:prSet phldrT="[Text]" custT="1"/>
      <dgm:spPr/>
      <dgm:t>
        <a:bodyPr/>
        <a:lstStyle/>
        <a:p>
          <a:pPr algn="l"/>
          <a:r>
            <a:rPr kumimoji="0" lang="en-US" sz="1400" b="1" dirty="0" smtClean="0">
              <a:solidFill>
                <a:schemeClr val="bg1"/>
              </a:solidFill>
              <a:latin typeface="Arial" pitchFamily="34" charset="0"/>
              <a:ea typeface="ＭＳ Ｐゴシック" pitchFamily="-112" charset="-128"/>
              <a:cs typeface="Arial" pitchFamily="34" charset="0"/>
            </a:rPr>
            <a:t>Publicity</a:t>
          </a:r>
          <a:endParaRPr lang="en-US" sz="1400" dirty="0">
            <a:latin typeface="Arial" pitchFamily="34" charset="0"/>
            <a:cs typeface="Arial" pitchFamily="34" charset="0"/>
          </a:endParaRPr>
        </a:p>
      </dgm:t>
    </dgm:pt>
    <dgm:pt modelId="{C1824B63-FA06-4D18-ACF6-65B3A4484DAA}" type="sibTrans" cxnId="{EF8C3FB7-CBDD-4A26-9CAC-8AD82A03C722}">
      <dgm:prSet/>
      <dgm:spPr/>
      <dgm:t>
        <a:bodyPr/>
        <a:lstStyle/>
        <a:p>
          <a:pPr algn="l"/>
          <a:endParaRPr lang="en-US"/>
        </a:p>
      </dgm:t>
    </dgm:pt>
    <dgm:pt modelId="{B90EB92A-7626-440A-B059-600756DEC6BE}" type="parTrans" cxnId="{EF8C3FB7-CBDD-4A26-9CAC-8AD82A03C722}">
      <dgm:prSet/>
      <dgm:spPr/>
      <dgm:t>
        <a:bodyPr/>
        <a:lstStyle/>
        <a:p>
          <a:pPr algn="l"/>
          <a:endParaRPr lang="en-US"/>
        </a:p>
      </dgm:t>
    </dgm:pt>
    <dgm:pt modelId="{C17BEC37-CBC3-4FCC-9292-E7B60D939EB3}" type="sibTrans" cxnId="{4595A5A6-1968-46BE-A0C5-E2FA435A0537}">
      <dgm:prSet/>
      <dgm:spPr/>
      <dgm:t>
        <a:bodyPr/>
        <a:lstStyle/>
        <a:p>
          <a:pPr algn="l"/>
          <a:endParaRPr lang="en-US"/>
        </a:p>
      </dgm:t>
    </dgm:pt>
    <dgm:pt modelId="{CE0225E6-3C35-46FC-BEDA-1251E804E695}" type="parTrans" cxnId="{4595A5A6-1968-46BE-A0C5-E2FA435A0537}">
      <dgm:prSet/>
      <dgm:spPr/>
      <dgm:t>
        <a:bodyPr/>
        <a:lstStyle/>
        <a:p>
          <a:pPr algn="l"/>
          <a:endParaRPr lang="en-US"/>
        </a:p>
      </dgm:t>
    </dgm:pt>
    <dgm:pt modelId="{AA4CD914-C8D1-45FD-A002-C0FEBF7E7B96}">
      <dgm:prSet custT="1"/>
      <dgm:spPr/>
      <dgm:t>
        <a:bodyPr/>
        <a:lstStyle/>
        <a:p>
          <a:pPr algn="ctr"/>
          <a:r>
            <a:rPr lang="en-US" sz="1800" b="0" dirty="0" smtClean="0">
              <a:latin typeface="Georgia" pitchFamily="18" charset="0"/>
            </a:rPr>
            <a:t>$0.00</a:t>
          </a:r>
          <a:endParaRPr lang="en-US" sz="1800" b="0" dirty="0">
            <a:latin typeface="Georgia" pitchFamily="18" charset="0"/>
          </a:endParaRPr>
        </a:p>
      </dgm:t>
    </dgm:pt>
    <dgm:pt modelId="{75A425E2-6B34-44DC-AAEB-EF36C7BA3BFE}" type="sibTrans" cxnId="{6541408B-24EB-4D3B-94E8-FD76A6895735}">
      <dgm:prSet/>
      <dgm:spPr/>
      <dgm:t>
        <a:bodyPr/>
        <a:lstStyle/>
        <a:p>
          <a:pPr algn="l"/>
          <a:endParaRPr lang="en-US"/>
        </a:p>
      </dgm:t>
    </dgm:pt>
    <dgm:pt modelId="{1F865727-75EA-4D2A-BDE6-BF1CF8841758}" type="parTrans" cxnId="{6541408B-24EB-4D3B-94E8-FD76A6895735}">
      <dgm:prSet/>
      <dgm:spPr/>
      <dgm:t>
        <a:bodyPr/>
        <a:lstStyle/>
        <a:p>
          <a:pPr algn="l"/>
          <a:endParaRPr lang="en-US"/>
        </a:p>
      </dgm:t>
    </dgm:pt>
    <dgm:pt modelId="{81928DEB-23E7-4566-AAD8-D4E50438F3DC}" type="pres">
      <dgm:prSet presAssocID="{5D088EAF-5C9E-4380-92C2-459CBD91FFAE}" presName="Name0" presStyleCnt="0">
        <dgm:presLayoutVars>
          <dgm:chPref val="3"/>
          <dgm:dir/>
          <dgm:animLvl val="lvl"/>
          <dgm:resizeHandles/>
        </dgm:presLayoutVars>
      </dgm:prSet>
      <dgm:spPr/>
      <dgm:t>
        <a:bodyPr/>
        <a:lstStyle/>
        <a:p>
          <a:endParaRPr lang="en-US"/>
        </a:p>
      </dgm:t>
    </dgm:pt>
    <dgm:pt modelId="{807D63B0-6EC4-4AAA-A5AB-29E9B747093B}" type="pres">
      <dgm:prSet presAssocID="{77875E0C-ED88-4616-976C-B07F74C87F4C}" presName="horFlow" presStyleCnt="0"/>
      <dgm:spPr/>
    </dgm:pt>
    <dgm:pt modelId="{8860C7E2-1C1E-4070-A52C-F8275CD6D764}" type="pres">
      <dgm:prSet presAssocID="{77875E0C-ED88-4616-976C-B07F74C87F4C}" presName="bigChev" presStyleLbl="node1" presStyleIdx="0" presStyleCnt="6" custScaleX="132131" custScaleY="120865" custLinFactX="-85688" custLinFactNeighborX="-100000" custLinFactNeighborY="-294"/>
      <dgm:spPr/>
      <dgm:t>
        <a:bodyPr/>
        <a:lstStyle/>
        <a:p>
          <a:endParaRPr lang="en-US"/>
        </a:p>
      </dgm:t>
    </dgm:pt>
    <dgm:pt modelId="{262BB481-B521-4D03-AB96-5DE2C41530B4}" type="pres">
      <dgm:prSet presAssocID="{AFB5A3BC-3718-4808-923D-D46F3E5083E4}" presName="parTrans" presStyleCnt="0"/>
      <dgm:spPr/>
    </dgm:pt>
    <dgm:pt modelId="{147D333D-A6F8-490F-A01B-454BFC967F83}" type="pres">
      <dgm:prSet presAssocID="{B8CC9B13-CE5C-436B-ACD3-BC7DBEC59528}" presName="node" presStyleLbl="alignAccFollowNode1" presStyleIdx="0" presStyleCnt="11" custScaleX="458669" custScaleY="143531" custLinFactNeighborX="-33494" custLinFactNeighborY="2500">
        <dgm:presLayoutVars>
          <dgm:bulletEnabled val="1"/>
        </dgm:presLayoutVars>
      </dgm:prSet>
      <dgm:spPr/>
      <dgm:t>
        <a:bodyPr/>
        <a:lstStyle/>
        <a:p>
          <a:endParaRPr lang="en-US"/>
        </a:p>
      </dgm:t>
    </dgm:pt>
    <dgm:pt modelId="{CEF1FF84-00EE-43E2-BC3D-408919F869C9}" type="pres">
      <dgm:prSet presAssocID="{87F1A11C-855F-4610-86AC-F0775146DE7C}" presName="sibTrans" presStyleCnt="0"/>
      <dgm:spPr/>
    </dgm:pt>
    <dgm:pt modelId="{46F29F34-308A-4F36-8112-E852C6ABB5DD}" type="pres">
      <dgm:prSet presAssocID="{75570873-FDB5-41D8-ADDB-C74AC9BEFED9}" presName="node" presStyleLbl="alignAccFollowNode1" presStyleIdx="1" presStyleCnt="11" custScaleX="171426" custScaleY="141470" custLinFactX="164036" custLinFactNeighborX="200000" custLinFactNeighborY="-1960">
        <dgm:presLayoutVars>
          <dgm:bulletEnabled val="1"/>
        </dgm:presLayoutVars>
      </dgm:prSet>
      <dgm:spPr/>
      <dgm:t>
        <a:bodyPr/>
        <a:lstStyle/>
        <a:p>
          <a:endParaRPr lang="en-US"/>
        </a:p>
      </dgm:t>
    </dgm:pt>
    <dgm:pt modelId="{0D282BAA-1F26-44C0-903C-8A6DBB4483A2}" type="pres">
      <dgm:prSet presAssocID="{77875E0C-ED88-4616-976C-B07F74C87F4C}" presName="vSp" presStyleCnt="0"/>
      <dgm:spPr/>
    </dgm:pt>
    <dgm:pt modelId="{82D4BE78-7A32-465C-B590-9589641E061F}" type="pres">
      <dgm:prSet presAssocID="{D2324412-9128-49B0-AB00-2A11ADE5C727}" presName="horFlow" presStyleCnt="0"/>
      <dgm:spPr/>
    </dgm:pt>
    <dgm:pt modelId="{CF7DDBAB-52FB-4DDB-9A94-8F119C206472}" type="pres">
      <dgm:prSet presAssocID="{D2324412-9128-49B0-AB00-2A11ADE5C727}" presName="bigChev" presStyleLbl="node1" presStyleIdx="1" presStyleCnt="6" custScaleX="132131" custScaleY="120865" custLinFactX="-85688" custLinFactNeighborX="-100000" custLinFactNeighborY="-458"/>
      <dgm:spPr/>
      <dgm:t>
        <a:bodyPr/>
        <a:lstStyle/>
        <a:p>
          <a:endParaRPr lang="en-US"/>
        </a:p>
      </dgm:t>
    </dgm:pt>
    <dgm:pt modelId="{6B80AF83-3ABF-4387-9173-650FF8BB2D8B}" type="pres">
      <dgm:prSet presAssocID="{CE0225E6-3C35-46FC-BEDA-1251E804E695}" presName="parTrans" presStyleCnt="0"/>
      <dgm:spPr/>
    </dgm:pt>
    <dgm:pt modelId="{4A43E7E5-EB46-40A4-9412-D04F365622B6}" type="pres">
      <dgm:prSet presAssocID="{56595FA7-46CF-41B1-A8F0-D9C29D9D53C4}" presName="node" presStyleLbl="alignAccFollowNode1" presStyleIdx="2" presStyleCnt="11" custScaleX="458669" custScaleY="143532" custLinFactNeighborX="13980" custLinFactNeighborY="5192">
        <dgm:presLayoutVars>
          <dgm:bulletEnabled val="1"/>
        </dgm:presLayoutVars>
      </dgm:prSet>
      <dgm:spPr/>
      <dgm:t>
        <a:bodyPr/>
        <a:lstStyle/>
        <a:p>
          <a:endParaRPr lang="en-US"/>
        </a:p>
      </dgm:t>
    </dgm:pt>
    <dgm:pt modelId="{A03770A0-5C09-42E4-9419-01EAA3740CAB}" type="pres">
      <dgm:prSet presAssocID="{C17BEC37-CBC3-4FCC-9292-E7B60D939EB3}" presName="sibTrans" presStyleCnt="0"/>
      <dgm:spPr/>
    </dgm:pt>
    <dgm:pt modelId="{868EAFB0-CE8F-4BDA-80A9-71F5A34600EB}" type="pres">
      <dgm:prSet presAssocID="{2AF79F96-E5FC-4E40-B862-273DFCBC5852}" presName="node" presStyleLbl="alignAccFollowNode1" presStyleIdx="3" presStyleCnt="11" custScaleX="171426" custScaleY="141470" custLinFactX="164036" custLinFactNeighborX="200000" custLinFactNeighborY="-1960">
        <dgm:presLayoutVars>
          <dgm:bulletEnabled val="1"/>
        </dgm:presLayoutVars>
      </dgm:prSet>
      <dgm:spPr/>
      <dgm:t>
        <a:bodyPr/>
        <a:lstStyle/>
        <a:p>
          <a:endParaRPr lang="en-US"/>
        </a:p>
      </dgm:t>
    </dgm:pt>
    <dgm:pt modelId="{122426C8-6442-4D18-94EF-38A5BD2BFD79}" type="pres">
      <dgm:prSet presAssocID="{D2324412-9128-49B0-AB00-2A11ADE5C727}" presName="vSp" presStyleCnt="0"/>
      <dgm:spPr/>
    </dgm:pt>
    <dgm:pt modelId="{4BFE0382-8026-4B89-B1AF-267BFF84A0BA}" type="pres">
      <dgm:prSet presAssocID="{271CED29-FC0A-436E-9C74-26431CB99479}" presName="horFlow" presStyleCnt="0"/>
      <dgm:spPr/>
    </dgm:pt>
    <dgm:pt modelId="{FBC94512-A788-4D51-9491-DE0D1E41C96C}" type="pres">
      <dgm:prSet presAssocID="{271CED29-FC0A-436E-9C74-26431CB99479}" presName="bigChev" presStyleLbl="node1" presStyleIdx="2" presStyleCnt="6" custScaleX="132131" custScaleY="120865" custLinFactX="-85688" custLinFactNeighborX="-100000" custLinFactNeighborY="-458"/>
      <dgm:spPr/>
      <dgm:t>
        <a:bodyPr/>
        <a:lstStyle/>
        <a:p>
          <a:endParaRPr lang="en-US"/>
        </a:p>
      </dgm:t>
    </dgm:pt>
    <dgm:pt modelId="{08E26352-0E29-4F0F-8C0E-0499133495F4}" type="pres">
      <dgm:prSet presAssocID="{9DFDC5A9-82DA-4B4F-8D8C-63CD31630142}" presName="parTrans" presStyleCnt="0"/>
      <dgm:spPr/>
    </dgm:pt>
    <dgm:pt modelId="{2871118B-66F9-44F6-9C40-5C075EEE7924}" type="pres">
      <dgm:prSet presAssocID="{29E67DB3-40B5-4D3D-82FD-7942957D7BDF}" presName="node" presStyleLbl="alignAccFollowNode1" presStyleIdx="4" presStyleCnt="11" custScaleX="458669" custScaleY="143532" custLinFactNeighborX="13980" custLinFactNeighborY="5192">
        <dgm:presLayoutVars>
          <dgm:bulletEnabled val="1"/>
        </dgm:presLayoutVars>
      </dgm:prSet>
      <dgm:spPr/>
      <dgm:t>
        <a:bodyPr/>
        <a:lstStyle/>
        <a:p>
          <a:endParaRPr lang="en-US"/>
        </a:p>
      </dgm:t>
    </dgm:pt>
    <dgm:pt modelId="{A8F438E0-1801-42F2-8992-9D27454C84CE}" type="pres">
      <dgm:prSet presAssocID="{772887AC-A268-4B0B-9C4B-880A0F87553C}" presName="sibTrans" presStyleCnt="0"/>
      <dgm:spPr/>
    </dgm:pt>
    <dgm:pt modelId="{0DE6EFBB-54BB-4F86-86B1-49B8618D9EE4}" type="pres">
      <dgm:prSet presAssocID="{29A6EAFD-B586-42F6-A5B5-A24717CDE48A}" presName="node" presStyleLbl="alignAccFollowNode1" presStyleIdx="5" presStyleCnt="11" custScaleX="171426" custScaleY="141470" custLinFactX="164036" custLinFactNeighborX="200000" custLinFactNeighborY="-1960">
        <dgm:presLayoutVars>
          <dgm:bulletEnabled val="1"/>
        </dgm:presLayoutVars>
      </dgm:prSet>
      <dgm:spPr/>
      <dgm:t>
        <a:bodyPr/>
        <a:lstStyle/>
        <a:p>
          <a:endParaRPr lang="en-US"/>
        </a:p>
      </dgm:t>
    </dgm:pt>
    <dgm:pt modelId="{629D2355-C38C-4CC0-8CB5-E1677023499C}" type="pres">
      <dgm:prSet presAssocID="{271CED29-FC0A-436E-9C74-26431CB99479}" presName="vSp" presStyleCnt="0"/>
      <dgm:spPr/>
    </dgm:pt>
    <dgm:pt modelId="{2A131E8E-3B59-4AD8-B8AE-A29A2A4F3C8B}" type="pres">
      <dgm:prSet presAssocID="{E44C8671-8A8F-4702-B245-72278980BC45}" presName="horFlow" presStyleCnt="0"/>
      <dgm:spPr/>
    </dgm:pt>
    <dgm:pt modelId="{400525BB-6B5C-4878-A030-9B2B54220E92}" type="pres">
      <dgm:prSet presAssocID="{E44C8671-8A8F-4702-B245-72278980BC45}" presName="bigChev" presStyleLbl="node1" presStyleIdx="3" presStyleCnt="6" custScaleX="132131" custScaleY="120865" custLinFactX="-85688" custLinFactNeighborX="-100000" custLinFactNeighborY="-458"/>
      <dgm:spPr/>
      <dgm:t>
        <a:bodyPr/>
        <a:lstStyle/>
        <a:p>
          <a:endParaRPr lang="en-US"/>
        </a:p>
      </dgm:t>
    </dgm:pt>
    <dgm:pt modelId="{B3FFB995-9864-4930-B3E1-11572012DFF1}" type="pres">
      <dgm:prSet presAssocID="{72289C18-55F7-4CA5-94F2-D26B64A71C79}" presName="parTrans" presStyleCnt="0"/>
      <dgm:spPr/>
    </dgm:pt>
    <dgm:pt modelId="{E64FB962-897E-419B-9528-9B4AD050276F}" type="pres">
      <dgm:prSet presAssocID="{4B9463EB-A662-4B3C-A16E-CABAE8BE1629}" presName="node" presStyleLbl="alignAccFollowNode1" presStyleIdx="6" presStyleCnt="11" custScaleX="458669" custScaleY="143532" custLinFactNeighborX="13980" custLinFactNeighborY="5192">
        <dgm:presLayoutVars>
          <dgm:bulletEnabled val="1"/>
        </dgm:presLayoutVars>
      </dgm:prSet>
      <dgm:spPr/>
      <dgm:t>
        <a:bodyPr/>
        <a:lstStyle/>
        <a:p>
          <a:endParaRPr lang="en-US"/>
        </a:p>
      </dgm:t>
    </dgm:pt>
    <dgm:pt modelId="{B0C09877-7C2E-4579-B68B-65E6C038A46B}" type="pres">
      <dgm:prSet presAssocID="{BD264D12-938F-40C5-8F3F-A005842EEB33}" presName="sibTrans" presStyleCnt="0"/>
      <dgm:spPr/>
    </dgm:pt>
    <dgm:pt modelId="{CB750CD6-D419-4A6F-93D2-29C4141EE188}" type="pres">
      <dgm:prSet presAssocID="{AA4CD914-C8D1-45FD-A002-C0FEBF7E7B96}" presName="node" presStyleLbl="alignAccFollowNode1" presStyleIdx="7" presStyleCnt="11" custScaleX="171426" custScaleY="141470" custLinFactX="164036" custLinFactNeighborX="200000" custLinFactNeighborY="-1960">
        <dgm:presLayoutVars>
          <dgm:bulletEnabled val="1"/>
        </dgm:presLayoutVars>
      </dgm:prSet>
      <dgm:spPr/>
      <dgm:t>
        <a:bodyPr/>
        <a:lstStyle/>
        <a:p>
          <a:endParaRPr lang="en-US"/>
        </a:p>
      </dgm:t>
    </dgm:pt>
    <dgm:pt modelId="{58408741-B774-4E9C-9BAF-62B0D1570890}" type="pres">
      <dgm:prSet presAssocID="{E44C8671-8A8F-4702-B245-72278980BC45}" presName="vSp" presStyleCnt="0"/>
      <dgm:spPr/>
    </dgm:pt>
    <dgm:pt modelId="{857D3ECF-F3E8-4EAE-9DE0-055FE3C16BD4}" type="pres">
      <dgm:prSet presAssocID="{CD1ED14C-F038-4D36-B85C-D692AAD43C84}" presName="horFlow" presStyleCnt="0"/>
      <dgm:spPr/>
    </dgm:pt>
    <dgm:pt modelId="{4132DB89-3271-4F86-9FF6-90D6F17030E8}" type="pres">
      <dgm:prSet presAssocID="{CD1ED14C-F038-4D36-B85C-D692AAD43C84}" presName="bigChev" presStyleLbl="node1" presStyleIdx="4" presStyleCnt="6" custScaleX="132131" custScaleY="120865" custLinFactX="-85688" custLinFactNeighborX="-100000" custLinFactNeighborY="294"/>
      <dgm:spPr/>
      <dgm:t>
        <a:bodyPr/>
        <a:lstStyle/>
        <a:p>
          <a:endParaRPr lang="en-US"/>
        </a:p>
      </dgm:t>
    </dgm:pt>
    <dgm:pt modelId="{E9E47B95-2D47-466F-8667-7B5DECA41E6B}" type="pres">
      <dgm:prSet presAssocID="{25C6C350-09A1-41E2-B147-1EFBF86DF830}" presName="parTrans" presStyleCnt="0"/>
      <dgm:spPr/>
    </dgm:pt>
    <dgm:pt modelId="{1A134E2F-91F6-4E88-BBAA-B567DF0402AB}" type="pres">
      <dgm:prSet presAssocID="{49529679-E85E-4E58-A67C-94DCA7FE44F6}" presName="node" presStyleLbl="alignAccFollowNode1" presStyleIdx="8" presStyleCnt="11" custScaleX="458669" custScaleY="143532" custLinFactNeighborX="18313" custLinFactNeighborY="5318">
        <dgm:presLayoutVars>
          <dgm:bulletEnabled val="1"/>
        </dgm:presLayoutVars>
      </dgm:prSet>
      <dgm:spPr/>
      <dgm:t>
        <a:bodyPr/>
        <a:lstStyle/>
        <a:p>
          <a:endParaRPr lang="en-US"/>
        </a:p>
      </dgm:t>
    </dgm:pt>
    <dgm:pt modelId="{B96196DB-5B9A-485F-8F6C-0286428C290A}" type="pres">
      <dgm:prSet presAssocID="{94E30201-BD4D-487A-B0EA-A8B8C3B18746}" presName="sibTrans" presStyleCnt="0"/>
      <dgm:spPr/>
    </dgm:pt>
    <dgm:pt modelId="{07E8B542-EE9D-4D88-9CEC-97225ED67A1B}" type="pres">
      <dgm:prSet presAssocID="{D7C524F8-7585-406E-ABAD-C3E35ED7DC00}" presName="node" presStyleLbl="alignAccFollowNode1" presStyleIdx="9" presStyleCnt="11" custScaleX="171426" custScaleY="141470" custLinFactX="164036" custLinFactNeighborX="200000" custLinFactNeighborY="-1960">
        <dgm:presLayoutVars>
          <dgm:bulletEnabled val="1"/>
        </dgm:presLayoutVars>
      </dgm:prSet>
      <dgm:spPr/>
      <dgm:t>
        <a:bodyPr/>
        <a:lstStyle/>
        <a:p>
          <a:endParaRPr lang="en-US"/>
        </a:p>
      </dgm:t>
    </dgm:pt>
    <dgm:pt modelId="{3DC3886C-55F8-44BE-8269-4FAC58E7F5F6}" type="pres">
      <dgm:prSet presAssocID="{CD1ED14C-F038-4D36-B85C-D692AAD43C84}" presName="vSp" presStyleCnt="0"/>
      <dgm:spPr/>
    </dgm:pt>
    <dgm:pt modelId="{46C015CD-3D27-4F4D-9333-F451890FE54E}" type="pres">
      <dgm:prSet presAssocID="{7F4494BD-9AEC-4510-B703-CF63AB41BEDB}" presName="horFlow" presStyleCnt="0"/>
      <dgm:spPr/>
    </dgm:pt>
    <dgm:pt modelId="{6FB05255-4C13-4293-B64A-3595AC61192B}" type="pres">
      <dgm:prSet presAssocID="{7F4494BD-9AEC-4510-B703-CF63AB41BEDB}" presName="bigChev" presStyleLbl="node1" presStyleIdx="5" presStyleCnt="6" custScaleX="499267" custScaleY="144257" custLinFactNeighborX="2712" custLinFactNeighborY="4144"/>
      <dgm:spPr/>
      <dgm:t>
        <a:bodyPr/>
        <a:lstStyle/>
        <a:p>
          <a:endParaRPr lang="en-US"/>
        </a:p>
      </dgm:t>
    </dgm:pt>
    <dgm:pt modelId="{75619A91-E24D-430C-96BD-6EE2F63E46EF}" type="pres">
      <dgm:prSet presAssocID="{2C7B442E-B186-4BD9-A5A9-43B8E1DB5DF3}" presName="parTrans" presStyleCnt="0"/>
      <dgm:spPr/>
    </dgm:pt>
    <dgm:pt modelId="{40DF76EF-BE7A-49D2-A509-56342856CA2D}" type="pres">
      <dgm:prSet presAssocID="{6A20F64D-ABC6-4C81-9841-9CD757E52D0B}" presName="node" presStyleLbl="alignAccFollowNode1" presStyleIdx="10" presStyleCnt="11" custScaleX="175699" custScaleY="173804" custLinFactNeighborX="70081" custLinFactNeighborY="-2456">
        <dgm:presLayoutVars>
          <dgm:bulletEnabled val="1"/>
        </dgm:presLayoutVars>
      </dgm:prSet>
      <dgm:spPr/>
      <dgm:t>
        <a:bodyPr/>
        <a:lstStyle/>
        <a:p>
          <a:endParaRPr lang="en-US"/>
        </a:p>
      </dgm:t>
    </dgm:pt>
  </dgm:ptLst>
  <dgm:cxnLst>
    <dgm:cxn modelId="{F3CFFC2D-152B-486D-94F6-1274F224287B}" type="presOf" srcId="{2AF79F96-E5FC-4E40-B862-273DFCBC5852}" destId="{868EAFB0-CE8F-4BDA-80A9-71F5A34600EB}" srcOrd="0" destOrd="0" presId="urn:microsoft.com/office/officeart/2005/8/layout/lProcess3"/>
    <dgm:cxn modelId="{6827E513-ABA2-49AB-AC4E-05902B2749C8}" type="presOf" srcId="{75570873-FDB5-41D8-ADDB-C74AC9BEFED9}" destId="{46F29F34-308A-4F36-8112-E852C6ABB5DD}" srcOrd="0" destOrd="0" presId="urn:microsoft.com/office/officeart/2005/8/layout/lProcess3"/>
    <dgm:cxn modelId="{D830D945-E6A4-49D6-8AEC-DD8C151C460A}" type="presOf" srcId="{E44C8671-8A8F-4702-B245-72278980BC45}" destId="{400525BB-6B5C-4878-A030-9B2B54220E92}" srcOrd="0" destOrd="0" presId="urn:microsoft.com/office/officeart/2005/8/layout/lProcess3"/>
    <dgm:cxn modelId="{D869ABC4-7C37-45D6-BF79-C2F84E8B6EBB}" srcId="{271CED29-FC0A-436E-9C74-26431CB99479}" destId="{29E67DB3-40B5-4D3D-82FD-7942957D7BDF}" srcOrd="0" destOrd="0" parTransId="{9DFDC5A9-82DA-4B4F-8D8C-63CD31630142}" sibTransId="{772887AC-A268-4B0B-9C4B-880A0F87553C}"/>
    <dgm:cxn modelId="{7DB64E46-6AD4-488B-B80F-16A7ACA95D89}" type="presOf" srcId="{271CED29-FC0A-436E-9C74-26431CB99479}" destId="{FBC94512-A788-4D51-9491-DE0D1E41C96C}" srcOrd="0" destOrd="0" presId="urn:microsoft.com/office/officeart/2005/8/layout/lProcess3"/>
    <dgm:cxn modelId="{E07F870C-F636-4559-8027-58C62384818A}" srcId="{5D088EAF-5C9E-4380-92C2-459CBD91FFAE}" destId="{7F4494BD-9AEC-4510-B703-CF63AB41BEDB}" srcOrd="5" destOrd="0" parTransId="{2652AFD3-4386-4414-B875-8AD4450EE61F}" sibTransId="{E309D768-68E4-4705-8EDA-CA4AEB4077E6}"/>
    <dgm:cxn modelId="{B9F065A2-6619-4987-9AF8-18033336167F}" srcId="{E44C8671-8A8F-4702-B245-72278980BC45}" destId="{4B9463EB-A662-4B3C-A16E-CABAE8BE1629}" srcOrd="0" destOrd="0" parTransId="{72289C18-55F7-4CA5-94F2-D26B64A71C79}" sibTransId="{BD264D12-938F-40C5-8F3F-A005842EEB33}"/>
    <dgm:cxn modelId="{6541408B-24EB-4D3B-94E8-FD76A6895735}" srcId="{E44C8671-8A8F-4702-B245-72278980BC45}" destId="{AA4CD914-C8D1-45FD-A002-C0FEBF7E7B96}" srcOrd="1" destOrd="0" parTransId="{1F865727-75EA-4D2A-BDE6-BF1CF8841758}" sibTransId="{75A425E2-6B34-44DC-AAEB-EF36C7BA3BFE}"/>
    <dgm:cxn modelId="{D3CA687F-28A9-4CE7-B0FB-27D01AA143FA}" type="presOf" srcId="{AA4CD914-C8D1-45FD-A002-C0FEBF7E7B96}" destId="{CB750CD6-D419-4A6F-93D2-29C4141EE188}" srcOrd="0" destOrd="0" presId="urn:microsoft.com/office/officeart/2005/8/layout/lProcess3"/>
    <dgm:cxn modelId="{B1112DFB-D510-4820-AEED-04283FB51015}" type="presOf" srcId="{CD1ED14C-F038-4D36-B85C-D692AAD43C84}" destId="{4132DB89-3271-4F86-9FF6-90D6F17030E8}" srcOrd="0" destOrd="0" presId="urn:microsoft.com/office/officeart/2005/8/layout/lProcess3"/>
    <dgm:cxn modelId="{C7681EF8-2FE4-43B8-A79E-4DA2C8F57077}" type="presOf" srcId="{B8CC9B13-CE5C-436B-ACD3-BC7DBEC59528}" destId="{147D333D-A6F8-490F-A01B-454BFC967F83}" srcOrd="0" destOrd="0" presId="urn:microsoft.com/office/officeart/2005/8/layout/lProcess3"/>
    <dgm:cxn modelId="{C3DBECBE-86DB-46A2-A002-835C558D6061}" srcId="{CD1ED14C-F038-4D36-B85C-D692AAD43C84}" destId="{49529679-E85E-4E58-A67C-94DCA7FE44F6}" srcOrd="0" destOrd="0" parTransId="{25C6C350-09A1-41E2-B147-1EFBF86DF830}" sibTransId="{94E30201-BD4D-487A-B0EA-A8B8C3B18746}"/>
    <dgm:cxn modelId="{4595A5A6-1968-46BE-A0C5-E2FA435A0537}" srcId="{D2324412-9128-49B0-AB00-2A11ADE5C727}" destId="{56595FA7-46CF-41B1-A8F0-D9C29D9D53C4}" srcOrd="0" destOrd="0" parTransId="{CE0225E6-3C35-46FC-BEDA-1251E804E695}" sibTransId="{C17BEC37-CBC3-4FCC-9292-E7B60D939EB3}"/>
    <dgm:cxn modelId="{98DA6372-85DF-494D-814F-14079A4A54F9}" type="presOf" srcId="{6A20F64D-ABC6-4C81-9841-9CD757E52D0B}" destId="{40DF76EF-BE7A-49D2-A509-56342856CA2D}" srcOrd="0" destOrd="0" presId="urn:microsoft.com/office/officeart/2005/8/layout/lProcess3"/>
    <dgm:cxn modelId="{7933753C-F85F-4B99-B2AB-5E9215DB554F}" type="presOf" srcId="{77875E0C-ED88-4616-976C-B07F74C87F4C}" destId="{8860C7E2-1C1E-4070-A52C-F8275CD6D764}" srcOrd="0" destOrd="0" presId="urn:microsoft.com/office/officeart/2005/8/layout/lProcess3"/>
    <dgm:cxn modelId="{EB32ADF3-CB88-4D24-895D-0CFF67131653}" srcId="{7F4494BD-9AEC-4510-B703-CF63AB41BEDB}" destId="{6A20F64D-ABC6-4C81-9841-9CD757E52D0B}" srcOrd="0" destOrd="0" parTransId="{2C7B442E-B186-4BD9-A5A9-43B8E1DB5DF3}" sibTransId="{FCA7DC0B-3AED-4049-8D80-7741DD5A0402}"/>
    <dgm:cxn modelId="{A991603E-D215-4570-83D3-F62DC18497F4}" type="presOf" srcId="{29A6EAFD-B586-42F6-A5B5-A24717CDE48A}" destId="{0DE6EFBB-54BB-4F86-86B1-49B8618D9EE4}" srcOrd="0" destOrd="0" presId="urn:microsoft.com/office/officeart/2005/8/layout/lProcess3"/>
    <dgm:cxn modelId="{9170FEB8-7271-4190-8799-BCABAAB6A5BE}" type="presOf" srcId="{7F4494BD-9AEC-4510-B703-CF63AB41BEDB}" destId="{6FB05255-4C13-4293-B64A-3595AC61192B}" srcOrd="0" destOrd="0" presId="urn:microsoft.com/office/officeart/2005/8/layout/lProcess3"/>
    <dgm:cxn modelId="{A4A67DED-4681-4CA2-9813-4A9CF5BE2484}" type="presOf" srcId="{56595FA7-46CF-41B1-A8F0-D9C29D9D53C4}" destId="{4A43E7E5-EB46-40A4-9412-D04F365622B6}" srcOrd="0" destOrd="0" presId="urn:microsoft.com/office/officeart/2005/8/layout/lProcess3"/>
    <dgm:cxn modelId="{BF048560-B0E6-4CBE-839B-19A1F8F450AE}" srcId="{5D088EAF-5C9E-4380-92C2-459CBD91FFAE}" destId="{77875E0C-ED88-4616-976C-B07F74C87F4C}" srcOrd="0" destOrd="0" parTransId="{686590AB-1395-41D0-9647-F0A34C44D82D}" sibTransId="{14431ABC-DC09-43E9-8D5D-8ED285E563D6}"/>
    <dgm:cxn modelId="{EB065AFF-B320-4C1B-B457-53F7202C1736}" type="presOf" srcId="{4B9463EB-A662-4B3C-A16E-CABAE8BE1629}" destId="{E64FB962-897E-419B-9528-9B4AD050276F}" srcOrd="0" destOrd="0" presId="urn:microsoft.com/office/officeart/2005/8/layout/lProcess3"/>
    <dgm:cxn modelId="{41F70A09-C644-4FDC-88B2-FD210CD0F464}" srcId="{5D088EAF-5C9E-4380-92C2-459CBD91FFAE}" destId="{271CED29-FC0A-436E-9C74-26431CB99479}" srcOrd="2" destOrd="0" parTransId="{D6629B06-506B-404E-9EFA-E5E7D3CCBB88}" sibTransId="{C9ABE3FD-00EA-4777-99D2-83F9D94DCD99}"/>
    <dgm:cxn modelId="{246E6108-0F0D-4DF8-ADE2-BE5EA538F64F}" srcId="{271CED29-FC0A-436E-9C74-26431CB99479}" destId="{29A6EAFD-B586-42F6-A5B5-A24717CDE48A}" srcOrd="1" destOrd="0" parTransId="{24E5A0C1-1E59-48AE-8DE1-776D77FC55BB}" sibTransId="{A2C37691-389B-4205-960D-64DC55138608}"/>
    <dgm:cxn modelId="{42D19B0C-2E78-4BF2-A2E4-EB353BBB5AC8}" srcId="{77875E0C-ED88-4616-976C-B07F74C87F4C}" destId="{75570873-FDB5-41D8-ADDB-C74AC9BEFED9}" srcOrd="1" destOrd="0" parTransId="{65E8710A-C5F9-49D8-9E25-CC3BA598AD95}" sibTransId="{B9123524-B7D8-4D14-A81E-214C94EF7E07}"/>
    <dgm:cxn modelId="{B2208734-626E-4B88-8F67-7D3E90F68581}" type="presOf" srcId="{29E67DB3-40B5-4D3D-82FD-7942957D7BDF}" destId="{2871118B-66F9-44F6-9C40-5C075EEE7924}" srcOrd="0" destOrd="0" presId="urn:microsoft.com/office/officeart/2005/8/layout/lProcess3"/>
    <dgm:cxn modelId="{A494AC11-EB6C-44AA-B657-BAF84AF0E151}" type="presOf" srcId="{D7C524F8-7585-406E-ABAD-C3E35ED7DC00}" destId="{07E8B542-EE9D-4D88-9CEC-97225ED67A1B}" srcOrd="0" destOrd="0" presId="urn:microsoft.com/office/officeart/2005/8/layout/lProcess3"/>
    <dgm:cxn modelId="{5E697177-F3F5-4770-9D7B-C5DDD8330FB9}" type="presOf" srcId="{5D088EAF-5C9E-4380-92C2-459CBD91FFAE}" destId="{81928DEB-23E7-4566-AAD8-D4E50438F3DC}" srcOrd="0" destOrd="0" presId="urn:microsoft.com/office/officeart/2005/8/layout/lProcess3"/>
    <dgm:cxn modelId="{6CF8F229-6651-4C2E-AD7E-D7442B38EDBE}" srcId="{5D088EAF-5C9E-4380-92C2-459CBD91FFAE}" destId="{E44C8671-8A8F-4702-B245-72278980BC45}" srcOrd="3" destOrd="0" parTransId="{1E055243-FC7C-4074-A801-FC72DDE41D86}" sibTransId="{46EFB652-9396-4722-9D6D-B5508AA133DB}"/>
    <dgm:cxn modelId="{EF8C3FB7-CBDD-4A26-9CAC-8AD82A03C722}" srcId="{5D088EAF-5C9E-4380-92C2-459CBD91FFAE}" destId="{D2324412-9128-49B0-AB00-2A11ADE5C727}" srcOrd="1" destOrd="0" parTransId="{B90EB92A-7626-440A-B059-600756DEC6BE}" sibTransId="{C1824B63-FA06-4D18-ACF6-65B3A4484DAA}"/>
    <dgm:cxn modelId="{5C12C5CA-71D4-4B47-A1BC-B5CC42FE91FE}" srcId="{CD1ED14C-F038-4D36-B85C-D692AAD43C84}" destId="{D7C524F8-7585-406E-ABAD-C3E35ED7DC00}" srcOrd="1" destOrd="0" parTransId="{811E523A-D0C0-4432-B9E9-C5096A992E0B}" sibTransId="{03DAF87D-910A-4277-96B5-E1C8AD4FE9A5}"/>
    <dgm:cxn modelId="{C062C626-45A4-4613-BE0A-532822429D74}" srcId="{77875E0C-ED88-4616-976C-B07F74C87F4C}" destId="{B8CC9B13-CE5C-436B-ACD3-BC7DBEC59528}" srcOrd="0" destOrd="0" parTransId="{AFB5A3BC-3718-4808-923D-D46F3E5083E4}" sibTransId="{87F1A11C-855F-4610-86AC-F0775146DE7C}"/>
    <dgm:cxn modelId="{A3B89F3D-C608-4A4C-82B3-BEE88D47B2B9}" srcId="{D2324412-9128-49B0-AB00-2A11ADE5C727}" destId="{2AF79F96-E5FC-4E40-B862-273DFCBC5852}" srcOrd="1" destOrd="0" parTransId="{A19EFF13-3E6C-41E4-AAFB-B2BB0184CE55}" sibTransId="{0F0B233A-1B2A-447F-9EFB-CB549B0A0F4E}"/>
    <dgm:cxn modelId="{64250885-6DDA-4F52-8671-9872F16A4424}" type="presOf" srcId="{D2324412-9128-49B0-AB00-2A11ADE5C727}" destId="{CF7DDBAB-52FB-4DDB-9A94-8F119C206472}" srcOrd="0" destOrd="0" presId="urn:microsoft.com/office/officeart/2005/8/layout/lProcess3"/>
    <dgm:cxn modelId="{AFEADE18-195F-4F8C-905A-A15323716CA2}" srcId="{5D088EAF-5C9E-4380-92C2-459CBD91FFAE}" destId="{CD1ED14C-F038-4D36-B85C-D692AAD43C84}" srcOrd="4" destOrd="0" parTransId="{0A40EEFC-4ACF-4A3E-8AED-575D43C3E9BC}" sibTransId="{6E983E4B-9F7A-480E-918A-6A6238633D00}"/>
    <dgm:cxn modelId="{4F4A469E-0522-4390-962F-6F9596C7F613}" type="presOf" srcId="{49529679-E85E-4E58-A67C-94DCA7FE44F6}" destId="{1A134E2F-91F6-4E88-BBAA-B567DF0402AB}" srcOrd="0" destOrd="0" presId="urn:microsoft.com/office/officeart/2005/8/layout/lProcess3"/>
    <dgm:cxn modelId="{5FBDD4AF-FC8B-448B-A1A4-053C8C3A15DC}" type="presParOf" srcId="{81928DEB-23E7-4566-AAD8-D4E50438F3DC}" destId="{807D63B0-6EC4-4AAA-A5AB-29E9B747093B}" srcOrd="0" destOrd="0" presId="urn:microsoft.com/office/officeart/2005/8/layout/lProcess3"/>
    <dgm:cxn modelId="{26D6D01F-585B-4B9E-A93E-C077B85BEE74}" type="presParOf" srcId="{807D63B0-6EC4-4AAA-A5AB-29E9B747093B}" destId="{8860C7E2-1C1E-4070-A52C-F8275CD6D764}" srcOrd="0" destOrd="0" presId="urn:microsoft.com/office/officeart/2005/8/layout/lProcess3"/>
    <dgm:cxn modelId="{98B5F420-7A87-4FEF-9427-49A5B71788B3}" type="presParOf" srcId="{807D63B0-6EC4-4AAA-A5AB-29E9B747093B}" destId="{262BB481-B521-4D03-AB96-5DE2C41530B4}" srcOrd="1" destOrd="0" presId="urn:microsoft.com/office/officeart/2005/8/layout/lProcess3"/>
    <dgm:cxn modelId="{675686AB-82B4-4E5A-B363-E62DC28428B9}" type="presParOf" srcId="{807D63B0-6EC4-4AAA-A5AB-29E9B747093B}" destId="{147D333D-A6F8-490F-A01B-454BFC967F83}" srcOrd="2" destOrd="0" presId="urn:microsoft.com/office/officeart/2005/8/layout/lProcess3"/>
    <dgm:cxn modelId="{92D5405F-7F4E-4BEF-819C-B35A6B364824}" type="presParOf" srcId="{807D63B0-6EC4-4AAA-A5AB-29E9B747093B}" destId="{CEF1FF84-00EE-43E2-BC3D-408919F869C9}" srcOrd="3" destOrd="0" presId="urn:microsoft.com/office/officeart/2005/8/layout/lProcess3"/>
    <dgm:cxn modelId="{C21D778C-111A-45C5-906F-E74AE7121048}" type="presParOf" srcId="{807D63B0-6EC4-4AAA-A5AB-29E9B747093B}" destId="{46F29F34-308A-4F36-8112-E852C6ABB5DD}" srcOrd="4" destOrd="0" presId="urn:microsoft.com/office/officeart/2005/8/layout/lProcess3"/>
    <dgm:cxn modelId="{D6E5D6AF-DBD2-424A-83D3-1F763407D3F4}" type="presParOf" srcId="{81928DEB-23E7-4566-AAD8-D4E50438F3DC}" destId="{0D282BAA-1F26-44C0-903C-8A6DBB4483A2}" srcOrd="1" destOrd="0" presId="urn:microsoft.com/office/officeart/2005/8/layout/lProcess3"/>
    <dgm:cxn modelId="{7EA5BDD9-EF60-44BC-96F8-A4AA25C23243}" type="presParOf" srcId="{81928DEB-23E7-4566-AAD8-D4E50438F3DC}" destId="{82D4BE78-7A32-465C-B590-9589641E061F}" srcOrd="2" destOrd="0" presId="urn:microsoft.com/office/officeart/2005/8/layout/lProcess3"/>
    <dgm:cxn modelId="{2739F6C4-C13D-4BC1-B4BA-526F1C3A3768}" type="presParOf" srcId="{82D4BE78-7A32-465C-B590-9589641E061F}" destId="{CF7DDBAB-52FB-4DDB-9A94-8F119C206472}" srcOrd="0" destOrd="0" presId="urn:microsoft.com/office/officeart/2005/8/layout/lProcess3"/>
    <dgm:cxn modelId="{DBCF863A-BCF1-40FA-9C12-32740214E770}" type="presParOf" srcId="{82D4BE78-7A32-465C-B590-9589641E061F}" destId="{6B80AF83-3ABF-4387-9173-650FF8BB2D8B}" srcOrd="1" destOrd="0" presId="urn:microsoft.com/office/officeart/2005/8/layout/lProcess3"/>
    <dgm:cxn modelId="{D5AD9DFE-37E4-48EB-B46C-0FDEB8C76F8E}" type="presParOf" srcId="{82D4BE78-7A32-465C-B590-9589641E061F}" destId="{4A43E7E5-EB46-40A4-9412-D04F365622B6}" srcOrd="2" destOrd="0" presId="urn:microsoft.com/office/officeart/2005/8/layout/lProcess3"/>
    <dgm:cxn modelId="{38ABC894-5506-450C-B97B-312FC4CAD51E}" type="presParOf" srcId="{82D4BE78-7A32-465C-B590-9589641E061F}" destId="{A03770A0-5C09-42E4-9419-01EAA3740CAB}" srcOrd="3" destOrd="0" presId="urn:microsoft.com/office/officeart/2005/8/layout/lProcess3"/>
    <dgm:cxn modelId="{59739321-8A5F-47ED-9B2D-68CD001373AC}" type="presParOf" srcId="{82D4BE78-7A32-465C-B590-9589641E061F}" destId="{868EAFB0-CE8F-4BDA-80A9-71F5A34600EB}" srcOrd="4" destOrd="0" presId="urn:microsoft.com/office/officeart/2005/8/layout/lProcess3"/>
    <dgm:cxn modelId="{F533251C-B7E2-4A1D-86BB-86D2A92EBA80}" type="presParOf" srcId="{81928DEB-23E7-4566-AAD8-D4E50438F3DC}" destId="{122426C8-6442-4D18-94EF-38A5BD2BFD79}" srcOrd="3" destOrd="0" presId="urn:microsoft.com/office/officeart/2005/8/layout/lProcess3"/>
    <dgm:cxn modelId="{7F1C7683-3907-4BD2-8AE1-D94D3DD7603F}" type="presParOf" srcId="{81928DEB-23E7-4566-AAD8-D4E50438F3DC}" destId="{4BFE0382-8026-4B89-B1AF-267BFF84A0BA}" srcOrd="4" destOrd="0" presId="urn:microsoft.com/office/officeart/2005/8/layout/lProcess3"/>
    <dgm:cxn modelId="{4CC2BCC6-BE25-4D86-8987-B03829523FAA}" type="presParOf" srcId="{4BFE0382-8026-4B89-B1AF-267BFF84A0BA}" destId="{FBC94512-A788-4D51-9491-DE0D1E41C96C}" srcOrd="0" destOrd="0" presId="urn:microsoft.com/office/officeart/2005/8/layout/lProcess3"/>
    <dgm:cxn modelId="{B8681EA4-8F74-42B2-AE83-7FF8921B503A}" type="presParOf" srcId="{4BFE0382-8026-4B89-B1AF-267BFF84A0BA}" destId="{08E26352-0E29-4F0F-8C0E-0499133495F4}" srcOrd="1" destOrd="0" presId="urn:microsoft.com/office/officeart/2005/8/layout/lProcess3"/>
    <dgm:cxn modelId="{435EDCD8-CF55-4C48-9893-F8CF7407F8F6}" type="presParOf" srcId="{4BFE0382-8026-4B89-B1AF-267BFF84A0BA}" destId="{2871118B-66F9-44F6-9C40-5C075EEE7924}" srcOrd="2" destOrd="0" presId="urn:microsoft.com/office/officeart/2005/8/layout/lProcess3"/>
    <dgm:cxn modelId="{9211CDA6-84E7-4A9D-8B1C-34A5679B1B3A}" type="presParOf" srcId="{4BFE0382-8026-4B89-B1AF-267BFF84A0BA}" destId="{A8F438E0-1801-42F2-8992-9D27454C84CE}" srcOrd="3" destOrd="0" presId="urn:microsoft.com/office/officeart/2005/8/layout/lProcess3"/>
    <dgm:cxn modelId="{0AF93E35-E0C1-4BFA-9EFC-E7DFBC84A65E}" type="presParOf" srcId="{4BFE0382-8026-4B89-B1AF-267BFF84A0BA}" destId="{0DE6EFBB-54BB-4F86-86B1-49B8618D9EE4}" srcOrd="4" destOrd="0" presId="urn:microsoft.com/office/officeart/2005/8/layout/lProcess3"/>
    <dgm:cxn modelId="{B4EA3F51-07A7-48AA-A99B-00A4AF7380EC}" type="presParOf" srcId="{81928DEB-23E7-4566-AAD8-D4E50438F3DC}" destId="{629D2355-C38C-4CC0-8CB5-E1677023499C}" srcOrd="5" destOrd="0" presId="urn:microsoft.com/office/officeart/2005/8/layout/lProcess3"/>
    <dgm:cxn modelId="{280EDEC6-D999-46C6-B8D0-D31146681E39}" type="presParOf" srcId="{81928DEB-23E7-4566-AAD8-D4E50438F3DC}" destId="{2A131E8E-3B59-4AD8-B8AE-A29A2A4F3C8B}" srcOrd="6" destOrd="0" presId="urn:microsoft.com/office/officeart/2005/8/layout/lProcess3"/>
    <dgm:cxn modelId="{E3D384F8-0C29-4BF2-9C95-B7F6008DB3AB}" type="presParOf" srcId="{2A131E8E-3B59-4AD8-B8AE-A29A2A4F3C8B}" destId="{400525BB-6B5C-4878-A030-9B2B54220E92}" srcOrd="0" destOrd="0" presId="urn:microsoft.com/office/officeart/2005/8/layout/lProcess3"/>
    <dgm:cxn modelId="{FD2B953D-830B-4766-807B-5731A02031F5}" type="presParOf" srcId="{2A131E8E-3B59-4AD8-B8AE-A29A2A4F3C8B}" destId="{B3FFB995-9864-4930-B3E1-11572012DFF1}" srcOrd="1" destOrd="0" presId="urn:microsoft.com/office/officeart/2005/8/layout/lProcess3"/>
    <dgm:cxn modelId="{69546836-4B78-4CBC-A1CD-D48FF81DF104}" type="presParOf" srcId="{2A131E8E-3B59-4AD8-B8AE-A29A2A4F3C8B}" destId="{E64FB962-897E-419B-9528-9B4AD050276F}" srcOrd="2" destOrd="0" presId="urn:microsoft.com/office/officeart/2005/8/layout/lProcess3"/>
    <dgm:cxn modelId="{99922D61-FD48-49A2-A774-3D2F8C1DC1AA}" type="presParOf" srcId="{2A131E8E-3B59-4AD8-B8AE-A29A2A4F3C8B}" destId="{B0C09877-7C2E-4579-B68B-65E6C038A46B}" srcOrd="3" destOrd="0" presId="urn:microsoft.com/office/officeart/2005/8/layout/lProcess3"/>
    <dgm:cxn modelId="{5FEBC595-6C0A-4782-8DA5-5D0640BCCB08}" type="presParOf" srcId="{2A131E8E-3B59-4AD8-B8AE-A29A2A4F3C8B}" destId="{CB750CD6-D419-4A6F-93D2-29C4141EE188}" srcOrd="4" destOrd="0" presId="urn:microsoft.com/office/officeart/2005/8/layout/lProcess3"/>
    <dgm:cxn modelId="{744DDE51-E8D6-4A03-A80B-2937E6873AE2}" type="presParOf" srcId="{81928DEB-23E7-4566-AAD8-D4E50438F3DC}" destId="{58408741-B774-4E9C-9BAF-62B0D1570890}" srcOrd="7" destOrd="0" presId="urn:microsoft.com/office/officeart/2005/8/layout/lProcess3"/>
    <dgm:cxn modelId="{7BB2785B-0875-47F4-BA44-4F5C53643229}" type="presParOf" srcId="{81928DEB-23E7-4566-AAD8-D4E50438F3DC}" destId="{857D3ECF-F3E8-4EAE-9DE0-055FE3C16BD4}" srcOrd="8" destOrd="0" presId="urn:microsoft.com/office/officeart/2005/8/layout/lProcess3"/>
    <dgm:cxn modelId="{8567AC35-8742-47B5-AA40-7635DA467741}" type="presParOf" srcId="{857D3ECF-F3E8-4EAE-9DE0-055FE3C16BD4}" destId="{4132DB89-3271-4F86-9FF6-90D6F17030E8}" srcOrd="0" destOrd="0" presId="urn:microsoft.com/office/officeart/2005/8/layout/lProcess3"/>
    <dgm:cxn modelId="{35E746C2-DADE-423A-9569-7567652880C8}" type="presParOf" srcId="{857D3ECF-F3E8-4EAE-9DE0-055FE3C16BD4}" destId="{E9E47B95-2D47-466F-8667-7B5DECA41E6B}" srcOrd="1" destOrd="0" presId="urn:microsoft.com/office/officeart/2005/8/layout/lProcess3"/>
    <dgm:cxn modelId="{40E15C18-7DFD-4E02-9F79-C1936B68F6FB}" type="presParOf" srcId="{857D3ECF-F3E8-4EAE-9DE0-055FE3C16BD4}" destId="{1A134E2F-91F6-4E88-BBAA-B567DF0402AB}" srcOrd="2" destOrd="0" presId="urn:microsoft.com/office/officeart/2005/8/layout/lProcess3"/>
    <dgm:cxn modelId="{3464E331-5F08-4655-9B3E-869A59ED935D}" type="presParOf" srcId="{857D3ECF-F3E8-4EAE-9DE0-055FE3C16BD4}" destId="{B96196DB-5B9A-485F-8F6C-0286428C290A}" srcOrd="3" destOrd="0" presId="urn:microsoft.com/office/officeart/2005/8/layout/lProcess3"/>
    <dgm:cxn modelId="{A54BB1AE-7B7D-4C12-ACEA-81F4352C5250}" type="presParOf" srcId="{857D3ECF-F3E8-4EAE-9DE0-055FE3C16BD4}" destId="{07E8B542-EE9D-4D88-9CEC-97225ED67A1B}" srcOrd="4" destOrd="0" presId="urn:microsoft.com/office/officeart/2005/8/layout/lProcess3"/>
    <dgm:cxn modelId="{96BDE9F9-2C77-4243-85BA-F2FDE95067FA}" type="presParOf" srcId="{81928DEB-23E7-4566-AAD8-D4E50438F3DC}" destId="{3DC3886C-55F8-44BE-8269-4FAC58E7F5F6}" srcOrd="9" destOrd="0" presId="urn:microsoft.com/office/officeart/2005/8/layout/lProcess3"/>
    <dgm:cxn modelId="{D25179AF-DD1F-4BAD-87D6-31807FB08F0C}" type="presParOf" srcId="{81928DEB-23E7-4566-AAD8-D4E50438F3DC}" destId="{46C015CD-3D27-4F4D-9333-F451890FE54E}" srcOrd="10" destOrd="0" presId="urn:microsoft.com/office/officeart/2005/8/layout/lProcess3"/>
    <dgm:cxn modelId="{6EAC45BF-A446-47AC-9782-13C08AE9C180}" type="presParOf" srcId="{46C015CD-3D27-4F4D-9333-F451890FE54E}" destId="{6FB05255-4C13-4293-B64A-3595AC61192B}" srcOrd="0" destOrd="0" presId="urn:microsoft.com/office/officeart/2005/8/layout/lProcess3"/>
    <dgm:cxn modelId="{5D76A9F4-E07C-43DC-B620-D9AADFB067D4}" type="presParOf" srcId="{46C015CD-3D27-4F4D-9333-F451890FE54E}" destId="{75619A91-E24D-430C-96BD-6EE2F63E46EF}" srcOrd="1" destOrd="0" presId="urn:microsoft.com/office/officeart/2005/8/layout/lProcess3"/>
    <dgm:cxn modelId="{C69F97E2-7300-417C-896F-4F1B769B18E2}" type="presParOf" srcId="{46C015CD-3D27-4F4D-9333-F451890FE54E}" destId="{40DF76EF-BE7A-49D2-A509-56342856CA2D}" srcOrd="2"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62952AD-D5AC-4FAE-B0E8-9953A8ED4A9D}">
      <dsp:nvSpPr>
        <dsp:cNvPr id="0" name=""/>
        <dsp:cNvSpPr/>
      </dsp:nvSpPr>
      <dsp:spPr>
        <a:xfrm>
          <a:off x="22579" y="1670542"/>
          <a:ext cx="1408323" cy="704161"/>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latin typeface="Arial" pitchFamily="34" charset="0"/>
              <a:cs typeface="Arial" pitchFamily="34" charset="0"/>
            </a:rPr>
            <a:t>People</a:t>
          </a:r>
          <a:endParaRPr lang="en-US" sz="2000" b="1" kern="1200" dirty="0">
            <a:latin typeface="Arial" pitchFamily="34" charset="0"/>
            <a:cs typeface="Arial" pitchFamily="34" charset="0"/>
          </a:endParaRPr>
        </a:p>
      </dsp:txBody>
      <dsp:txXfrm>
        <a:off x="22579" y="1670542"/>
        <a:ext cx="1408323" cy="704161"/>
      </dsp:txXfrm>
    </dsp:sp>
    <dsp:sp modelId="{0785B8DD-BC5F-4DC2-A8F6-4ED99341B0E6}">
      <dsp:nvSpPr>
        <dsp:cNvPr id="0" name=""/>
        <dsp:cNvSpPr/>
      </dsp:nvSpPr>
      <dsp:spPr>
        <a:xfrm>
          <a:off x="1780673" y="1670542"/>
          <a:ext cx="1408323" cy="704161"/>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latin typeface="Arial" pitchFamily="34" charset="0"/>
              <a:cs typeface="Arial" pitchFamily="34" charset="0"/>
            </a:rPr>
            <a:t>Product</a:t>
          </a:r>
          <a:endParaRPr lang="en-US" sz="2000" b="1" kern="1200" dirty="0">
            <a:latin typeface="Arial" pitchFamily="34" charset="0"/>
            <a:cs typeface="Arial" pitchFamily="34" charset="0"/>
          </a:endParaRPr>
        </a:p>
      </dsp:txBody>
      <dsp:txXfrm>
        <a:off x="1780673" y="1670542"/>
        <a:ext cx="1408323" cy="704161"/>
      </dsp:txXfrm>
    </dsp:sp>
    <dsp:sp modelId="{CFD2CD4F-C387-4A32-BD27-2EE16B98331B}">
      <dsp:nvSpPr>
        <dsp:cNvPr id="0" name=""/>
        <dsp:cNvSpPr/>
      </dsp:nvSpPr>
      <dsp:spPr>
        <a:xfrm>
          <a:off x="3524938" y="1670542"/>
          <a:ext cx="1408323" cy="704161"/>
        </a:xfrm>
        <a:prstGeom prst="roundRect">
          <a:avLst>
            <a:gd name="adj" fmla="val 1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latin typeface="Arial" pitchFamily="34" charset="0"/>
              <a:cs typeface="Arial" pitchFamily="34" charset="0"/>
            </a:rPr>
            <a:t>Place</a:t>
          </a:r>
          <a:endParaRPr lang="en-US" sz="2000" b="1" kern="1200" dirty="0">
            <a:latin typeface="Arial" pitchFamily="34" charset="0"/>
            <a:cs typeface="Arial" pitchFamily="34" charset="0"/>
          </a:endParaRPr>
        </a:p>
      </dsp:txBody>
      <dsp:txXfrm>
        <a:off x="3524938" y="1670542"/>
        <a:ext cx="1408323" cy="704161"/>
      </dsp:txXfrm>
    </dsp:sp>
    <dsp:sp modelId="{9E0B1F13-1838-4CBF-B9E4-7DB8C0CC55A0}">
      <dsp:nvSpPr>
        <dsp:cNvPr id="0" name=""/>
        <dsp:cNvSpPr/>
      </dsp:nvSpPr>
      <dsp:spPr>
        <a:xfrm>
          <a:off x="5267822" y="1674493"/>
          <a:ext cx="1408323" cy="704161"/>
        </a:xfrm>
        <a:prstGeom prst="roundRect">
          <a:avLst>
            <a:gd name="adj" fmla="val 1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latin typeface="Arial" pitchFamily="34" charset="0"/>
              <a:cs typeface="Arial" pitchFamily="34" charset="0"/>
            </a:rPr>
            <a:t>Price</a:t>
          </a:r>
          <a:endParaRPr lang="en-US" sz="2000" b="1" kern="1200" dirty="0">
            <a:latin typeface="Arial" pitchFamily="34" charset="0"/>
            <a:cs typeface="Arial" pitchFamily="34" charset="0"/>
          </a:endParaRPr>
        </a:p>
      </dsp:txBody>
      <dsp:txXfrm>
        <a:off x="5267822" y="1674493"/>
        <a:ext cx="1408323" cy="704161"/>
      </dsp:txXfrm>
    </dsp:sp>
    <dsp:sp modelId="{B083EA45-6E65-4132-A869-371A918F4AA3}">
      <dsp:nvSpPr>
        <dsp:cNvPr id="0" name=""/>
        <dsp:cNvSpPr/>
      </dsp:nvSpPr>
      <dsp:spPr>
        <a:xfrm>
          <a:off x="7048506" y="1670542"/>
          <a:ext cx="1408323" cy="704161"/>
        </a:xfrm>
        <a:prstGeom prst="roundRect">
          <a:avLst>
            <a:gd name="adj" fmla="val 10000"/>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latin typeface="Arial" pitchFamily="34" charset="0"/>
              <a:cs typeface="Arial" pitchFamily="34" charset="0"/>
            </a:rPr>
            <a:t>Promotion</a:t>
          </a:r>
          <a:endParaRPr lang="en-US" sz="2000" b="1" kern="1200" dirty="0">
            <a:latin typeface="Arial" pitchFamily="34" charset="0"/>
            <a:cs typeface="Arial" pitchFamily="34" charset="0"/>
          </a:endParaRPr>
        </a:p>
      </dsp:txBody>
      <dsp:txXfrm>
        <a:off x="7048506" y="1670542"/>
        <a:ext cx="1408323" cy="70416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860C7E2-1C1E-4070-A52C-F8275CD6D764}">
      <dsp:nvSpPr>
        <dsp:cNvPr id="0" name=""/>
        <dsp:cNvSpPr/>
      </dsp:nvSpPr>
      <dsp:spPr>
        <a:xfrm>
          <a:off x="0" y="0"/>
          <a:ext cx="1572053" cy="575205"/>
        </a:xfrm>
        <a:prstGeom prst="chevron">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8890" rIns="0" bIns="8890" numCol="1" spcCol="1270" anchor="ctr" anchorCtr="0">
          <a:noAutofit/>
        </a:bodyPr>
        <a:lstStyle/>
        <a:p>
          <a:pPr lvl="0" algn="l" defTabSz="600075">
            <a:lnSpc>
              <a:spcPct val="90000"/>
            </a:lnSpc>
            <a:spcBef>
              <a:spcPct val="0"/>
            </a:spcBef>
            <a:spcAft>
              <a:spcPct val="35000"/>
            </a:spcAft>
          </a:pPr>
          <a:r>
            <a:rPr kumimoji="0" lang="en-US" sz="1350" b="1" kern="1200" dirty="0" smtClean="0">
              <a:solidFill>
                <a:schemeClr val="bg1"/>
              </a:solidFill>
              <a:latin typeface="Arial" pitchFamily="34" charset="0"/>
              <a:ea typeface="ＭＳ Ｐゴシック" pitchFamily="-112" charset="-128"/>
              <a:cs typeface="Arial" pitchFamily="34" charset="0"/>
            </a:rPr>
            <a:t>Advertising</a:t>
          </a:r>
          <a:endParaRPr lang="en-US" sz="1350" kern="1200" dirty="0">
            <a:latin typeface="Arial" pitchFamily="34" charset="0"/>
            <a:cs typeface="Arial" pitchFamily="34" charset="0"/>
          </a:endParaRPr>
        </a:p>
      </dsp:txBody>
      <dsp:txXfrm>
        <a:off x="0" y="0"/>
        <a:ext cx="1572053" cy="575205"/>
      </dsp:txXfrm>
    </dsp:sp>
    <dsp:sp modelId="{147D333D-A6F8-490F-A01B-454BFC967F83}">
      <dsp:nvSpPr>
        <dsp:cNvPr id="0" name=""/>
        <dsp:cNvSpPr/>
      </dsp:nvSpPr>
      <dsp:spPr>
        <a:xfrm>
          <a:off x="1497029" y="14938"/>
          <a:ext cx="4529395" cy="566952"/>
        </a:xfrm>
        <a:prstGeom prst="chevron">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l" defTabSz="711200">
            <a:lnSpc>
              <a:spcPct val="90000"/>
            </a:lnSpc>
            <a:spcBef>
              <a:spcPct val="0"/>
            </a:spcBef>
            <a:spcAft>
              <a:spcPct val="35000"/>
            </a:spcAft>
          </a:pPr>
          <a:r>
            <a:rPr lang="en-US" sz="1600" kern="1200" dirty="0" smtClean="0">
              <a:solidFill>
                <a:schemeClr val="tx1">
                  <a:lumMod val="75000"/>
                  <a:lumOff val="25000"/>
                </a:schemeClr>
              </a:solidFill>
              <a:latin typeface="Arial" pitchFamily="34" charset="0"/>
              <a:cs typeface="Arial" pitchFamily="34" charset="0"/>
            </a:rPr>
            <a:t>Door hangers, Flyers/school, Icontact.com, Bus wraps, Marketing packets </a:t>
          </a:r>
          <a:endParaRPr lang="en-US" sz="1600" kern="1200" dirty="0">
            <a:solidFill>
              <a:schemeClr val="tx1">
                <a:lumMod val="75000"/>
                <a:lumOff val="25000"/>
              </a:schemeClr>
            </a:solidFill>
            <a:latin typeface="Arial" pitchFamily="34" charset="0"/>
            <a:cs typeface="Arial" pitchFamily="34" charset="0"/>
          </a:endParaRPr>
        </a:p>
      </dsp:txBody>
      <dsp:txXfrm>
        <a:off x="1497029" y="14938"/>
        <a:ext cx="4529395" cy="566952"/>
      </dsp:txXfrm>
    </dsp:sp>
    <dsp:sp modelId="{46F29F34-308A-4F36-8112-E852C6ABB5DD}">
      <dsp:nvSpPr>
        <dsp:cNvPr id="0" name=""/>
        <dsp:cNvSpPr/>
      </dsp:nvSpPr>
      <dsp:spPr>
        <a:xfrm>
          <a:off x="6079553" y="1392"/>
          <a:ext cx="1692846" cy="558811"/>
        </a:xfrm>
        <a:prstGeom prst="chevron">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b="0" kern="1200" dirty="0" smtClean="0">
              <a:latin typeface="Georgia" pitchFamily="18" charset="0"/>
            </a:rPr>
            <a:t>$80.00</a:t>
          </a:r>
          <a:endParaRPr lang="en-US" sz="1800" b="0" kern="1200" dirty="0">
            <a:latin typeface="Georgia" pitchFamily="18" charset="0"/>
          </a:endParaRPr>
        </a:p>
      </dsp:txBody>
      <dsp:txXfrm>
        <a:off x="6079553" y="1392"/>
        <a:ext cx="1692846" cy="558811"/>
      </dsp:txXfrm>
    </dsp:sp>
    <dsp:sp modelId="{CF7DDBAB-52FB-4DDB-9A94-8F119C206472}">
      <dsp:nvSpPr>
        <dsp:cNvPr id="0" name=""/>
        <dsp:cNvSpPr/>
      </dsp:nvSpPr>
      <dsp:spPr>
        <a:xfrm>
          <a:off x="0" y="640590"/>
          <a:ext cx="1572053" cy="575205"/>
        </a:xfrm>
        <a:prstGeom prst="chevron">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8890" rIns="0" bIns="8890" numCol="1" spcCol="1270" anchor="ctr" anchorCtr="0">
          <a:noAutofit/>
        </a:bodyPr>
        <a:lstStyle/>
        <a:p>
          <a:pPr lvl="0" algn="l" defTabSz="622300">
            <a:lnSpc>
              <a:spcPct val="90000"/>
            </a:lnSpc>
            <a:spcBef>
              <a:spcPct val="0"/>
            </a:spcBef>
            <a:spcAft>
              <a:spcPct val="35000"/>
            </a:spcAft>
          </a:pPr>
          <a:r>
            <a:rPr kumimoji="0" lang="en-US" sz="1400" b="1" kern="1200" dirty="0" smtClean="0">
              <a:solidFill>
                <a:schemeClr val="bg1"/>
              </a:solidFill>
              <a:latin typeface="Arial" pitchFamily="34" charset="0"/>
              <a:ea typeface="ＭＳ Ｐゴシック" pitchFamily="-112" charset="-128"/>
              <a:cs typeface="Arial" pitchFamily="34" charset="0"/>
            </a:rPr>
            <a:t>Publicity</a:t>
          </a:r>
          <a:endParaRPr lang="en-US" sz="1400" kern="1200" dirty="0">
            <a:latin typeface="Arial" pitchFamily="34" charset="0"/>
            <a:cs typeface="Arial" pitchFamily="34" charset="0"/>
          </a:endParaRPr>
        </a:p>
      </dsp:txBody>
      <dsp:txXfrm>
        <a:off x="0" y="640590"/>
        <a:ext cx="1572053" cy="575205"/>
      </dsp:txXfrm>
    </dsp:sp>
    <dsp:sp modelId="{4A43E7E5-EB46-40A4-9412-D04F365622B6}">
      <dsp:nvSpPr>
        <dsp:cNvPr id="0" name=""/>
        <dsp:cNvSpPr/>
      </dsp:nvSpPr>
      <dsp:spPr>
        <a:xfrm>
          <a:off x="1562662" y="667403"/>
          <a:ext cx="4529395" cy="566956"/>
        </a:xfrm>
        <a:prstGeom prst="chevron">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l" defTabSz="700087" rtl="0">
            <a:lnSpc>
              <a:spcPct val="90000"/>
            </a:lnSpc>
            <a:spcBef>
              <a:spcPct val="0"/>
            </a:spcBef>
            <a:spcAft>
              <a:spcPct val="35000"/>
            </a:spcAft>
          </a:pPr>
          <a:r>
            <a:rPr lang="en-US" sz="1575" kern="1200" dirty="0" smtClean="0">
              <a:solidFill>
                <a:schemeClr val="tx1">
                  <a:lumMod val="75000"/>
                  <a:lumOff val="25000"/>
                </a:schemeClr>
              </a:solidFill>
              <a:latin typeface="Arial" pitchFamily="34" charset="0"/>
              <a:cs typeface="Arial" pitchFamily="34" charset="0"/>
            </a:rPr>
            <a:t>FaceBook, MySpace, Word of mouth from school to school, Twitter, Social Networks, Green Website Hosting</a:t>
          </a:r>
          <a:endParaRPr lang="en-US" sz="1575" kern="1200" dirty="0">
            <a:solidFill>
              <a:schemeClr val="tx1">
                <a:lumMod val="75000"/>
                <a:lumOff val="25000"/>
              </a:schemeClr>
            </a:solidFill>
            <a:latin typeface="Arial" pitchFamily="34" charset="0"/>
            <a:cs typeface="Arial" pitchFamily="34" charset="0"/>
          </a:endParaRPr>
        </a:p>
      </dsp:txBody>
      <dsp:txXfrm>
        <a:off x="1562662" y="667403"/>
        <a:ext cx="4529395" cy="566956"/>
      </dsp:txXfrm>
    </dsp:sp>
    <dsp:sp modelId="{868EAFB0-CE8F-4BDA-80A9-71F5A34600EB}">
      <dsp:nvSpPr>
        <dsp:cNvPr id="0" name=""/>
        <dsp:cNvSpPr/>
      </dsp:nvSpPr>
      <dsp:spPr>
        <a:xfrm>
          <a:off x="6079553" y="643224"/>
          <a:ext cx="1692846" cy="558811"/>
        </a:xfrm>
        <a:prstGeom prst="chevron">
          <a:avLst/>
        </a:prstGeom>
        <a:solidFill>
          <a:schemeClr val="accent5">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b="0" kern="1200" dirty="0" smtClean="0">
              <a:latin typeface="Georgia" pitchFamily="18" charset="0"/>
            </a:rPr>
            <a:t>$8.00</a:t>
          </a:r>
          <a:endParaRPr lang="en-US" sz="1800" b="0" kern="1200" dirty="0">
            <a:latin typeface="Georgia" pitchFamily="18" charset="0"/>
          </a:endParaRPr>
        </a:p>
      </dsp:txBody>
      <dsp:txXfrm>
        <a:off x="6079553" y="643224"/>
        <a:ext cx="1692846" cy="558811"/>
      </dsp:txXfrm>
    </dsp:sp>
    <dsp:sp modelId="{FBC94512-A788-4D51-9491-DE0D1E41C96C}">
      <dsp:nvSpPr>
        <dsp:cNvPr id="0" name=""/>
        <dsp:cNvSpPr/>
      </dsp:nvSpPr>
      <dsp:spPr>
        <a:xfrm>
          <a:off x="0" y="1282423"/>
          <a:ext cx="1572053" cy="575205"/>
        </a:xfrm>
        <a:prstGeom prst="chevron">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8890" rIns="0" bIns="8890" numCol="1" spcCol="1270" anchor="ctr" anchorCtr="0">
          <a:noAutofit/>
        </a:bodyPr>
        <a:lstStyle/>
        <a:p>
          <a:pPr lvl="0" algn="l" defTabSz="622300">
            <a:lnSpc>
              <a:spcPct val="90000"/>
            </a:lnSpc>
            <a:spcBef>
              <a:spcPct val="0"/>
            </a:spcBef>
            <a:spcAft>
              <a:spcPct val="35000"/>
            </a:spcAft>
          </a:pPr>
          <a:r>
            <a:rPr kumimoji="0" lang="en-US" sz="1400" b="1" kern="1200" dirty="0" smtClean="0">
              <a:solidFill>
                <a:schemeClr val="bg1"/>
              </a:solidFill>
              <a:latin typeface="Arial" pitchFamily="34" charset="0"/>
              <a:ea typeface="ＭＳ Ｐゴシック" pitchFamily="-112" charset="-128"/>
              <a:cs typeface="Arial" pitchFamily="34" charset="0"/>
            </a:rPr>
            <a:t>Personal Selling</a:t>
          </a:r>
          <a:endParaRPr lang="en-US" sz="1400" kern="1200" dirty="0">
            <a:latin typeface="Arial" pitchFamily="34" charset="0"/>
            <a:cs typeface="Arial" pitchFamily="34" charset="0"/>
          </a:endParaRPr>
        </a:p>
      </dsp:txBody>
      <dsp:txXfrm>
        <a:off x="0" y="1282423"/>
        <a:ext cx="1572053" cy="575205"/>
      </dsp:txXfrm>
    </dsp:sp>
    <dsp:sp modelId="{2871118B-66F9-44F6-9C40-5C075EEE7924}">
      <dsp:nvSpPr>
        <dsp:cNvPr id="0" name=""/>
        <dsp:cNvSpPr/>
      </dsp:nvSpPr>
      <dsp:spPr>
        <a:xfrm>
          <a:off x="1562662" y="1309236"/>
          <a:ext cx="4529395" cy="566956"/>
        </a:xfrm>
        <a:prstGeom prst="chevron">
          <a:avLst/>
        </a:prstGeom>
        <a:solidFill>
          <a:schemeClr val="accent6">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l" defTabSz="711200" rtl="0">
            <a:lnSpc>
              <a:spcPct val="90000"/>
            </a:lnSpc>
            <a:spcBef>
              <a:spcPct val="0"/>
            </a:spcBef>
            <a:spcAft>
              <a:spcPct val="35000"/>
            </a:spcAft>
          </a:pPr>
          <a:r>
            <a:rPr lang="en-US" sz="1600" kern="1200" dirty="0" smtClean="0">
              <a:solidFill>
                <a:schemeClr val="tx1">
                  <a:lumMod val="75000"/>
                  <a:lumOff val="25000"/>
                </a:schemeClr>
              </a:solidFill>
              <a:latin typeface="Arial" pitchFamily="34" charset="0"/>
              <a:cs typeface="Arial" pitchFamily="34" charset="0"/>
            </a:rPr>
            <a:t>Distribute drop off boxes at school and to talk to kids about recycling their uniforms </a:t>
          </a:r>
          <a:endParaRPr lang="en-US" sz="1600" kern="1200" dirty="0">
            <a:solidFill>
              <a:schemeClr val="tx1">
                <a:lumMod val="75000"/>
                <a:lumOff val="25000"/>
              </a:schemeClr>
            </a:solidFill>
            <a:latin typeface="Arial" pitchFamily="34" charset="0"/>
            <a:cs typeface="Arial" pitchFamily="34" charset="0"/>
          </a:endParaRPr>
        </a:p>
      </dsp:txBody>
      <dsp:txXfrm>
        <a:off x="1562662" y="1309236"/>
        <a:ext cx="4529395" cy="566956"/>
      </dsp:txXfrm>
    </dsp:sp>
    <dsp:sp modelId="{0DE6EFBB-54BB-4F86-86B1-49B8618D9EE4}">
      <dsp:nvSpPr>
        <dsp:cNvPr id="0" name=""/>
        <dsp:cNvSpPr/>
      </dsp:nvSpPr>
      <dsp:spPr>
        <a:xfrm>
          <a:off x="6079553" y="1285057"/>
          <a:ext cx="1692846" cy="558811"/>
        </a:xfrm>
        <a:prstGeom prst="chevron">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b="0" kern="1200" dirty="0" smtClean="0">
              <a:latin typeface="Georgia" pitchFamily="18" charset="0"/>
            </a:rPr>
            <a:t>$0.00</a:t>
          </a:r>
          <a:endParaRPr lang="en-US" sz="1800" b="0" kern="1200" dirty="0">
            <a:latin typeface="Georgia" pitchFamily="18" charset="0"/>
          </a:endParaRPr>
        </a:p>
      </dsp:txBody>
      <dsp:txXfrm>
        <a:off x="6079553" y="1285057"/>
        <a:ext cx="1692846" cy="558811"/>
      </dsp:txXfrm>
    </dsp:sp>
    <dsp:sp modelId="{400525BB-6B5C-4878-A030-9B2B54220E92}">
      <dsp:nvSpPr>
        <dsp:cNvPr id="0" name=""/>
        <dsp:cNvSpPr/>
      </dsp:nvSpPr>
      <dsp:spPr>
        <a:xfrm>
          <a:off x="0" y="1924255"/>
          <a:ext cx="1572053" cy="575205"/>
        </a:xfrm>
        <a:prstGeom prst="chevron">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8890" rIns="0" bIns="8890" numCol="1" spcCol="1270" anchor="ctr" anchorCtr="0">
          <a:noAutofit/>
        </a:bodyPr>
        <a:lstStyle/>
        <a:p>
          <a:pPr lvl="0" algn="l" defTabSz="622300">
            <a:lnSpc>
              <a:spcPct val="90000"/>
            </a:lnSpc>
            <a:spcBef>
              <a:spcPct val="0"/>
            </a:spcBef>
            <a:spcAft>
              <a:spcPct val="35000"/>
            </a:spcAft>
          </a:pPr>
          <a:r>
            <a:rPr kumimoji="0" lang="en-US" sz="1400" b="1" kern="1200" dirty="0" smtClean="0">
              <a:solidFill>
                <a:schemeClr val="bg1"/>
              </a:solidFill>
              <a:latin typeface="Arial" pitchFamily="34" charset="0"/>
              <a:ea typeface="ＭＳ Ｐゴシック" pitchFamily="-112" charset="-128"/>
              <a:cs typeface="Arial" pitchFamily="34" charset="0"/>
            </a:rPr>
            <a:t>Sales Promotion</a:t>
          </a:r>
          <a:endParaRPr lang="en-US" sz="1400" kern="1200" dirty="0">
            <a:latin typeface="Arial" pitchFamily="34" charset="0"/>
            <a:cs typeface="Arial" pitchFamily="34" charset="0"/>
          </a:endParaRPr>
        </a:p>
      </dsp:txBody>
      <dsp:txXfrm>
        <a:off x="0" y="1924255"/>
        <a:ext cx="1572053" cy="575205"/>
      </dsp:txXfrm>
    </dsp:sp>
    <dsp:sp modelId="{E64FB962-897E-419B-9528-9B4AD050276F}">
      <dsp:nvSpPr>
        <dsp:cNvPr id="0" name=""/>
        <dsp:cNvSpPr/>
      </dsp:nvSpPr>
      <dsp:spPr>
        <a:xfrm>
          <a:off x="1562662" y="1951068"/>
          <a:ext cx="4529395" cy="566956"/>
        </a:xfrm>
        <a:prstGeom prst="chevron">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l" defTabSz="711200" rtl="0">
            <a:lnSpc>
              <a:spcPct val="90000"/>
            </a:lnSpc>
            <a:spcBef>
              <a:spcPct val="0"/>
            </a:spcBef>
            <a:spcAft>
              <a:spcPct val="35000"/>
            </a:spcAft>
          </a:pPr>
          <a:r>
            <a:rPr lang="en-US" sz="1600" kern="1200" dirty="0" smtClean="0">
              <a:solidFill>
                <a:schemeClr val="tx1">
                  <a:lumMod val="75000"/>
                  <a:lumOff val="25000"/>
                </a:schemeClr>
              </a:solidFill>
              <a:latin typeface="Arial" pitchFamily="34" charset="0"/>
              <a:cs typeface="Arial" pitchFamily="34" charset="0"/>
            </a:rPr>
            <a:t>Punch cards for repeat customers, Additional family discount, online coupons  </a:t>
          </a:r>
          <a:endParaRPr lang="en-US" sz="1600" kern="1200" dirty="0">
            <a:solidFill>
              <a:schemeClr val="tx1">
                <a:lumMod val="75000"/>
                <a:lumOff val="25000"/>
              </a:schemeClr>
            </a:solidFill>
            <a:latin typeface="Arial" pitchFamily="34" charset="0"/>
            <a:cs typeface="Arial" pitchFamily="34" charset="0"/>
          </a:endParaRPr>
        </a:p>
      </dsp:txBody>
      <dsp:txXfrm>
        <a:off x="1562662" y="1951068"/>
        <a:ext cx="4529395" cy="566956"/>
      </dsp:txXfrm>
    </dsp:sp>
    <dsp:sp modelId="{CB750CD6-D419-4A6F-93D2-29C4141EE188}">
      <dsp:nvSpPr>
        <dsp:cNvPr id="0" name=""/>
        <dsp:cNvSpPr/>
      </dsp:nvSpPr>
      <dsp:spPr>
        <a:xfrm>
          <a:off x="6079553" y="1926890"/>
          <a:ext cx="1692846" cy="558811"/>
        </a:xfrm>
        <a:prstGeom prst="chevron">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b="0" kern="1200" dirty="0" smtClean="0">
              <a:latin typeface="Georgia" pitchFamily="18" charset="0"/>
            </a:rPr>
            <a:t>$0.00</a:t>
          </a:r>
          <a:endParaRPr lang="en-US" sz="1800" b="0" kern="1200" dirty="0">
            <a:latin typeface="Georgia" pitchFamily="18" charset="0"/>
          </a:endParaRPr>
        </a:p>
      </dsp:txBody>
      <dsp:txXfrm>
        <a:off x="6079553" y="1926890"/>
        <a:ext cx="1692846" cy="558811"/>
      </dsp:txXfrm>
    </dsp:sp>
    <dsp:sp modelId="{4132DB89-3271-4F86-9FF6-90D6F17030E8}">
      <dsp:nvSpPr>
        <dsp:cNvPr id="0" name=""/>
        <dsp:cNvSpPr/>
      </dsp:nvSpPr>
      <dsp:spPr>
        <a:xfrm>
          <a:off x="0" y="2569667"/>
          <a:ext cx="1572053" cy="575205"/>
        </a:xfrm>
        <a:prstGeom prst="chevron">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8890" rIns="0" bIns="8890" numCol="1" spcCol="1270" anchor="ctr" anchorCtr="0">
          <a:noAutofit/>
        </a:bodyPr>
        <a:lstStyle/>
        <a:p>
          <a:pPr lvl="0" algn="l" defTabSz="622300">
            <a:lnSpc>
              <a:spcPct val="90000"/>
            </a:lnSpc>
            <a:spcBef>
              <a:spcPct val="0"/>
            </a:spcBef>
            <a:spcAft>
              <a:spcPct val="35000"/>
            </a:spcAft>
          </a:pPr>
          <a:r>
            <a:rPr kumimoji="0" lang="en-US" sz="1400" b="1" kern="1200" dirty="0" smtClean="0">
              <a:solidFill>
                <a:schemeClr val="bg1"/>
              </a:solidFill>
              <a:latin typeface="Arial" pitchFamily="34" charset="0"/>
              <a:ea typeface="ＭＳ Ｐゴシック" pitchFamily="-112" charset="-128"/>
              <a:cs typeface="Arial" pitchFamily="34" charset="0"/>
            </a:rPr>
            <a:t>Other</a:t>
          </a:r>
          <a:endParaRPr lang="en-US" sz="1400" kern="1200" dirty="0">
            <a:latin typeface="Arial" pitchFamily="34" charset="0"/>
            <a:cs typeface="Arial" pitchFamily="34" charset="0"/>
          </a:endParaRPr>
        </a:p>
      </dsp:txBody>
      <dsp:txXfrm>
        <a:off x="0" y="2569667"/>
        <a:ext cx="1572053" cy="575205"/>
      </dsp:txXfrm>
    </dsp:sp>
    <dsp:sp modelId="{1A134E2F-91F6-4E88-BBAA-B567DF0402AB}">
      <dsp:nvSpPr>
        <dsp:cNvPr id="0" name=""/>
        <dsp:cNvSpPr/>
      </dsp:nvSpPr>
      <dsp:spPr>
        <a:xfrm>
          <a:off x="1568653" y="2593399"/>
          <a:ext cx="4529395" cy="566956"/>
        </a:xfrm>
        <a:prstGeom prst="chevron">
          <a:avLst/>
        </a:prstGeom>
        <a:solidFill>
          <a:schemeClr val="accent5">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l" defTabSz="700087" rtl="0">
            <a:lnSpc>
              <a:spcPct val="90000"/>
            </a:lnSpc>
            <a:spcBef>
              <a:spcPct val="0"/>
            </a:spcBef>
            <a:spcAft>
              <a:spcPct val="35000"/>
            </a:spcAft>
          </a:pPr>
          <a:r>
            <a:rPr lang="en-US" sz="1575" kern="1200" dirty="0" smtClean="0">
              <a:solidFill>
                <a:schemeClr val="tx1">
                  <a:lumMod val="75000"/>
                  <a:lumOff val="25000"/>
                </a:schemeClr>
              </a:solidFill>
              <a:latin typeface="Arial" pitchFamily="34" charset="0"/>
              <a:cs typeface="Arial" pitchFamily="34" charset="0"/>
            </a:rPr>
            <a:t>The C.T. Shirt Man has asked if they could partner with us when our business is started </a:t>
          </a:r>
        </a:p>
      </dsp:txBody>
      <dsp:txXfrm>
        <a:off x="1568653" y="2593399"/>
        <a:ext cx="4529395" cy="566956"/>
      </dsp:txXfrm>
    </dsp:sp>
    <dsp:sp modelId="{07E8B542-EE9D-4D88-9CEC-97225ED67A1B}">
      <dsp:nvSpPr>
        <dsp:cNvPr id="0" name=""/>
        <dsp:cNvSpPr/>
      </dsp:nvSpPr>
      <dsp:spPr>
        <a:xfrm>
          <a:off x="6079553" y="2568723"/>
          <a:ext cx="1692846" cy="558811"/>
        </a:xfrm>
        <a:prstGeom prst="chevron">
          <a:avLst/>
        </a:prstGeom>
        <a:solidFill>
          <a:schemeClr val="accent6">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b="0" kern="1200" dirty="0" smtClean="0">
              <a:latin typeface="Georgia" pitchFamily="18" charset="0"/>
            </a:rPr>
            <a:t>$0.00</a:t>
          </a:r>
          <a:endParaRPr lang="en-US" sz="1800" b="0" kern="1200" dirty="0">
            <a:latin typeface="Georgia" pitchFamily="18" charset="0"/>
          </a:endParaRPr>
        </a:p>
      </dsp:txBody>
      <dsp:txXfrm>
        <a:off x="6079553" y="2568723"/>
        <a:ext cx="1692846" cy="558811"/>
      </dsp:txXfrm>
    </dsp:sp>
    <dsp:sp modelId="{6FB05255-4C13-4293-B64A-3595AC61192B}">
      <dsp:nvSpPr>
        <dsp:cNvPr id="0" name=""/>
        <dsp:cNvSpPr/>
      </dsp:nvSpPr>
      <dsp:spPr>
        <a:xfrm>
          <a:off x="130145" y="3211039"/>
          <a:ext cx="5940125" cy="686530"/>
        </a:xfrm>
        <a:prstGeom prst="chevron">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30480" tIns="15240" rIns="0" bIns="15240" numCol="1" spcCol="1270" anchor="ctr" anchorCtr="0">
          <a:noAutofit/>
        </a:bodyPr>
        <a:lstStyle/>
        <a:p>
          <a:pPr lvl="0" algn="l" defTabSz="1066800">
            <a:lnSpc>
              <a:spcPct val="90000"/>
            </a:lnSpc>
            <a:spcBef>
              <a:spcPct val="0"/>
            </a:spcBef>
            <a:spcAft>
              <a:spcPct val="35000"/>
            </a:spcAft>
          </a:pPr>
          <a:r>
            <a:rPr kumimoji="0" lang="en-US" sz="2400" b="1" kern="1200" dirty="0" smtClean="0">
              <a:solidFill>
                <a:schemeClr val="bg1"/>
              </a:solidFill>
              <a:latin typeface="Arial" pitchFamily="34" charset="0"/>
              <a:ea typeface="ＭＳ Ｐゴシック" pitchFamily="-112" charset="-128"/>
              <a:cs typeface="Arial" pitchFamily="34" charset="0"/>
            </a:rPr>
            <a:t>Total Monthly Promotional Expense</a:t>
          </a:r>
          <a:endParaRPr kumimoji="0" lang="en-US" sz="2400" b="1" kern="1200" dirty="0">
            <a:solidFill>
              <a:schemeClr val="bg1"/>
            </a:solidFill>
            <a:latin typeface="Arial" pitchFamily="34" charset="0"/>
            <a:ea typeface="ＭＳ Ｐゴシック" pitchFamily="-112" charset="-128"/>
            <a:cs typeface="Arial" pitchFamily="34" charset="0"/>
          </a:endParaRPr>
        </a:p>
      </dsp:txBody>
      <dsp:txXfrm>
        <a:off x="130145" y="3211039"/>
        <a:ext cx="5940125" cy="686530"/>
      </dsp:txXfrm>
    </dsp:sp>
    <dsp:sp modelId="{40DF76EF-BE7A-49D2-A509-56342856CA2D}">
      <dsp:nvSpPr>
        <dsp:cNvPr id="0" name=""/>
        <dsp:cNvSpPr/>
      </dsp:nvSpPr>
      <dsp:spPr>
        <a:xfrm>
          <a:off x="6019800" y="3200400"/>
          <a:ext cx="1735042" cy="686531"/>
        </a:xfrm>
        <a:prstGeom prst="chevron">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Georgia" pitchFamily="18" charset="0"/>
            </a:rPr>
            <a:t>$88.00</a:t>
          </a:r>
          <a:endParaRPr lang="en-US" sz="1800" b="1" kern="1200" dirty="0">
            <a:latin typeface="Georgia" pitchFamily="18" charset="0"/>
          </a:endParaRPr>
        </a:p>
      </dsp:txBody>
      <dsp:txXfrm>
        <a:off x="6019800" y="3200400"/>
        <a:ext cx="1735042" cy="68653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31" tIns="46516" rIns="93031" bIns="46516" rtlCol="0"/>
          <a:lstStyle>
            <a:lvl1pPr algn="l">
              <a:defRPr sz="1200"/>
            </a:lvl1pPr>
          </a:lstStyle>
          <a:p>
            <a:endParaRPr lang="en-US"/>
          </a:p>
        </p:txBody>
      </p:sp>
      <p:sp>
        <p:nvSpPr>
          <p:cNvPr id="3" name="Date Placeholder 2"/>
          <p:cNvSpPr>
            <a:spLocks noGrp="1"/>
          </p:cNvSpPr>
          <p:nvPr>
            <p:ph type="dt" idx="1"/>
          </p:nvPr>
        </p:nvSpPr>
        <p:spPr>
          <a:xfrm>
            <a:off x="3963744" y="0"/>
            <a:ext cx="3032337" cy="464185"/>
          </a:xfrm>
          <a:prstGeom prst="rect">
            <a:avLst/>
          </a:prstGeom>
        </p:spPr>
        <p:txBody>
          <a:bodyPr vert="horz" lIns="93031" tIns="46516" rIns="93031" bIns="46516" rtlCol="0"/>
          <a:lstStyle>
            <a:lvl1pPr algn="r">
              <a:defRPr sz="1200"/>
            </a:lvl1pPr>
          </a:lstStyle>
          <a:p>
            <a:fld id="{7087F474-9C70-4DEC-BAFA-54E1FC920F26}" type="datetimeFigureOut">
              <a:rPr lang="en-US" smtClean="0"/>
              <a:pPr/>
              <a:t>5/24/2011</a:t>
            </a:fld>
            <a:endParaRPr lang="en-US"/>
          </a:p>
        </p:txBody>
      </p:sp>
      <p:sp>
        <p:nvSpPr>
          <p:cNvPr id="4" name="Slide Image Placeholder 3"/>
          <p:cNvSpPr>
            <a:spLocks noGrp="1" noRot="1" noChangeAspect="1"/>
          </p:cNvSpPr>
          <p:nvPr>
            <p:ph type="sldImg" idx="2"/>
          </p:nvPr>
        </p:nvSpPr>
        <p:spPr>
          <a:xfrm>
            <a:off x="1177925" y="696913"/>
            <a:ext cx="4641850" cy="3481387"/>
          </a:xfrm>
          <a:prstGeom prst="rect">
            <a:avLst/>
          </a:prstGeom>
          <a:noFill/>
          <a:ln w="12700">
            <a:solidFill>
              <a:prstClr val="black"/>
            </a:solidFill>
          </a:ln>
        </p:spPr>
        <p:txBody>
          <a:bodyPr vert="horz" lIns="93031" tIns="46516" rIns="93031" bIns="46516" rtlCol="0" anchor="ctr"/>
          <a:lstStyle/>
          <a:p>
            <a:endParaRPr lang="en-US"/>
          </a:p>
        </p:txBody>
      </p:sp>
      <p:sp>
        <p:nvSpPr>
          <p:cNvPr id="5" name="Notes Placeholder 4"/>
          <p:cNvSpPr>
            <a:spLocks noGrp="1"/>
          </p:cNvSpPr>
          <p:nvPr>
            <p:ph type="body" sz="quarter" idx="3"/>
          </p:nvPr>
        </p:nvSpPr>
        <p:spPr>
          <a:xfrm>
            <a:off x="699770" y="4409758"/>
            <a:ext cx="5598160" cy="4177665"/>
          </a:xfrm>
          <a:prstGeom prst="rect">
            <a:avLst/>
          </a:prstGeom>
        </p:spPr>
        <p:txBody>
          <a:bodyPr vert="horz" lIns="93031" tIns="46516" rIns="93031" bIns="465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32337" cy="464185"/>
          </a:xfrm>
          <a:prstGeom prst="rect">
            <a:avLst/>
          </a:prstGeom>
        </p:spPr>
        <p:txBody>
          <a:bodyPr vert="horz" lIns="93031" tIns="46516" rIns="93031" bIns="46516" rtlCol="0" anchor="b"/>
          <a:lstStyle>
            <a:lvl1pPr algn="l">
              <a:defRPr sz="1200"/>
            </a:lvl1pPr>
          </a:lstStyle>
          <a:p>
            <a:endParaRPr lang="en-US"/>
          </a:p>
        </p:txBody>
      </p:sp>
      <p:sp>
        <p:nvSpPr>
          <p:cNvPr id="7" name="Slide Number Placeholder 6"/>
          <p:cNvSpPr>
            <a:spLocks noGrp="1"/>
          </p:cNvSpPr>
          <p:nvPr>
            <p:ph type="sldNum" sz="quarter" idx="5"/>
          </p:nvPr>
        </p:nvSpPr>
        <p:spPr>
          <a:xfrm>
            <a:off x="3963744" y="8817904"/>
            <a:ext cx="3032337" cy="464185"/>
          </a:xfrm>
          <a:prstGeom prst="rect">
            <a:avLst/>
          </a:prstGeom>
        </p:spPr>
        <p:txBody>
          <a:bodyPr vert="horz" lIns="93031" tIns="46516" rIns="93031" bIns="46516" rtlCol="0" anchor="b"/>
          <a:lstStyle>
            <a:lvl1pPr algn="r">
              <a:defRPr sz="1200"/>
            </a:lvl1pPr>
          </a:lstStyle>
          <a:p>
            <a:fld id="{58FA1508-1AF2-4928-A47C-551FED5302E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0311">
              <a:defRPr/>
            </a:pPr>
            <a:r>
              <a:rPr lang="en-US" dirty="0" smtClean="0"/>
              <a:t>Uniform Recycle will be a leader in the clothing recycle business sector. Our innovative solution to uniform costs will make the process of ordering and securing school uniforms effortless, all the while providing an unprecedented support system for our customers.  </a:t>
            </a:r>
          </a:p>
          <a:p>
            <a:endParaRPr lang="en-US" dirty="0"/>
          </a:p>
        </p:txBody>
      </p:sp>
      <p:sp>
        <p:nvSpPr>
          <p:cNvPr id="4" name="Slide Number Placeholder 3"/>
          <p:cNvSpPr>
            <a:spLocks noGrp="1"/>
          </p:cNvSpPr>
          <p:nvPr>
            <p:ph type="sldNum" sz="quarter" idx="10"/>
          </p:nvPr>
        </p:nvSpPr>
        <p:spPr/>
        <p:txBody>
          <a:bodyPr/>
          <a:lstStyle/>
          <a:p>
            <a:fld id="{58FA1508-1AF2-4928-A47C-551FED5302EB}"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0311">
              <a:defRPr/>
            </a:pPr>
            <a:r>
              <a:rPr lang="en-US" dirty="0" smtClean="0"/>
              <a:t>Our search for competitors has yield little direct competition.  With the increase the number of school requiring uniforms and the average cost per child per family being $300.00, a noticeable increase in the uniform/clothing industry has taken place.  Main competitors include CT-Shirt Man and Living Word Imprints which are both involved in the uniform clothing sector but only supplying new clothing while Goodwill, Salvation Army, and Big Brothers Big Sisters have an impact in the used clothing arena but have very little concern about the used uniform sector leaving Uniform Recycle as the only used uniform supplier at this time… full market share. We save time… </a:t>
            </a:r>
            <a:r>
              <a:rPr lang="en-US" i="1" dirty="0" smtClean="0"/>
              <a:t>Providing easy convenient drop off and pick of the uniforms and support services that other companies don't. </a:t>
            </a:r>
            <a:r>
              <a:rPr lang="en-US" i="0" dirty="0" smtClean="0"/>
              <a:t>We save </a:t>
            </a:r>
            <a:r>
              <a:rPr lang="en-US" b="0" i="0" dirty="0" smtClean="0"/>
              <a:t>money… </a:t>
            </a:r>
            <a:r>
              <a:rPr lang="en-US" b="0" i="1" dirty="0" smtClean="0"/>
              <a:t>Uniform Recycle can cut the family contribution in half or more. </a:t>
            </a:r>
            <a:r>
              <a:rPr lang="en-US" b="0" i="0" dirty="0" smtClean="0"/>
              <a:t>We Save the environment… </a:t>
            </a:r>
            <a:r>
              <a:rPr lang="en-US" i="1" dirty="0" smtClean="0"/>
              <a:t>No driving... No gas... No CO2...No clothing waste…Recycle, Reuse, Re-wear</a:t>
            </a:r>
            <a:endParaRPr lang="en-US" dirty="0" smtClean="0"/>
          </a:p>
          <a:p>
            <a:pPr defTabSz="930311">
              <a:defRPr/>
            </a:pPr>
            <a:endParaRPr lang="en-US" b="0" i="1" dirty="0" smtClean="0"/>
          </a:p>
          <a:p>
            <a:pPr defTabSz="930311">
              <a:defRPr/>
            </a:pPr>
            <a:endParaRPr lang="en-US" i="0" dirty="0" smtClean="0"/>
          </a:p>
          <a:p>
            <a:pPr defTabSz="930311">
              <a:defRPr/>
            </a:pPr>
            <a:r>
              <a:rPr lang="en-US" dirty="0" smtClean="0"/>
              <a:t> </a:t>
            </a:r>
          </a:p>
          <a:p>
            <a:endParaRPr lang="en-US" dirty="0"/>
          </a:p>
        </p:txBody>
      </p:sp>
      <p:sp>
        <p:nvSpPr>
          <p:cNvPr id="4" name="Slide Number Placeholder 3"/>
          <p:cNvSpPr>
            <a:spLocks noGrp="1"/>
          </p:cNvSpPr>
          <p:nvPr>
            <p:ph type="sldNum" sz="quarter" idx="10"/>
          </p:nvPr>
        </p:nvSpPr>
        <p:spPr/>
        <p:txBody>
          <a:bodyPr/>
          <a:lstStyle/>
          <a:p>
            <a:fld id="{58FA1508-1AF2-4928-A47C-551FED5302EB}"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have conservatively estimated that we will reach a minimum of 10% of targeted population. These numbers represent that population. Notice that the winter months sales are lower…….these months we will concentrate mainly on getting new schools on board as well as getting brand recognition. We also will concentrate on uniform inventory during these months</a:t>
            </a:r>
            <a:r>
              <a:rPr lang="en-US" baseline="0" dirty="0" smtClean="0"/>
              <a:t>. The </a:t>
            </a:r>
            <a:r>
              <a:rPr lang="en-US" baseline="0" dirty="0" smtClean="0"/>
              <a:t>spring and summer months will be our high production season </a:t>
            </a:r>
            <a:r>
              <a:rPr lang="en-US" baseline="0" dirty="0" smtClean="0"/>
              <a:t>because </a:t>
            </a:r>
            <a:r>
              <a:rPr lang="en-US" baseline="0" dirty="0" smtClean="0"/>
              <a:t>this is the time that people will be looking for uniforms for their children. </a:t>
            </a:r>
            <a:endParaRPr lang="en-US" dirty="0"/>
          </a:p>
        </p:txBody>
      </p:sp>
      <p:sp>
        <p:nvSpPr>
          <p:cNvPr id="4" name="Slide Number Placeholder 3"/>
          <p:cNvSpPr>
            <a:spLocks noGrp="1"/>
          </p:cNvSpPr>
          <p:nvPr>
            <p:ph type="sldNum" sz="quarter" idx="10"/>
          </p:nvPr>
        </p:nvSpPr>
        <p:spPr/>
        <p:txBody>
          <a:bodyPr/>
          <a:lstStyle/>
          <a:p>
            <a:fld id="{58FA1508-1AF2-4928-A47C-551FED5302EB}" type="slidenum">
              <a:rPr lang="en-US" smtClean="0"/>
              <a:pPr/>
              <a:t>15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8FA1508-1AF2-4928-A47C-551FED5302EB}" type="slidenum">
              <a:rPr lang="en-US" smtClean="0"/>
              <a:pPr/>
              <a:t>19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8FA1508-1AF2-4928-A47C-551FED5302EB}"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EE2DD9-0D1C-44DD-81CE-57ED816DA78B}" type="datetimeFigureOut">
              <a:rPr lang="en-US" smtClean="0"/>
              <a:pPr/>
              <a:t>5/24/2011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3623BD-6A2A-4BBB-8E3A-B09D25177CD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EE2DD9-0D1C-44DD-81CE-57ED816DA78B}" type="datetimeFigureOut">
              <a:rPr lang="en-US" smtClean="0"/>
              <a:pPr/>
              <a:t>5/24/2011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3623BD-6A2A-4BBB-8E3A-B09D25177CD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EE2DD9-0D1C-44DD-81CE-57ED816DA78B}" type="datetimeFigureOut">
              <a:rPr lang="en-US" smtClean="0"/>
              <a:pPr/>
              <a:t>5/24/2011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3623BD-6A2A-4BBB-8E3A-B09D25177CD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backing.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274638"/>
            <a:ext cx="8229600" cy="1020762"/>
          </a:xfrm>
        </p:spPr>
        <p:txBody>
          <a:bodyPr>
            <a:noAutofit/>
          </a:bodyPr>
          <a:lstStyle>
            <a:lvl1pPr>
              <a:lnSpc>
                <a:spcPts val="3400"/>
              </a:lnSpc>
              <a:defRPr sz="4000" b="1" spc="0" baseline="0">
                <a:solidFill>
                  <a:srgbClr val="0D659A"/>
                </a:solidFill>
                <a:latin typeface="Corbel" pitchFamily="34" charset="0"/>
              </a:defRPr>
            </a:lvl1pPr>
          </a:lstStyle>
          <a:p>
            <a:r>
              <a:rPr lang="en-US" dirty="0" smtClean="0"/>
              <a:t>MISSION STATEMENT </a:t>
            </a:r>
            <a:endParaRPr lang="en-US" dirty="0"/>
          </a:p>
        </p:txBody>
      </p:sp>
      <p:sp>
        <p:nvSpPr>
          <p:cNvPr id="3" name="Content Placeholder 2"/>
          <p:cNvSpPr>
            <a:spLocks noGrp="1"/>
          </p:cNvSpPr>
          <p:nvPr>
            <p:ph idx="1" hasCustomPrompt="1"/>
          </p:nvPr>
        </p:nvSpPr>
        <p:spPr>
          <a:xfrm>
            <a:off x="457200" y="1600201"/>
            <a:ext cx="8229600" cy="4343400"/>
          </a:xfrm>
        </p:spPr>
        <p:txBody>
          <a:bodyPr/>
          <a:lstStyle>
            <a:lvl1pPr>
              <a:buNone/>
              <a:defRPr sz="2800" b="1">
                <a:latin typeface="Corbel" pitchFamily="34" charset="0"/>
              </a:defRPr>
            </a:lvl1pPr>
            <a:lvl2pPr>
              <a:defRPr sz="2400">
                <a:latin typeface="Corbel" pitchFamily="34" charset="0"/>
              </a:defRPr>
            </a:lvl2pPr>
            <a:lvl3pPr>
              <a:defRPr sz="2000">
                <a:latin typeface="Corbel" pitchFamily="34" charset="0"/>
              </a:defRPr>
            </a:lvl3pPr>
            <a:lvl4pPr>
              <a:defRPr sz="2000">
                <a:latin typeface="Corbel" pitchFamily="34" charset="0"/>
              </a:defRPr>
            </a:lvl4pPr>
            <a:lvl5pPr>
              <a:defRPr sz="1800">
                <a:latin typeface="Corbel" pitchFamily="34" charset="0"/>
              </a:defRPr>
            </a:lvl5pPr>
          </a:lstStyle>
          <a:p>
            <a:pPr lvl="0"/>
            <a:r>
              <a:rPr lang="en-US" dirty="0" smtClean="0"/>
              <a:t>Mission Statement</a:t>
            </a:r>
          </a:p>
          <a:p>
            <a:pPr lvl="1"/>
            <a:r>
              <a:rPr lang="en-US" dirty="0" smtClean="0"/>
              <a:t>First Level</a:t>
            </a:r>
          </a:p>
          <a:p>
            <a:pPr lvl="2"/>
            <a:r>
              <a:rPr lang="en-US" dirty="0" smtClean="0"/>
              <a:t>Third level</a:t>
            </a:r>
          </a:p>
          <a:p>
            <a:pPr lvl="3"/>
            <a:r>
              <a:rPr lang="en-US" dirty="0" smtClean="0"/>
              <a:t>Fourth level</a:t>
            </a:r>
          </a:p>
          <a:p>
            <a:pPr lvl="3"/>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EE2DD9-0D1C-44DD-81CE-57ED816DA78B}" type="datetimeFigureOut">
              <a:rPr lang="en-US" smtClean="0"/>
              <a:pPr/>
              <a:t>5/24/2011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3623BD-6A2A-4BBB-8E3A-B09D25177CD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EE2DD9-0D1C-44DD-81CE-57ED816DA78B}" type="datetimeFigureOut">
              <a:rPr lang="en-US" smtClean="0"/>
              <a:pPr/>
              <a:t>5/24/2011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3623BD-6A2A-4BBB-8E3A-B09D25177CD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EE2DD9-0D1C-44DD-81CE-57ED816DA78B}" type="datetimeFigureOut">
              <a:rPr lang="en-US" smtClean="0"/>
              <a:pPr/>
              <a:t>5/24/2011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3623BD-6A2A-4BBB-8E3A-B09D25177CD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EE2DD9-0D1C-44DD-81CE-57ED816DA78B}" type="datetimeFigureOut">
              <a:rPr lang="en-US" smtClean="0"/>
              <a:pPr/>
              <a:t>5/24/2011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3623BD-6A2A-4BBB-8E3A-B09D25177CD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EE2DD9-0D1C-44DD-81CE-57ED816DA78B}" type="datetimeFigureOut">
              <a:rPr lang="en-US" smtClean="0"/>
              <a:pPr/>
              <a:t>5/24/2011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3623BD-6A2A-4BBB-8E3A-B09D25177CD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E2DD9-0D1C-44DD-81CE-57ED816DA78B}" type="datetimeFigureOut">
              <a:rPr lang="en-US" smtClean="0"/>
              <a:pPr/>
              <a:t>5/24/2011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3623BD-6A2A-4BBB-8E3A-B09D25177CD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E2DD9-0D1C-44DD-81CE-57ED816DA78B}" type="datetimeFigureOut">
              <a:rPr lang="en-US" smtClean="0"/>
              <a:pPr/>
              <a:t>5/24/2011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3623BD-6A2A-4BBB-8E3A-B09D25177CD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EE2DD9-0D1C-44DD-81CE-57ED816DA78B}" type="datetimeFigureOut">
              <a:rPr lang="en-US" smtClean="0"/>
              <a:pPr/>
              <a:t>5/24/2011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3623BD-6A2A-4BBB-8E3A-B09D25177CD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Excel_97-2003_Worksheet2.xls"/></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audio" Target="file:///C:\Users\pathways%20tmhs\Desktop\UFR%20OFFICIAL%20VERSION.mp3"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descr="Untitled-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Promotional Mix</a:t>
            </a:r>
            <a:endParaRPr lang="en-US" dirty="0"/>
          </a:p>
        </p:txBody>
      </p:sp>
      <p:graphicFrame>
        <p:nvGraphicFramePr>
          <p:cNvPr id="4" name="Content Placeholder 5"/>
          <p:cNvGraphicFramePr>
            <a:graphicFrameLocks noGrp="1"/>
          </p:cNvGraphicFramePr>
          <p:nvPr>
            <p:ph idx="1"/>
          </p:nvPr>
        </p:nvGraphicFramePr>
        <p:xfrm>
          <a:off x="762000" y="2057400"/>
          <a:ext cx="7772400" cy="3897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utoShape 250"/>
          <p:cNvSpPr>
            <a:spLocks noChangeArrowheads="1"/>
          </p:cNvSpPr>
          <p:nvPr/>
        </p:nvSpPr>
        <p:spPr bwMode="auto">
          <a:xfrm>
            <a:off x="902444" y="1523999"/>
            <a:ext cx="5498356" cy="437485"/>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b="1" dirty="0">
                <a:solidFill>
                  <a:schemeClr val="bg1"/>
                </a:solidFill>
                <a:latin typeface="Arial" pitchFamily="34" charset="0"/>
                <a:cs typeface="Arial" pitchFamily="34" charset="0"/>
              </a:rPr>
              <a:t>Promotional Expense</a:t>
            </a:r>
          </a:p>
        </p:txBody>
      </p:sp>
      <p:sp>
        <p:nvSpPr>
          <p:cNvPr id="6" name="AutoShape 250"/>
          <p:cNvSpPr>
            <a:spLocks noChangeArrowheads="1"/>
          </p:cNvSpPr>
          <p:nvPr/>
        </p:nvSpPr>
        <p:spPr bwMode="auto">
          <a:xfrm>
            <a:off x="6781800" y="1523999"/>
            <a:ext cx="1561845" cy="437484"/>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1700" b="1" dirty="0">
                <a:solidFill>
                  <a:schemeClr val="bg1"/>
                </a:solidFill>
                <a:latin typeface="Arial" pitchFamily="34" charset="0"/>
                <a:cs typeface="Arial" pitchFamily="34" charset="0"/>
              </a:rPr>
              <a:t>Monthly</a:t>
            </a:r>
          </a:p>
          <a:p>
            <a:pPr algn="ctr">
              <a:defRPr/>
            </a:pPr>
            <a:r>
              <a:rPr lang="en-US" sz="1700" b="1" dirty="0">
                <a:solidFill>
                  <a:schemeClr val="bg1"/>
                </a:solidFill>
                <a:latin typeface="Arial" pitchFamily="34" charset="0"/>
                <a:cs typeface="Arial" pitchFamily="34" charset="0"/>
              </a:rPr>
              <a:t>Amount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of Materials/Labor</a:t>
            </a:r>
            <a:endParaRPr lang="en-US" dirty="0"/>
          </a:p>
        </p:txBody>
      </p:sp>
      <p:graphicFrame>
        <p:nvGraphicFramePr>
          <p:cNvPr id="4" name="Table 3"/>
          <p:cNvGraphicFramePr>
            <a:graphicFrameLocks noGrp="1"/>
          </p:cNvGraphicFramePr>
          <p:nvPr/>
        </p:nvGraphicFramePr>
        <p:xfrm>
          <a:off x="1371600" y="1393012"/>
          <a:ext cx="6096000" cy="2224942"/>
        </p:xfrm>
        <a:graphic>
          <a:graphicData uri="http://schemas.openxmlformats.org/drawingml/2006/table">
            <a:tbl>
              <a:tblPr firstRow="1" bandRow="1">
                <a:tableStyleId>{5C22544A-7EE6-4342-B048-85BDC9FD1C3A}</a:tableStyleId>
              </a:tblPr>
              <a:tblGrid>
                <a:gridCol w="2438400"/>
                <a:gridCol w="2133600"/>
                <a:gridCol w="1524000"/>
              </a:tblGrid>
              <a:tr h="217525">
                <a:tc gridSpan="3">
                  <a:txBody>
                    <a:bodyPr/>
                    <a:lstStyle/>
                    <a:p>
                      <a:pPr marL="0" algn="ctr" rtl="0" eaLnBrk="1" latinLnBrk="0" hangingPunct="1"/>
                      <a:r>
                        <a:rPr kumimoji="0" lang="en-US" sz="2000" b="1" kern="1200" dirty="0" smtClean="0">
                          <a:solidFill>
                            <a:schemeClr val="bg1"/>
                          </a:solidFill>
                          <a:latin typeface="Arial" pitchFamily="34" charset="0"/>
                          <a:ea typeface="ＭＳ Ｐゴシック" pitchFamily="-112" charset="-128"/>
                          <a:cs typeface="Arial" pitchFamily="34" charset="0"/>
                        </a:rPr>
                        <a:t>Materials</a:t>
                      </a:r>
                      <a:endParaRPr kumimoji="0" lang="en-US" sz="1400" b="1" kern="1200" dirty="0">
                        <a:solidFill>
                          <a:schemeClr val="bg1"/>
                        </a:solidFill>
                        <a:latin typeface="Arial" pitchFamily="34" charset="0"/>
                        <a:ea typeface="ＭＳ Ｐゴシック" pitchFamily="-112" charset="-128"/>
                        <a:cs typeface="Arial" pitchFamily="34" charset="0"/>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1605">
                <a:tc>
                  <a:txBody>
                    <a:bodyPr/>
                    <a:lstStyle/>
                    <a:p>
                      <a:pPr marL="0" algn="ctr" rtl="0" eaLnBrk="1" latinLnBrk="0" hangingPunct="1"/>
                      <a:r>
                        <a:rPr kumimoji="0" lang="en-US" sz="1400" b="1" kern="1200" dirty="0" smtClean="0">
                          <a:solidFill>
                            <a:schemeClr val="bg1"/>
                          </a:solidFill>
                          <a:latin typeface="Arial" pitchFamily="34" charset="0"/>
                          <a:ea typeface="ＭＳ Ｐゴシック" pitchFamily="-112" charset="-128"/>
                          <a:cs typeface="Arial" pitchFamily="34" charset="0"/>
                        </a:rPr>
                        <a:t>Material Description</a:t>
                      </a:r>
                      <a:endParaRPr kumimoji="0" lang="en-US" sz="1400" b="1" kern="1200" dirty="0">
                        <a:solidFill>
                          <a:schemeClr val="bg1"/>
                        </a:solidFill>
                        <a:latin typeface="Arial" pitchFamily="34" charset="0"/>
                        <a:ea typeface="ＭＳ Ｐゴシック" pitchFamily="-112" charset="-128"/>
                        <a:cs typeface="Arial" pitchFamily="34" charset="0"/>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rtl="0" eaLnBrk="1" latinLnBrk="0" hangingPunct="1"/>
                      <a:r>
                        <a:rPr kumimoji="0" lang="en-US" sz="1400" b="1" kern="1200" dirty="0" smtClean="0">
                          <a:solidFill>
                            <a:schemeClr val="bg1"/>
                          </a:solidFill>
                          <a:latin typeface="Arial" pitchFamily="34" charset="0"/>
                          <a:ea typeface="ＭＳ Ｐゴシック" pitchFamily="-112" charset="-128"/>
                          <a:cs typeface="Arial" pitchFamily="34" charset="0"/>
                        </a:rPr>
                        <a:t>Cost/Total Quantity</a:t>
                      </a:r>
                      <a:endParaRPr kumimoji="0" lang="en-US" sz="1400" b="1" kern="1200" dirty="0">
                        <a:solidFill>
                          <a:schemeClr val="bg1"/>
                        </a:solidFill>
                        <a:latin typeface="Arial" pitchFamily="34" charset="0"/>
                        <a:ea typeface="ＭＳ Ｐゴシック" pitchFamily="-112" charset="-128"/>
                        <a:cs typeface="Arial" pitchFamily="34" charset="0"/>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rtl="0" eaLnBrk="1" latinLnBrk="0" hangingPunct="1"/>
                      <a:r>
                        <a:rPr kumimoji="0" lang="en-US" sz="1400" b="1" kern="1200" dirty="0" smtClean="0">
                          <a:solidFill>
                            <a:schemeClr val="bg1"/>
                          </a:solidFill>
                          <a:latin typeface="Arial" pitchFamily="34" charset="0"/>
                          <a:ea typeface="ＭＳ Ｐゴシック" pitchFamily="-112" charset="-128"/>
                          <a:cs typeface="Arial" pitchFamily="34" charset="0"/>
                        </a:rPr>
                        <a:t>Cost per Unit</a:t>
                      </a:r>
                      <a:endParaRPr kumimoji="0" lang="en-US" sz="1400" b="1" kern="1200" dirty="0">
                        <a:solidFill>
                          <a:schemeClr val="bg1"/>
                        </a:solidFill>
                        <a:latin typeface="Arial" pitchFamily="34" charset="0"/>
                        <a:ea typeface="ＭＳ Ｐゴシック" pitchFamily="-112" charset="-128"/>
                        <a:cs typeface="Arial" pitchFamily="34" charset="0"/>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167325">
                <a:tc>
                  <a:txBody>
                    <a:bodyPr/>
                    <a:lstStyle/>
                    <a:p>
                      <a:r>
                        <a:rPr kumimoji="0" lang="en-US" sz="1400" b="0" kern="1200" dirty="0" smtClean="0">
                          <a:solidFill>
                            <a:schemeClr val="tx1">
                              <a:lumMod val="65000"/>
                              <a:lumOff val="35000"/>
                            </a:schemeClr>
                          </a:solidFill>
                          <a:latin typeface="Georgia" pitchFamily="18" charset="0"/>
                          <a:ea typeface="ＭＳ Ｐゴシック" pitchFamily="-112" charset="-128"/>
                          <a:cs typeface="+mn-cs"/>
                        </a:rPr>
                        <a:t>Cash</a:t>
                      </a:r>
                      <a:r>
                        <a:rPr kumimoji="0" lang="en-US" sz="1400" b="0" kern="1200" baseline="0" dirty="0" smtClean="0">
                          <a:solidFill>
                            <a:schemeClr val="tx1">
                              <a:lumMod val="65000"/>
                              <a:lumOff val="35000"/>
                            </a:schemeClr>
                          </a:solidFill>
                          <a:latin typeface="Georgia" pitchFamily="18" charset="0"/>
                          <a:ea typeface="ＭＳ Ｐゴシック" pitchFamily="-112" charset="-128"/>
                          <a:cs typeface="+mn-cs"/>
                        </a:rPr>
                        <a:t> buy back</a:t>
                      </a:r>
                      <a:endParaRPr kumimoji="0" lang="en-US" sz="1400" b="0" kern="1200" dirty="0">
                        <a:solidFill>
                          <a:schemeClr val="tx1">
                            <a:lumMod val="65000"/>
                            <a:lumOff val="35000"/>
                          </a:schemeClr>
                        </a:solidFill>
                        <a:latin typeface="Georgia" pitchFamily="18" charset="0"/>
                        <a:ea typeface="ＭＳ Ｐゴシック" pitchFamily="-112" charset="-128"/>
                        <a:cs typeface="+mn-cs"/>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algn="ctr"/>
                      <a:r>
                        <a:rPr kumimoji="0" lang="en-US" sz="1400" b="0" kern="1200" dirty="0" smtClean="0">
                          <a:solidFill>
                            <a:schemeClr val="tx1">
                              <a:lumMod val="65000"/>
                              <a:lumOff val="35000"/>
                            </a:schemeClr>
                          </a:solidFill>
                          <a:latin typeface="Georgia" pitchFamily="18" charset="0"/>
                          <a:ea typeface="ＭＳ Ｐゴシック" pitchFamily="-112" charset="-128"/>
                          <a:cs typeface="+mn-cs"/>
                        </a:rPr>
                        <a:t>$2.00/Shirt or Pant</a:t>
                      </a:r>
                      <a:endParaRPr kumimoji="0" lang="en-US" sz="1400" b="0" kern="1200" dirty="0">
                        <a:solidFill>
                          <a:schemeClr val="tx1">
                            <a:lumMod val="65000"/>
                            <a:lumOff val="35000"/>
                          </a:schemeClr>
                        </a:solidFill>
                        <a:latin typeface="Georgia" pitchFamily="18" charset="0"/>
                        <a:ea typeface="ＭＳ Ｐゴシック" pitchFamily="-112" charset="-128"/>
                        <a:cs typeface="+mn-cs"/>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algn="ctr"/>
                      <a:r>
                        <a:rPr kumimoji="0" lang="en-US" sz="1400" b="0" kern="1200" dirty="0" smtClean="0">
                          <a:solidFill>
                            <a:schemeClr val="tx1">
                              <a:lumMod val="65000"/>
                              <a:lumOff val="35000"/>
                            </a:schemeClr>
                          </a:solidFill>
                          <a:latin typeface="Georgia" pitchFamily="18" charset="0"/>
                          <a:ea typeface="ＭＳ Ｐゴシック" pitchFamily="-112" charset="-128"/>
                          <a:cs typeface="+mn-cs"/>
                        </a:rPr>
                        <a:t>$2.00</a:t>
                      </a:r>
                      <a:endParaRPr kumimoji="0" lang="en-US" sz="1400" b="0" kern="1200" dirty="0">
                        <a:solidFill>
                          <a:schemeClr val="tx1">
                            <a:lumMod val="65000"/>
                            <a:lumOff val="35000"/>
                          </a:schemeClr>
                        </a:solidFill>
                        <a:latin typeface="Georgia" pitchFamily="18" charset="0"/>
                        <a:ea typeface="ＭＳ Ｐゴシック" pitchFamily="-112" charset="-128"/>
                        <a:cs typeface="+mn-cs"/>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r>
              <a:tr h="1673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0" kern="1200" dirty="0" smtClean="0">
                          <a:solidFill>
                            <a:schemeClr val="tx1">
                              <a:lumMod val="65000"/>
                              <a:lumOff val="35000"/>
                            </a:schemeClr>
                          </a:solidFill>
                          <a:latin typeface="Georgia" pitchFamily="18" charset="0"/>
                          <a:ea typeface="ＭＳ Ｐゴシック" pitchFamily="-112" charset="-128"/>
                          <a:cs typeface="+mn-cs"/>
                        </a:rPr>
                        <a:t>Credit</a:t>
                      </a: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a:r>
                        <a:rPr kumimoji="0" lang="en-US" sz="1400" b="0" kern="1200" dirty="0" smtClean="0">
                          <a:solidFill>
                            <a:schemeClr val="tx1">
                              <a:lumMod val="65000"/>
                              <a:lumOff val="35000"/>
                            </a:schemeClr>
                          </a:solidFill>
                          <a:latin typeface="Georgia" pitchFamily="18" charset="0"/>
                          <a:ea typeface="ＭＳ Ｐゴシック" pitchFamily="-112" charset="-128"/>
                          <a:cs typeface="+mn-cs"/>
                        </a:rPr>
                        <a:t>$4.00/Shirt</a:t>
                      </a:r>
                      <a:r>
                        <a:rPr kumimoji="0" lang="en-US" sz="1400" b="0" kern="1200" baseline="0" dirty="0" smtClean="0">
                          <a:solidFill>
                            <a:schemeClr val="tx1">
                              <a:lumMod val="65000"/>
                              <a:lumOff val="35000"/>
                            </a:schemeClr>
                          </a:solidFill>
                          <a:latin typeface="Georgia" pitchFamily="18" charset="0"/>
                          <a:ea typeface="ＭＳ Ｐゴシック" pitchFamily="-112" charset="-128"/>
                          <a:cs typeface="+mn-cs"/>
                        </a:rPr>
                        <a:t> or Pant</a:t>
                      </a:r>
                      <a:endParaRPr kumimoji="0" lang="en-US" sz="1400" b="0" kern="1200" dirty="0">
                        <a:solidFill>
                          <a:schemeClr val="tx1">
                            <a:lumMod val="65000"/>
                            <a:lumOff val="35000"/>
                          </a:schemeClr>
                        </a:solidFill>
                        <a:latin typeface="Georgia" pitchFamily="18" charset="0"/>
                        <a:ea typeface="ＭＳ Ｐゴシック" pitchFamily="-112" charset="-128"/>
                        <a:cs typeface="+mn-cs"/>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a:r>
                        <a:rPr kumimoji="0" lang="en-US" sz="1400" b="0" kern="1200" dirty="0" smtClean="0">
                          <a:solidFill>
                            <a:schemeClr val="tx1">
                              <a:lumMod val="65000"/>
                              <a:lumOff val="35000"/>
                            </a:schemeClr>
                          </a:solidFill>
                          <a:latin typeface="Georgia" pitchFamily="18" charset="0"/>
                          <a:ea typeface="ＭＳ Ｐゴシック" pitchFamily="-112" charset="-128"/>
                          <a:cs typeface="+mn-cs"/>
                        </a:rPr>
                        <a:t>$4.00</a:t>
                      </a:r>
                      <a:endParaRPr kumimoji="0" lang="en-US" sz="1400" b="0" kern="1200" dirty="0">
                        <a:solidFill>
                          <a:schemeClr val="tx1">
                            <a:lumMod val="65000"/>
                            <a:lumOff val="35000"/>
                          </a:schemeClr>
                        </a:solidFill>
                        <a:latin typeface="Georgia" pitchFamily="18" charset="0"/>
                        <a:ea typeface="ＭＳ Ｐゴシック" pitchFamily="-112" charset="-128"/>
                        <a:cs typeface="+mn-cs"/>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r>
              <a:tr h="1673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0" kern="1200" dirty="0" smtClean="0">
                          <a:solidFill>
                            <a:schemeClr val="tx1">
                              <a:lumMod val="65000"/>
                              <a:lumOff val="35000"/>
                            </a:schemeClr>
                          </a:solidFill>
                          <a:latin typeface="Georgia" pitchFamily="18" charset="0"/>
                          <a:ea typeface="ＭＳ Ｐゴシック" pitchFamily="-112" charset="-128"/>
                          <a:cs typeface="+mn-cs"/>
                        </a:rPr>
                        <a:t>Donation</a:t>
                      </a: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algn="ctr"/>
                      <a:r>
                        <a:rPr kumimoji="0" lang="en-US" sz="1400" b="0" kern="1200" dirty="0" smtClean="0">
                          <a:solidFill>
                            <a:schemeClr val="tx1">
                              <a:lumMod val="65000"/>
                              <a:lumOff val="35000"/>
                            </a:schemeClr>
                          </a:solidFill>
                          <a:latin typeface="Georgia" pitchFamily="18" charset="0"/>
                          <a:ea typeface="ＭＳ Ｐゴシック" pitchFamily="-112" charset="-128"/>
                          <a:cs typeface="+mn-cs"/>
                        </a:rPr>
                        <a:t>$0.00/</a:t>
                      </a:r>
                      <a:r>
                        <a:rPr kumimoji="0" lang="en-US" sz="1400" b="0" kern="1200" baseline="0" dirty="0" smtClean="0">
                          <a:solidFill>
                            <a:schemeClr val="tx1">
                              <a:lumMod val="65000"/>
                              <a:lumOff val="35000"/>
                            </a:schemeClr>
                          </a:solidFill>
                          <a:latin typeface="Georgia" pitchFamily="18" charset="0"/>
                          <a:ea typeface="ＭＳ Ｐゴシック" pitchFamily="-112" charset="-128"/>
                          <a:cs typeface="+mn-cs"/>
                        </a:rPr>
                        <a:t> Shirt or Pant</a:t>
                      </a:r>
                      <a:endParaRPr kumimoji="0" lang="en-US" sz="1400" b="0" kern="1200" dirty="0">
                        <a:solidFill>
                          <a:schemeClr val="tx1">
                            <a:lumMod val="65000"/>
                            <a:lumOff val="35000"/>
                          </a:schemeClr>
                        </a:solidFill>
                        <a:latin typeface="Georgia" pitchFamily="18" charset="0"/>
                        <a:ea typeface="ＭＳ Ｐゴシック" pitchFamily="-112" charset="-128"/>
                        <a:cs typeface="+mn-cs"/>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algn="ctr"/>
                      <a:r>
                        <a:rPr kumimoji="0" lang="en-US" sz="1400" b="0" kern="1200" dirty="0" smtClean="0">
                          <a:solidFill>
                            <a:schemeClr val="tx1">
                              <a:lumMod val="65000"/>
                              <a:lumOff val="35000"/>
                            </a:schemeClr>
                          </a:solidFill>
                          <a:latin typeface="Georgia" pitchFamily="18" charset="0"/>
                          <a:ea typeface="ＭＳ Ｐゴシック" pitchFamily="-112" charset="-128"/>
                          <a:cs typeface="+mn-cs"/>
                        </a:rPr>
                        <a:t>$0.00</a:t>
                      </a:r>
                      <a:endParaRPr kumimoji="0" lang="en-US" sz="1400" b="0" kern="1200" dirty="0">
                        <a:solidFill>
                          <a:schemeClr val="tx1">
                            <a:lumMod val="65000"/>
                            <a:lumOff val="35000"/>
                          </a:schemeClr>
                        </a:solidFill>
                        <a:latin typeface="Georgia" pitchFamily="18" charset="0"/>
                        <a:ea typeface="ＭＳ Ｐゴシック" pitchFamily="-112" charset="-128"/>
                        <a:cs typeface="+mn-cs"/>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r>
              <a:tr h="1673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0" kern="1200" dirty="0" smtClean="0">
                          <a:solidFill>
                            <a:schemeClr val="tx1">
                              <a:lumMod val="65000"/>
                              <a:lumOff val="35000"/>
                            </a:schemeClr>
                          </a:solidFill>
                          <a:latin typeface="Georgia" pitchFamily="18" charset="0"/>
                          <a:ea typeface="ＭＳ Ｐゴシック" pitchFamily="-112" charset="-128"/>
                          <a:cs typeface="+mn-cs"/>
                        </a:rPr>
                        <a:t>Clothing bag</a:t>
                      </a: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0" lang="en-US" sz="1400" b="0" kern="1200" dirty="0" smtClean="0">
                          <a:solidFill>
                            <a:schemeClr val="tx1">
                              <a:lumMod val="65000"/>
                              <a:lumOff val="35000"/>
                            </a:schemeClr>
                          </a:solidFill>
                          <a:latin typeface="Georgia" pitchFamily="18" charset="0"/>
                          <a:ea typeface="ＭＳ Ｐゴシック" pitchFamily="-112" charset="-128"/>
                          <a:cs typeface="+mn-cs"/>
                        </a:rPr>
                        <a:t>$0.03 /bag</a:t>
                      </a:r>
                      <a:endParaRPr kumimoji="0" lang="en-US" sz="1400" b="0" kern="1200" dirty="0">
                        <a:solidFill>
                          <a:schemeClr val="tx1">
                            <a:lumMod val="65000"/>
                            <a:lumOff val="35000"/>
                          </a:schemeClr>
                        </a:solidFill>
                        <a:latin typeface="Georgia" pitchFamily="18" charset="0"/>
                        <a:ea typeface="ＭＳ Ｐゴシック" pitchFamily="-112" charset="-128"/>
                        <a:cs typeface="+mn-cs"/>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0" lang="en-US" sz="1400" b="0" kern="1200" dirty="0" smtClean="0">
                          <a:solidFill>
                            <a:schemeClr val="tx1">
                              <a:lumMod val="65000"/>
                              <a:lumOff val="35000"/>
                            </a:schemeClr>
                          </a:solidFill>
                          <a:latin typeface="Georgia" pitchFamily="18" charset="0"/>
                          <a:ea typeface="ＭＳ Ｐゴシック" pitchFamily="-112" charset="-128"/>
                          <a:cs typeface="+mn-cs"/>
                        </a:rPr>
                        <a:t>$0.03</a:t>
                      </a:r>
                      <a:endParaRPr kumimoji="0" lang="en-US" sz="1400" b="0" kern="1200" dirty="0">
                        <a:solidFill>
                          <a:schemeClr val="tx1">
                            <a:lumMod val="65000"/>
                            <a:lumOff val="35000"/>
                          </a:schemeClr>
                        </a:solidFill>
                        <a:latin typeface="Georgia" pitchFamily="18" charset="0"/>
                        <a:ea typeface="ＭＳ Ｐゴシック" pitchFamily="-112" charset="-128"/>
                        <a:cs typeface="+mn-cs"/>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67325">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kern="1200" dirty="0" smtClean="0">
                          <a:solidFill>
                            <a:schemeClr val="tx1">
                              <a:lumMod val="65000"/>
                              <a:lumOff val="35000"/>
                            </a:schemeClr>
                          </a:solidFill>
                          <a:latin typeface="Georgia" pitchFamily="18" charset="0"/>
                          <a:ea typeface="ＭＳ Ｐゴシック" pitchFamily="-112" charset="-128"/>
                          <a:cs typeface="+mn-cs"/>
                        </a:rPr>
                        <a:t>Total</a:t>
                      </a:r>
                      <a:r>
                        <a:rPr kumimoji="0" lang="en-US" sz="1400" b="1" kern="1200" baseline="0" dirty="0" smtClean="0">
                          <a:solidFill>
                            <a:schemeClr val="tx1">
                              <a:lumMod val="65000"/>
                              <a:lumOff val="35000"/>
                            </a:schemeClr>
                          </a:solidFill>
                          <a:latin typeface="Georgia" pitchFamily="18" charset="0"/>
                          <a:ea typeface="ＭＳ Ｐゴシック" pitchFamily="-112" charset="-128"/>
                          <a:cs typeface="+mn-cs"/>
                        </a:rPr>
                        <a:t> Average Material Cost Per Unit                                     $3.03</a:t>
                      </a:r>
                      <a:endParaRPr kumimoji="0" lang="en-US" sz="1400" b="1" kern="1200" dirty="0" smtClean="0">
                        <a:solidFill>
                          <a:schemeClr val="tx1">
                            <a:lumMod val="65000"/>
                            <a:lumOff val="35000"/>
                          </a:schemeClr>
                        </a:solidFill>
                        <a:latin typeface="Georgia" pitchFamily="18" charset="0"/>
                        <a:ea typeface="ＭＳ Ｐゴシック" pitchFamily="-112" charset="-128"/>
                        <a:cs typeface="+mn-cs"/>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hMerge="1">
                  <a:txBody>
                    <a:bodyPr/>
                    <a:lstStyle/>
                    <a:p>
                      <a:pPr algn="ctr"/>
                      <a:endParaRPr kumimoji="0" lang="en-US" sz="1400" b="0" kern="1200" dirty="0">
                        <a:solidFill>
                          <a:schemeClr val="bg2">
                            <a:lumMod val="50000"/>
                          </a:schemeClr>
                        </a:solidFill>
                        <a:latin typeface="Georgia" pitchFamily="18" charset="0"/>
                        <a:ea typeface="ＭＳ Ｐゴシック" pitchFamily="-112" charset="-128"/>
                        <a:cs typeface="+mn-cs"/>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hMerge="1">
                  <a:txBody>
                    <a:bodyPr/>
                    <a:lstStyle/>
                    <a:p>
                      <a:pPr algn="ctr"/>
                      <a:endParaRPr kumimoji="0" lang="en-US" sz="1400" b="0" kern="1200" dirty="0">
                        <a:solidFill>
                          <a:schemeClr val="bg2">
                            <a:lumMod val="50000"/>
                          </a:schemeClr>
                        </a:solidFill>
                        <a:latin typeface="Georgia" pitchFamily="18" charset="0"/>
                        <a:ea typeface="ＭＳ Ｐゴシック" pitchFamily="-112" charset="-128"/>
                        <a:cs typeface="+mn-cs"/>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r>
            </a:tbl>
          </a:graphicData>
        </a:graphic>
      </p:graphicFrame>
      <p:graphicFrame>
        <p:nvGraphicFramePr>
          <p:cNvPr id="5" name="Table 4"/>
          <p:cNvGraphicFramePr>
            <a:graphicFrameLocks noGrp="1"/>
          </p:cNvGraphicFramePr>
          <p:nvPr/>
        </p:nvGraphicFramePr>
        <p:xfrm>
          <a:off x="1371600" y="4036193"/>
          <a:ext cx="6096000" cy="1127892"/>
        </p:xfrm>
        <a:graphic>
          <a:graphicData uri="http://schemas.openxmlformats.org/drawingml/2006/table">
            <a:tbl>
              <a:tblPr firstRow="1" bandRow="1">
                <a:tableStyleId>{5C22544A-7EE6-4342-B048-85BDC9FD1C3A}</a:tableStyleId>
              </a:tblPr>
              <a:tblGrid>
                <a:gridCol w="2032000"/>
                <a:gridCol w="2032000"/>
                <a:gridCol w="2032000"/>
              </a:tblGrid>
              <a:tr h="340669">
                <a:tc>
                  <a:txBody>
                    <a:bodyPr/>
                    <a:lstStyle/>
                    <a:p>
                      <a:pPr marL="0" algn="ctr" rtl="0" eaLnBrk="1" latinLnBrk="0" hangingPunct="1"/>
                      <a:r>
                        <a:rPr kumimoji="0" lang="en-US" sz="1400" b="1" kern="1200" dirty="0" smtClean="0">
                          <a:solidFill>
                            <a:schemeClr val="bg1"/>
                          </a:solidFill>
                          <a:latin typeface="Arial" pitchFamily="34" charset="0"/>
                          <a:ea typeface="ＭＳ Ｐゴシック" pitchFamily="-112" charset="-128"/>
                          <a:cs typeface="Arial" pitchFamily="34" charset="0"/>
                        </a:rPr>
                        <a:t>Labor Cost per Hour</a:t>
                      </a:r>
                      <a:endParaRPr kumimoji="0" lang="en-US" sz="1400" b="1" kern="1200" dirty="0">
                        <a:solidFill>
                          <a:schemeClr val="bg1"/>
                        </a:solidFill>
                        <a:latin typeface="Arial" pitchFamily="34" charset="0"/>
                        <a:ea typeface="ＭＳ Ｐゴシック" pitchFamily="-112" charset="-128"/>
                        <a:cs typeface="Arial" pitchFamily="34" charset="0"/>
                      </a:endParaRPr>
                    </a:p>
                  </a:txBody>
                  <a:tcPr marT="45742" marB="45742">
                    <a:solidFill>
                      <a:schemeClr val="accent3">
                        <a:lumMod val="60000"/>
                        <a:lumOff val="40000"/>
                      </a:schemeClr>
                    </a:solidFill>
                  </a:tcPr>
                </a:tc>
                <a:tc>
                  <a:txBody>
                    <a:bodyPr/>
                    <a:lstStyle/>
                    <a:p>
                      <a:pPr marL="0" algn="ctr" rtl="0" eaLnBrk="1" latinLnBrk="0" hangingPunct="1"/>
                      <a:r>
                        <a:rPr kumimoji="0" lang="en-US" sz="1400" b="1" kern="1200" dirty="0" smtClean="0">
                          <a:solidFill>
                            <a:schemeClr val="bg1"/>
                          </a:solidFill>
                          <a:latin typeface="Arial" pitchFamily="34" charset="0"/>
                          <a:ea typeface="ＭＳ Ｐゴシック" pitchFamily="-112" charset="-128"/>
                          <a:cs typeface="Arial" pitchFamily="34" charset="0"/>
                        </a:rPr>
                        <a:t>Time (in Hours) to Make One Unit</a:t>
                      </a:r>
                      <a:endParaRPr kumimoji="0" lang="en-US" sz="1400" b="1" kern="1200" dirty="0">
                        <a:solidFill>
                          <a:schemeClr val="bg1"/>
                        </a:solidFill>
                        <a:latin typeface="Arial" pitchFamily="34" charset="0"/>
                        <a:ea typeface="ＭＳ Ｐゴシック" pitchFamily="-112" charset="-128"/>
                        <a:cs typeface="Arial" pitchFamily="34" charset="0"/>
                      </a:endParaRPr>
                    </a:p>
                  </a:txBody>
                  <a:tcPr marT="45742" marB="45742">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kern="1200" dirty="0" smtClean="0">
                          <a:solidFill>
                            <a:schemeClr val="bg1"/>
                          </a:solidFill>
                          <a:latin typeface="Arial" pitchFamily="34" charset="0"/>
                          <a:ea typeface="ＭＳ Ｐゴシック" pitchFamily="-112" charset="-128"/>
                          <a:cs typeface="Arial" pitchFamily="34" charset="0"/>
                        </a:rPr>
                        <a:t>Labor Cost per Unit</a:t>
                      </a:r>
                    </a:p>
                  </a:txBody>
                  <a:tcPr marT="45742" marB="45742">
                    <a:solidFill>
                      <a:schemeClr val="accent3">
                        <a:lumMod val="60000"/>
                        <a:lumOff val="40000"/>
                      </a:schemeClr>
                    </a:solidFill>
                  </a:tcPr>
                </a:tc>
              </a:tr>
              <a:tr h="167357">
                <a:tc>
                  <a:txBody>
                    <a:bodyPr/>
                    <a:lstStyle/>
                    <a:p>
                      <a:pPr marL="0" algn="ctr" rtl="0" eaLnBrk="1" latinLnBrk="0" hangingPunct="1"/>
                      <a:r>
                        <a:rPr kumimoji="0" lang="en-US" sz="1400" b="1" kern="1200" dirty="0" smtClean="0">
                          <a:solidFill>
                            <a:schemeClr val="tx1">
                              <a:lumMod val="65000"/>
                              <a:lumOff val="35000"/>
                            </a:schemeClr>
                          </a:solidFill>
                          <a:latin typeface="Georgia" pitchFamily="18" charset="0"/>
                          <a:ea typeface="ＭＳ Ｐゴシック" pitchFamily="-112" charset="-128"/>
                          <a:cs typeface="+mn-cs"/>
                        </a:rPr>
                        <a:t>$8.00</a:t>
                      </a:r>
                      <a:endParaRPr kumimoji="0" lang="en-US" sz="1400" b="1" kern="1200" dirty="0">
                        <a:solidFill>
                          <a:schemeClr val="tx1">
                            <a:lumMod val="65000"/>
                            <a:lumOff val="35000"/>
                          </a:schemeClr>
                        </a:solidFill>
                        <a:latin typeface="Georgia" pitchFamily="18" charset="0"/>
                        <a:ea typeface="ＭＳ Ｐゴシック" pitchFamily="-112" charset="-128"/>
                        <a:cs typeface="+mn-cs"/>
                      </a:endParaRPr>
                    </a:p>
                  </a:txBody>
                  <a:tcPr marT="45742" marB="45742">
                    <a:solidFill>
                      <a:schemeClr val="accent3">
                        <a:lumMod val="60000"/>
                        <a:lumOff val="40000"/>
                      </a:schemeClr>
                    </a:solidFill>
                  </a:tcPr>
                </a:tc>
                <a:tc>
                  <a:txBody>
                    <a:bodyPr/>
                    <a:lstStyle/>
                    <a:p>
                      <a:pPr marL="0" algn="ctr" rtl="0" eaLnBrk="1" latinLnBrk="0" hangingPunct="1"/>
                      <a:r>
                        <a:rPr kumimoji="0" lang="en-US" sz="1400" b="1" kern="1200" dirty="0" smtClean="0">
                          <a:solidFill>
                            <a:schemeClr val="tx1">
                              <a:lumMod val="65000"/>
                              <a:lumOff val="35000"/>
                            </a:schemeClr>
                          </a:solidFill>
                          <a:latin typeface="Georgia" pitchFamily="18" charset="0"/>
                          <a:ea typeface="ＭＳ Ｐゴシック" pitchFamily="-112" charset="-128"/>
                          <a:cs typeface="+mn-cs"/>
                        </a:rPr>
                        <a:t>1/60</a:t>
                      </a:r>
                      <a:r>
                        <a:rPr kumimoji="0" lang="en-US" sz="1400" b="1" kern="1200" baseline="0" dirty="0" smtClean="0">
                          <a:solidFill>
                            <a:schemeClr val="tx1">
                              <a:lumMod val="65000"/>
                              <a:lumOff val="35000"/>
                            </a:schemeClr>
                          </a:solidFill>
                          <a:latin typeface="Georgia" pitchFamily="18" charset="0"/>
                          <a:ea typeface="ＭＳ Ｐゴシック" pitchFamily="-112" charset="-128"/>
                          <a:cs typeface="+mn-cs"/>
                        </a:rPr>
                        <a:t> hr per unit</a:t>
                      </a:r>
                      <a:endParaRPr kumimoji="0" lang="en-US" sz="1400" b="1" kern="1200" dirty="0">
                        <a:solidFill>
                          <a:schemeClr val="tx1">
                            <a:lumMod val="65000"/>
                            <a:lumOff val="35000"/>
                          </a:schemeClr>
                        </a:solidFill>
                        <a:latin typeface="Georgia" pitchFamily="18" charset="0"/>
                        <a:ea typeface="ＭＳ Ｐゴシック" pitchFamily="-112" charset="-128"/>
                        <a:cs typeface="+mn-cs"/>
                      </a:endParaRPr>
                    </a:p>
                  </a:txBody>
                  <a:tcPr marT="45742" marB="45742">
                    <a:solidFill>
                      <a:schemeClr val="accent3">
                        <a:lumMod val="60000"/>
                        <a:lumOff val="40000"/>
                      </a:schemeClr>
                    </a:solidFill>
                  </a:tcPr>
                </a:tc>
                <a:tc>
                  <a:txBody>
                    <a:bodyPr/>
                    <a:lstStyle/>
                    <a:p>
                      <a:pPr marL="0" algn="ctr" rtl="0" eaLnBrk="1" latinLnBrk="0" hangingPunct="1"/>
                      <a:r>
                        <a:rPr kumimoji="0" lang="en-US" sz="1400" b="1" kern="1200" dirty="0" smtClean="0">
                          <a:solidFill>
                            <a:schemeClr val="tx1">
                              <a:lumMod val="65000"/>
                              <a:lumOff val="35000"/>
                            </a:schemeClr>
                          </a:solidFill>
                          <a:latin typeface="Georgia" pitchFamily="18" charset="0"/>
                          <a:ea typeface="ＭＳ Ｐゴシック" pitchFamily="-112" charset="-128"/>
                          <a:cs typeface="+mn-cs"/>
                        </a:rPr>
                        <a:t>       $</a:t>
                      </a:r>
                      <a:r>
                        <a:rPr kumimoji="0" lang="en-US" sz="1400" b="1" kern="1200" dirty="0" smtClean="0">
                          <a:solidFill>
                            <a:schemeClr val="tx1">
                              <a:lumMod val="65000"/>
                              <a:lumOff val="35000"/>
                            </a:schemeClr>
                          </a:solidFill>
                          <a:latin typeface="Georgia" pitchFamily="18" charset="0"/>
                          <a:ea typeface="ＭＳ Ｐゴシック" pitchFamily="-112" charset="-128"/>
                          <a:cs typeface="+mn-cs"/>
                        </a:rPr>
                        <a:t>0.13</a:t>
                      </a:r>
                      <a:endParaRPr kumimoji="0" lang="en-US" sz="1400" b="1" kern="1200" dirty="0">
                        <a:solidFill>
                          <a:schemeClr val="tx1">
                            <a:lumMod val="65000"/>
                            <a:lumOff val="35000"/>
                          </a:schemeClr>
                        </a:solidFill>
                        <a:latin typeface="Georgia" pitchFamily="18" charset="0"/>
                        <a:ea typeface="ＭＳ Ｐゴシック" pitchFamily="-112" charset="-128"/>
                        <a:cs typeface="+mn-cs"/>
                      </a:endParaRPr>
                    </a:p>
                  </a:txBody>
                  <a:tcPr marT="45742" marB="45742">
                    <a:solidFill>
                      <a:schemeClr val="accent3">
                        <a:lumMod val="60000"/>
                        <a:lumOff val="40000"/>
                      </a:schemeClr>
                    </a:solidFill>
                  </a:tcPr>
                </a:tc>
              </a:tr>
              <a:tr h="167357">
                <a:tc gridSpan="2">
                  <a:txBody>
                    <a:bodyPr/>
                    <a:lstStyle/>
                    <a:p>
                      <a:pPr algn="r"/>
                      <a:r>
                        <a:rPr kumimoji="0" lang="en-US" sz="1400" b="1" kern="1200" dirty="0" smtClean="0">
                          <a:solidFill>
                            <a:schemeClr val="tx1">
                              <a:lumMod val="65000"/>
                              <a:lumOff val="35000"/>
                            </a:schemeClr>
                          </a:solidFill>
                          <a:latin typeface="Arial" pitchFamily="34" charset="0"/>
                          <a:ea typeface="ＭＳ Ｐゴシック" pitchFamily="-112" charset="-128"/>
                          <a:cs typeface="Arial" pitchFamily="34" charset="0"/>
                        </a:rPr>
                        <a:t>Total Labor Cost per Unit</a:t>
                      </a:r>
                      <a:endParaRPr kumimoji="0" lang="en-US" sz="1400" b="1" kern="1200" dirty="0">
                        <a:solidFill>
                          <a:schemeClr val="tx1">
                            <a:lumMod val="65000"/>
                            <a:lumOff val="35000"/>
                          </a:schemeClr>
                        </a:solidFill>
                        <a:latin typeface="Arial" pitchFamily="34" charset="0"/>
                        <a:ea typeface="ＭＳ Ｐゴシック" pitchFamily="-112" charset="-128"/>
                        <a:cs typeface="Arial" pitchFamily="34" charset="0"/>
                      </a:endParaRPr>
                    </a:p>
                  </a:txBody>
                  <a:tcPr marT="45742" marB="45742">
                    <a:solidFill>
                      <a:schemeClr val="accent3">
                        <a:lumMod val="20000"/>
                        <a:lumOff val="80000"/>
                      </a:schemeClr>
                    </a:solidFill>
                  </a:tcPr>
                </a:tc>
                <a:tc hMerge="1">
                  <a:txBody>
                    <a:bodyPr/>
                    <a:lstStyle/>
                    <a:p>
                      <a:endParaRPr lang="en-US" dirty="0"/>
                    </a:p>
                  </a:txBody>
                  <a:tcPr>
                    <a:solidFill>
                      <a:srgbClr val="E9EDF4"/>
                    </a:solidFill>
                  </a:tcPr>
                </a:tc>
                <a:tc>
                  <a:txBody>
                    <a:bodyPr/>
                    <a:lstStyle/>
                    <a:p>
                      <a:pPr marL="0" algn="ctr" rtl="0" eaLnBrk="1" latinLnBrk="0" hangingPunct="1"/>
                      <a:r>
                        <a:rPr kumimoji="0" lang="en-US" sz="1400" b="1" kern="1200" dirty="0" smtClean="0">
                          <a:solidFill>
                            <a:schemeClr val="tx1">
                              <a:lumMod val="65000"/>
                              <a:lumOff val="35000"/>
                            </a:schemeClr>
                          </a:solidFill>
                          <a:latin typeface="Georgia" pitchFamily="18" charset="0"/>
                          <a:ea typeface="ＭＳ Ｐゴシック" pitchFamily="-112" charset="-128"/>
                          <a:cs typeface="+mn-cs"/>
                        </a:rPr>
                        <a:t>      $</a:t>
                      </a:r>
                      <a:r>
                        <a:rPr kumimoji="0" lang="en-US" sz="1400" b="1" kern="1200" dirty="0" smtClean="0">
                          <a:solidFill>
                            <a:schemeClr val="tx1">
                              <a:lumMod val="65000"/>
                              <a:lumOff val="35000"/>
                            </a:schemeClr>
                          </a:solidFill>
                          <a:latin typeface="Georgia" pitchFamily="18" charset="0"/>
                          <a:ea typeface="ＭＳ Ｐゴシック" pitchFamily="-112" charset="-128"/>
                          <a:cs typeface="+mn-cs"/>
                        </a:rPr>
                        <a:t>013 </a:t>
                      </a:r>
                      <a:endParaRPr kumimoji="0" lang="en-US" sz="1400" b="1" kern="1200" dirty="0">
                        <a:solidFill>
                          <a:schemeClr val="tx1">
                            <a:lumMod val="65000"/>
                            <a:lumOff val="35000"/>
                          </a:schemeClr>
                        </a:solidFill>
                        <a:latin typeface="Georgia" pitchFamily="18" charset="0"/>
                        <a:ea typeface="ＭＳ Ｐゴシック" pitchFamily="-112" charset="-128"/>
                        <a:cs typeface="+mn-cs"/>
                      </a:endParaRPr>
                    </a:p>
                  </a:txBody>
                  <a:tcPr marT="45742" marB="45742">
                    <a:solidFill>
                      <a:schemeClr val="accent3">
                        <a:lumMod val="20000"/>
                        <a:lumOff val="80000"/>
                      </a:schemeClr>
                    </a:solidFill>
                  </a:tcPr>
                </a:tc>
              </a:tr>
            </a:tbl>
          </a:graphicData>
        </a:graphic>
      </p:graphicFrame>
      <p:graphicFrame>
        <p:nvGraphicFramePr>
          <p:cNvPr id="6" name="Table 5"/>
          <p:cNvGraphicFramePr>
            <a:graphicFrameLocks noGrp="1"/>
          </p:cNvGraphicFramePr>
          <p:nvPr/>
        </p:nvGraphicFramePr>
        <p:xfrm>
          <a:off x="1371600" y="5410200"/>
          <a:ext cx="6096000" cy="396410"/>
        </p:xfrm>
        <a:graphic>
          <a:graphicData uri="http://schemas.openxmlformats.org/drawingml/2006/table">
            <a:tbl>
              <a:tblPr firstRow="1" bandRow="1">
                <a:tableStyleId>{5C22544A-7EE6-4342-B048-85BDC9FD1C3A}</a:tableStyleId>
              </a:tblPr>
              <a:tblGrid>
                <a:gridCol w="2507123"/>
                <a:gridCol w="3588877"/>
              </a:tblGrid>
              <a:tr h="321407">
                <a:tc>
                  <a:txBody>
                    <a:bodyPr/>
                    <a:lstStyle/>
                    <a:p>
                      <a:pPr marL="0" algn="r" rtl="0" eaLnBrk="1" latinLnBrk="0" hangingPunct="1"/>
                      <a:r>
                        <a:rPr kumimoji="0" lang="en-US" sz="2000" b="1" kern="1200" dirty="0" smtClean="0">
                          <a:solidFill>
                            <a:schemeClr val="bg1"/>
                          </a:solidFill>
                          <a:latin typeface="Arial" pitchFamily="34" charset="0"/>
                          <a:ea typeface="ＭＳ Ｐゴシック" pitchFamily="-112" charset="-128"/>
                          <a:cs typeface="Arial" pitchFamily="34" charset="0"/>
                        </a:rPr>
                        <a:t>COGS (per Unit)</a:t>
                      </a:r>
                      <a:endParaRPr kumimoji="0" lang="en-US" sz="2000" b="1" kern="1200" dirty="0">
                        <a:solidFill>
                          <a:schemeClr val="bg1"/>
                        </a:solidFill>
                        <a:latin typeface="Arial" pitchFamily="34" charset="0"/>
                        <a:ea typeface="ＭＳ Ｐゴシック" pitchFamily="-112" charset="-128"/>
                        <a:cs typeface="Arial" pitchFamily="34" charset="0"/>
                      </a:endParaRPr>
                    </a:p>
                  </a:txBody>
                  <a:tcPr marT="45805" marB="45805" anchor="ctr">
                    <a:solidFill>
                      <a:schemeClr val="accent4">
                        <a:lumMod val="60000"/>
                        <a:lumOff val="40000"/>
                      </a:schemeClr>
                    </a:solidFill>
                  </a:tcPr>
                </a:tc>
                <a:tc>
                  <a:txBody>
                    <a:bodyPr/>
                    <a:lstStyle/>
                    <a:p>
                      <a:pPr marL="0" algn="ctr" rtl="0" eaLnBrk="1" latinLnBrk="0" hangingPunct="1"/>
                      <a:r>
                        <a:rPr kumimoji="0" lang="en-US" sz="1400" b="1" kern="1200" dirty="0" smtClean="0">
                          <a:solidFill>
                            <a:srgbClr val="FF0000"/>
                          </a:solidFill>
                          <a:latin typeface="Georgia" pitchFamily="18" charset="0"/>
                          <a:ea typeface="ＭＳ Ｐゴシック" pitchFamily="-112" charset="-128"/>
                          <a:cs typeface="+mn-cs"/>
                        </a:rPr>
                        <a:t>                                      </a:t>
                      </a:r>
                      <a:r>
                        <a:rPr kumimoji="0" lang="en-US" sz="1600" b="1" kern="1200" dirty="0" smtClean="0">
                          <a:solidFill>
                            <a:schemeClr val="bg1"/>
                          </a:solidFill>
                          <a:latin typeface="Georgia" pitchFamily="18" charset="0"/>
                          <a:ea typeface="ＭＳ Ｐゴシック" pitchFamily="-112" charset="-128"/>
                          <a:cs typeface="+mn-cs"/>
                        </a:rPr>
                        <a:t> $</a:t>
                      </a:r>
                      <a:r>
                        <a:rPr kumimoji="0" lang="en-US" sz="1600" b="1" kern="1200" dirty="0" smtClean="0">
                          <a:solidFill>
                            <a:schemeClr val="bg1"/>
                          </a:solidFill>
                          <a:latin typeface="Georgia" pitchFamily="18" charset="0"/>
                          <a:ea typeface="ＭＳ Ｐゴシック" pitchFamily="-112" charset="-128"/>
                          <a:cs typeface="+mn-cs"/>
                        </a:rPr>
                        <a:t>3.16</a:t>
                      </a:r>
                      <a:endParaRPr kumimoji="0" lang="en-US" sz="1600" b="1" kern="1200" dirty="0">
                        <a:solidFill>
                          <a:schemeClr val="bg1"/>
                        </a:solidFill>
                        <a:latin typeface="Georgia" pitchFamily="18" charset="0"/>
                        <a:ea typeface="ＭＳ Ｐゴシック" pitchFamily="-112" charset="-128"/>
                        <a:cs typeface="+mn-cs"/>
                      </a:endParaRPr>
                    </a:p>
                  </a:txBody>
                  <a:tcPr marT="45805" marB="45805" anchor="ctr">
                    <a:solidFill>
                      <a:schemeClr val="accent4">
                        <a:lumMod val="60000"/>
                        <a:lumOff val="40000"/>
                      </a:schemeClr>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Economics of One Unit</a:t>
            </a:r>
            <a:endParaRPr lang="en-US" dirty="0"/>
          </a:p>
        </p:txBody>
      </p:sp>
      <p:graphicFrame>
        <p:nvGraphicFramePr>
          <p:cNvPr id="4" name="Table 3"/>
          <p:cNvGraphicFramePr>
            <a:graphicFrameLocks noGrp="1"/>
          </p:cNvGraphicFramePr>
          <p:nvPr/>
        </p:nvGraphicFramePr>
        <p:xfrm>
          <a:off x="1017318" y="2362200"/>
          <a:ext cx="7064829" cy="3427813"/>
        </p:xfrm>
        <a:graphic>
          <a:graphicData uri="http://schemas.openxmlformats.org/drawingml/2006/table">
            <a:tbl>
              <a:tblPr firstRow="1" bandRow="1">
                <a:tableStyleId>{5C22544A-7EE6-4342-B048-85BDC9FD1C3A}</a:tableStyleId>
              </a:tblPr>
              <a:tblGrid>
                <a:gridCol w="4835556"/>
                <a:gridCol w="2229273"/>
              </a:tblGrid>
              <a:tr h="650204">
                <a:tc>
                  <a:txBody>
                    <a:bodyPr/>
                    <a:lstStyle/>
                    <a:p>
                      <a:pPr marL="0" indent="0"/>
                      <a:r>
                        <a:rPr lang="en-US" sz="1800" b="1" dirty="0" smtClean="0">
                          <a:solidFill>
                            <a:schemeClr val="tx1">
                              <a:lumMod val="65000"/>
                              <a:lumOff val="35000"/>
                            </a:schemeClr>
                          </a:solidFill>
                          <a:latin typeface="Arial" pitchFamily="34" charset="0"/>
                          <a:cs typeface="Arial" pitchFamily="34" charset="0"/>
                        </a:rPr>
                        <a:t>Selling Price (per Unit)</a:t>
                      </a:r>
                      <a:endParaRPr lang="en-US" sz="1800" b="1" dirty="0">
                        <a:solidFill>
                          <a:schemeClr val="tx1">
                            <a:lumMod val="65000"/>
                            <a:lumOff val="35000"/>
                          </a:schemeClr>
                        </a:solidFill>
                        <a:latin typeface="Arial" pitchFamily="34" charset="0"/>
                        <a:cs typeface="Arial" pitchFamily="34" charset="0"/>
                      </a:endParaRPr>
                    </a:p>
                  </a:txBody>
                  <a:tcPr marL="83939" marR="83939" marT="41972" marB="419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algn="ctr"/>
                      <a:r>
                        <a:rPr lang="en-US" sz="1800" b="1" dirty="0" smtClean="0">
                          <a:solidFill>
                            <a:schemeClr val="tx1">
                              <a:lumMod val="65000"/>
                              <a:lumOff val="35000"/>
                            </a:schemeClr>
                          </a:solidFill>
                          <a:latin typeface="Georgia" pitchFamily="18" charset="0"/>
                          <a:cs typeface="Arial" pitchFamily="34" charset="0"/>
                        </a:rPr>
                        <a:t>$12.00</a:t>
                      </a:r>
                      <a:endParaRPr lang="en-US" sz="1800" b="1" dirty="0">
                        <a:solidFill>
                          <a:schemeClr val="tx1">
                            <a:lumMod val="65000"/>
                            <a:lumOff val="35000"/>
                          </a:schemeClr>
                        </a:solidFill>
                        <a:latin typeface="Georgia" pitchFamily="18" charset="0"/>
                        <a:cs typeface="Arial" pitchFamily="34" charset="0"/>
                      </a:endParaRPr>
                    </a:p>
                  </a:txBody>
                  <a:tcPr marL="83939" marR="83939" marT="41972" marB="419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r>
              <a:tr h="650204">
                <a:tc>
                  <a:txBody>
                    <a:bodyPr/>
                    <a:lstStyle/>
                    <a:p>
                      <a:r>
                        <a:rPr lang="en-US" sz="1800" b="1" dirty="0" smtClean="0">
                          <a:solidFill>
                            <a:schemeClr val="tx1">
                              <a:lumMod val="65000"/>
                              <a:lumOff val="35000"/>
                            </a:schemeClr>
                          </a:solidFill>
                          <a:latin typeface="Arial" pitchFamily="34" charset="0"/>
                          <a:cs typeface="Arial" pitchFamily="34" charset="0"/>
                        </a:rPr>
                        <a:t>COGS (per Unit)</a:t>
                      </a:r>
                      <a:endParaRPr lang="en-US" sz="1800" b="1" dirty="0">
                        <a:solidFill>
                          <a:schemeClr val="tx1">
                            <a:lumMod val="65000"/>
                            <a:lumOff val="35000"/>
                          </a:schemeClr>
                        </a:solidFill>
                        <a:latin typeface="Arial" pitchFamily="34" charset="0"/>
                        <a:cs typeface="Arial" pitchFamily="34" charset="0"/>
                      </a:endParaRPr>
                    </a:p>
                  </a:txBody>
                  <a:tcPr marL="83939" marR="83939" marT="41972" marB="419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a:r>
                        <a:rPr lang="en-US" sz="1800" b="1" dirty="0" smtClean="0">
                          <a:solidFill>
                            <a:schemeClr val="tx1">
                              <a:lumMod val="65000"/>
                              <a:lumOff val="35000"/>
                            </a:schemeClr>
                          </a:solidFill>
                          <a:latin typeface="Georgia" pitchFamily="18" charset="0"/>
                          <a:cs typeface="Arial" pitchFamily="34" charset="0"/>
                        </a:rPr>
                        <a:t>$</a:t>
                      </a:r>
                      <a:r>
                        <a:rPr lang="en-US" sz="1800" b="1" dirty="0" smtClean="0">
                          <a:solidFill>
                            <a:schemeClr val="tx1">
                              <a:lumMod val="65000"/>
                              <a:lumOff val="35000"/>
                            </a:schemeClr>
                          </a:solidFill>
                          <a:latin typeface="Georgia" pitchFamily="18" charset="0"/>
                          <a:cs typeface="Arial" pitchFamily="34" charset="0"/>
                        </a:rPr>
                        <a:t>3.16</a:t>
                      </a:r>
                      <a:endParaRPr lang="en-US" sz="1800" b="1" dirty="0">
                        <a:solidFill>
                          <a:schemeClr val="tx1">
                            <a:lumMod val="65000"/>
                            <a:lumOff val="35000"/>
                          </a:schemeClr>
                        </a:solidFill>
                        <a:latin typeface="Georgia" pitchFamily="18" charset="0"/>
                        <a:cs typeface="Arial" pitchFamily="34" charset="0"/>
                      </a:endParaRPr>
                    </a:p>
                  </a:txBody>
                  <a:tcPr marL="83939" marR="83939" marT="41972" marB="419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r>
              <a:tr h="752366">
                <a:tc>
                  <a:txBody>
                    <a:bodyPr/>
                    <a:lstStyle/>
                    <a:p>
                      <a:r>
                        <a:rPr lang="en-US" sz="1800" b="1" dirty="0" smtClean="0">
                          <a:solidFill>
                            <a:schemeClr val="tx1">
                              <a:lumMod val="65000"/>
                              <a:lumOff val="35000"/>
                            </a:schemeClr>
                          </a:solidFill>
                          <a:latin typeface="Arial" pitchFamily="34" charset="0"/>
                          <a:cs typeface="Arial" pitchFamily="34" charset="0"/>
                        </a:rPr>
                        <a:t>Other Variable Expenses (per Unit)</a:t>
                      </a:r>
                      <a:br>
                        <a:rPr lang="en-US" sz="1800" b="1" dirty="0" smtClean="0">
                          <a:solidFill>
                            <a:schemeClr val="tx1">
                              <a:lumMod val="65000"/>
                              <a:lumOff val="35000"/>
                            </a:schemeClr>
                          </a:solidFill>
                          <a:latin typeface="Arial" pitchFamily="34" charset="0"/>
                          <a:cs typeface="Arial" pitchFamily="34" charset="0"/>
                        </a:rPr>
                      </a:br>
                      <a:r>
                        <a:rPr lang="en-US" sz="1100" b="0" dirty="0" smtClean="0">
                          <a:solidFill>
                            <a:schemeClr val="tx1">
                              <a:lumMod val="65000"/>
                              <a:lumOff val="35000"/>
                            </a:schemeClr>
                          </a:solidFill>
                          <a:latin typeface="Arial" pitchFamily="34" charset="0"/>
                          <a:cs typeface="Arial" pitchFamily="34" charset="0"/>
                        </a:rPr>
                        <a:t>(</a:t>
                      </a:r>
                      <a:r>
                        <a:rPr lang="en-US" sz="1100" b="0" baseline="0" dirty="0" smtClean="0">
                          <a:solidFill>
                            <a:schemeClr val="tx1">
                              <a:lumMod val="65000"/>
                              <a:lumOff val="35000"/>
                            </a:schemeClr>
                          </a:solidFill>
                          <a:latin typeface="Arial" pitchFamily="34" charset="0"/>
                          <a:cs typeface="Arial" pitchFamily="34" charset="0"/>
                        </a:rPr>
                        <a:t>School Commission)</a:t>
                      </a:r>
                      <a:endParaRPr lang="en-US" sz="1800" b="0" dirty="0">
                        <a:solidFill>
                          <a:schemeClr val="tx1">
                            <a:lumMod val="65000"/>
                            <a:lumOff val="35000"/>
                          </a:schemeClr>
                        </a:solidFill>
                        <a:latin typeface="Arial" pitchFamily="34" charset="0"/>
                        <a:cs typeface="Arial" pitchFamily="34" charset="0"/>
                      </a:endParaRPr>
                    </a:p>
                  </a:txBody>
                  <a:tcPr marL="83939" marR="83939" marT="41972" marB="419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algn="ctr"/>
                      <a:r>
                        <a:rPr lang="en-US" sz="1800" b="1" dirty="0" smtClean="0">
                          <a:solidFill>
                            <a:schemeClr val="tx1">
                              <a:lumMod val="65000"/>
                              <a:lumOff val="35000"/>
                            </a:schemeClr>
                          </a:solidFill>
                          <a:latin typeface="Georgia" pitchFamily="18" charset="0"/>
                          <a:cs typeface="Arial" pitchFamily="34" charset="0"/>
                        </a:rPr>
                        <a:t>$1.00</a:t>
                      </a:r>
                      <a:endParaRPr lang="en-US" sz="1800" b="1" dirty="0">
                        <a:solidFill>
                          <a:schemeClr val="tx1">
                            <a:lumMod val="65000"/>
                            <a:lumOff val="35000"/>
                          </a:schemeClr>
                        </a:solidFill>
                        <a:latin typeface="Georgia" pitchFamily="18" charset="0"/>
                        <a:cs typeface="Arial" pitchFamily="34" charset="0"/>
                      </a:endParaRPr>
                    </a:p>
                  </a:txBody>
                  <a:tcPr marL="83939" marR="83939" marT="41972" marB="419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r>
              <a:tr h="724510">
                <a:tc>
                  <a:txBody>
                    <a:bodyPr/>
                    <a:lstStyle/>
                    <a:p>
                      <a:r>
                        <a:rPr lang="en-US" sz="1800" b="1" dirty="0" smtClean="0">
                          <a:solidFill>
                            <a:schemeClr val="tx1">
                              <a:lumMod val="65000"/>
                              <a:lumOff val="35000"/>
                            </a:schemeClr>
                          </a:solidFill>
                          <a:latin typeface="Arial" pitchFamily="34" charset="0"/>
                          <a:cs typeface="Arial" pitchFamily="34" charset="0"/>
                        </a:rPr>
                        <a:t>Total Variable Expenses (per Unit)</a:t>
                      </a:r>
                      <a:endParaRPr lang="en-US" sz="1800" b="1" dirty="0">
                        <a:solidFill>
                          <a:schemeClr val="tx1">
                            <a:lumMod val="65000"/>
                            <a:lumOff val="35000"/>
                          </a:schemeClr>
                        </a:solidFill>
                        <a:latin typeface="Arial" pitchFamily="34" charset="0"/>
                        <a:cs typeface="Arial" pitchFamily="34" charset="0"/>
                      </a:endParaRPr>
                    </a:p>
                  </a:txBody>
                  <a:tcPr marL="83939" marR="83939" marT="41972" marB="419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a:r>
                        <a:rPr lang="en-US" sz="1800" b="1" dirty="0" smtClean="0">
                          <a:solidFill>
                            <a:schemeClr val="tx1">
                              <a:lumMod val="65000"/>
                              <a:lumOff val="35000"/>
                            </a:schemeClr>
                          </a:solidFill>
                          <a:latin typeface="Georgia" pitchFamily="18" charset="0"/>
                          <a:cs typeface="Arial" pitchFamily="34" charset="0"/>
                        </a:rPr>
                        <a:t>$</a:t>
                      </a:r>
                      <a:r>
                        <a:rPr lang="en-US" sz="1800" b="1" dirty="0" smtClean="0">
                          <a:solidFill>
                            <a:schemeClr val="tx1">
                              <a:lumMod val="65000"/>
                              <a:lumOff val="35000"/>
                            </a:schemeClr>
                          </a:solidFill>
                          <a:latin typeface="Georgia" pitchFamily="18" charset="0"/>
                          <a:cs typeface="Arial" pitchFamily="34" charset="0"/>
                        </a:rPr>
                        <a:t>4.16</a:t>
                      </a:r>
                      <a:r>
                        <a:rPr lang="en-US" sz="1800" b="1" baseline="0" dirty="0" smtClean="0">
                          <a:solidFill>
                            <a:schemeClr val="tx1">
                              <a:lumMod val="65000"/>
                              <a:lumOff val="35000"/>
                            </a:schemeClr>
                          </a:solidFill>
                          <a:latin typeface="Georgia" pitchFamily="18" charset="0"/>
                          <a:cs typeface="Arial" pitchFamily="34" charset="0"/>
                        </a:rPr>
                        <a:t> </a:t>
                      </a:r>
                      <a:endParaRPr lang="en-US" sz="1800" b="1" dirty="0">
                        <a:solidFill>
                          <a:schemeClr val="tx1">
                            <a:lumMod val="65000"/>
                            <a:lumOff val="35000"/>
                          </a:schemeClr>
                        </a:solidFill>
                        <a:latin typeface="Georgia" pitchFamily="18" charset="0"/>
                        <a:cs typeface="Arial" pitchFamily="34" charset="0"/>
                      </a:endParaRPr>
                    </a:p>
                  </a:txBody>
                  <a:tcPr marL="83939" marR="83939" marT="41972" marB="419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r>
              <a:tr h="650529">
                <a:tc>
                  <a:txBody>
                    <a:bodyPr/>
                    <a:lstStyle/>
                    <a:p>
                      <a:r>
                        <a:rPr lang="en-US" sz="1800" b="1" dirty="0" smtClean="0">
                          <a:solidFill>
                            <a:schemeClr val="tx1">
                              <a:lumMod val="65000"/>
                              <a:lumOff val="35000"/>
                            </a:schemeClr>
                          </a:solidFill>
                          <a:latin typeface="Arial" pitchFamily="34" charset="0"/>
                          <a:cs typeface="Arial" pitchFamily="34" charset="0"/>
                        </a:rPr>
                        <a:t>Contribution Margin (per Unit)</a:t>
                      </a:r>
                      <a:endParaRPr lang="en-US" sz="1800" b="1" dirty="0">
                        <a:solidFill>
                          <a:schemeClr val="tx1">
                            <a:lumMod val="65000"/>
                            <a:lumOff val="35000"/>
                          </a:schemeClr>
                        </a:solidFill>
                        <a:latin typeface="Arial" pitchFamily="34" charset="0"/>
                        <a:cs typeface="Arial" pitchFamily="34" charset="0"/>
                      </a:endParaRPr>
                    </a:p>
                  </a:txBody>
                  <a:tcPr marL="83939" marR="83939" marT="41972" marB="419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algn="ctr"/>
                      <a:r>
                        <a:rPr lang="en-US" sz="1800" b="1" dirty="0" smtClean="0">
                          <a:solidFill>
                            <a:schemeClr val="tx1">
                              <a:lumMod val="65000"/>
                              <a:lumOff val="35000"/>
                            </a:schemeClr>
                          </a:solidFill>
                          <a:latin typeface="Georgia" pitchFamily="18" charset="0"/>
                          <a:cs typeface="Arial" pitchFamily="34" charset="0"/>
                        </a:rPr>
                        <a:t>$</a:t>
                      </a:r>
                      <a:r>
                        <a:rPr lang="en-US" sz="1800" b="1" dirty="0" smtClean="0">
                          <a:solidFill>
                            <a:schemeClr val="tx1">
                              <a:lumMod val="65000"/>
                              <a:lumOff val="35000"/>
                            </a:schemeClr>
                          </a:solidFill>
                          <a:latin typeface="Georgia" pitchFamily="18" charset="0"/>
                          <a:cs typeface="Arial" pitchFamily="34" charset="0"/>
                        </a:rPr>
                        <a:t>7.84</a:t>
                      </a:r>
                      <a:endParaRPr lang="en-US" sz="1800" b="1" dirty="0">
                        <a:solidFill>
                          <a:schemeClr val="tx1">
                            <a:lumMod val="65000"/>
                            <a:lumOff val="35000"/>
                          </a:schemeClr>
                        </a:solidFill>
                        <a:latin typeface="Georgia" pitchFamily="18" charset="0"/>
                        <a:cs typeface="Arial" pitchFamily="34" charset="0"/>
                      </a:endParaRPr>
                    </a:p>
                  </a:txBody>
                  <a:tcPr marL="83939" marR="83939" marT="41972" marB="419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r>
            </a:tbl>
          </a:graphicData>
        </a:graphic>
      </p:graphicFrame>
      <p:sp>
        <p:nvSpPr>
          <p:cNvPr id="5" name="Rectangle 2"/>
          <p:cNvSpPr>
            <a:spLocks noChangeArrowheads="1"/>
          </p:cNvSpPr>
          <p:nvPr/>
        </p:nvSpPr>
        <p:spPr bwMode="auto">
          <a:xfrm>
            <a:off x="1066800" y="1524000"/>
            <a:ext cx="2368058" cy="646331"/>
          </a:xfrm>
          <a:prstGeom prst="rect">
            <a:avLst/>
          </a:prstGeom>
          <a:noFill/>
          <a:ln w="9525">
            <a:noFill/>
            <a:miter lim="800000"/>
            <a:headEnd/>
            <a:tailEnd/>
          </a:ln>
        </p:spPr>
        <p:txBody>
          <a:bodyPr wrap="square">
            <a:spAutoFit/>
          </a:bodyPr>
          <a:lstStyle/>
          <a:p>
            <a:pPr>
              <a:spcBef>
                <a:spcPts val="600"/>
              </a:spcBef>
            </a:pPr>
            <a:r>
              <a:rPr lang="en-US" b="1" dirty="0">
                <a:solidFill>
                  <a:srgbClr val="0D659A"/>
                </a:solidFill>
                <a:ea typeface="ＭＳ Ｐゴシック" pitchFamily="-112" charset="-128"/>
              </a:rPr>
              <a:t>Description of One Unit of Sale:</a:t>
            </a:r>
          </a:p>
        </p:txBody>
      </p:sp>
      <p:sp>
        <p:nvSpPr>
          <p:cNvPr id="6" name="Text Box 274"/>
          <p:cNvSpPr txBox="1">
            <a:spLocks noChangeArrowheads="1"/>
          </p:cNvSpPr>
          <p:nvPr/>
        </p:nvSpPr>
        <p:spPr bwMode="auto">
          <a:xfrm>
            <a:off x="3581400" y="1600200"/>
            <a:ext cx="4686570" cy="36933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spcBef>
                <a:spcPct val="50000"/>
              </a:spcBef>
              <a:defRPr/>
            </a:pPr>
            <a:r>
              <a:rPr lang="en-US" b="1" dirty="0" smtClean="0">
                <a:solidFill>
                  <a:srgbClr val="0D659A"/>
                </a:solidFill>
                <a:latin typeface="Georgia" pitchFamily="18" charset="0"/>
                <a:cs typeface="Arial" pitchFamily="34" charset="0"/>
              </a:rPr>
              <a:t>One  Shirt or One Pair of Pants</a:t>
            </a:r>
            <a:endParaRPr lang="en-US" b="1" dirty="0">
              <a:solidFill>
                <a:srgbClr val="0D659A"/>
              </a:solidFill>
              <a:latin typeface="Georgia" pitchFamily="18"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Monthly Fixed Expenses</a:t>
            </a:r>
            <a:endParaRPr lang="en-US" dirty="0"/>
          </a:p>
        </p:txBody>
      </p:sp>
      <p:graphicFrame>
        <p:nvGraphicFramePr>
          <p:cNvPr id="4" name="Group 390"/>
          <p:cNvGraphicFramePr>
            <a:graphicFrameLocks noGrp="1"/>
          </p:cNvGraphicFramePr>
          <p:nvPr>
            <p:ph idx="4294967295"/>
          </p:nvPr>
        </p:nvGraphicFramePr>
        <p:xfrm>
          <a:off x="1219200" y="1600200"/>
          <a:ext cx="6934200" cy="4191001"/>
        </p:xfrm>
        <a:graphic>
          <a:graphicData uri="http://schemas.openxmlformats.org/drawingml/2006/table">
            <a:tbl>
              <a:tblPr/>
              <a:tblGrid>
                <a:gridCol w="3852333"/>
                <a:gridCol w="3081867"/>
              </a:tblGrid>
              <a:tr h="808188">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1600" b="1" kern="1200" dirty="0" smtClean="0">
                          <a:solidFill>
                            <a:schemeClr val="tx1"/>
                          </a:solidFill>
                          <a:latin typeface="Arial" pitchFamily="34" charset="0"/>
                          <a:ea typeface="ＭＳ Ｐゴシック" pitchFamily="-112" charset="-128"/>
                          <a:cs typeface="Arial" pitchFamily="34" charset="0"/>
                        </a:rPr>
                        <a:t>Fixed Expense</a:t>
                      </a:r>
                    </a:p>
                  </a:txBody>
                  <a:tcPr marL="73579" marR="73579" marT="36790" marB="367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1600" b="1" kern="1200" dirty="0" smtClean="0">
                          <a:solidFill>
                            <a:schemeClr val="tx1"/>
                          </a:solidFill>
                          <a:latin typeface="Arial" pitchFamily="34" charset="0"/>
                          <a:ea typeface="ＭＳ Ｐゴシック" pitchFamily="-112" charset="-128"/>
                          <a:cs typeface="Arial" pitchFamily="34" charset="0"/>
                        </a:rPr>
                        <a:t>Average Monthly Expense</a:t>
                      </a:r>
                    </a:p>
                  </a:txBody>
                  <a:tcPr marL="73579" marR="73579" marT="36790" marB="367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52339">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400" b="1" i="0" u="none" strike="noStrike" cap="none" normalizeH="0" baseline="0" dirty="0" smtClean="0">
                          <a:ln>
                            <a:noFill/>
                          </a:ln>
                          <a:solidFill>
                            <a:schemeClr val="tx1">
                              <a:lumMod val="65000"/>
                              <a:lumOff val="35000"/>
                            </a:schemeClr>
                          </a:solidFill>
                          <a:effectLst/>
                          <a:latin typeface="Arial" pitchFamily="34" charset="0"/>
                          <a:ea typeface="ＭＳ Ｐゴシック" pitchFamily="-112" charset="-128"/>
                          <a:cs typeface="Arial" pitchFamily="34" charset="0"/>
                        </a:rPr>
                        <a:t>Insurance</a:t>
                      </a:r>
                    </a:p>
                  </a:txBody>
                  <a:tcPr marL="73579" marR="73579" marT="36790" marB="367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sz="1400" b="1" i="0" u="none" strike="noStrike" cap="none" normalizeH="0" baseline="0" dirty="0" smtClean="0">
                          <a:ln>
                            <a:noFill/>
                          </a:ln>
                          <a:solidFill>
                            <a:schemeClr val="tx1">
                              <a:lumMod val="65000"/>
                              <a:lumOff val="35000"/>
                            </a:schemeClr>
                          </a:solidFill>
                          <a:effectLst/>
                          <a:latin typeface="Georgia" pitchFamily="18" charset="0"/>
                          <a:ea typeface="ＭＳ Ｐゴシック" pitchFamily="-112" charset="-128"/>
                          <a:cs typeface="Arial" pitchFamily="34" charset="0"/>
                        </a:rPr>
                        <a:t>$50.00</a:t>
                      </a:r>
                    </a:p>
                  </a:txBody>
                  <a:tcPr marL="73579" marR="73579" marT="36790" marB="367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329642">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400" b="1" i="0" u="none" strike="noStrike" cap="none" normalizeH="0" baseline="0" dirty="0" smtClean="0">
                          <a:ln>
                            <a:noFill/>
                          </a:ln>
                          <a:solidFill>
                            <a:schemeClr val="tx1">
                              <a:lumMod val="65000"/>
                              <a:lumOff val="35000"/>
                            </a:schemeClr>
                          </a:solidFill>
                          <a:effectLst/>
                          <a:latin typeface="Arial" pitchFamily="34" charset="0"/>
                          <a:ea typeface="ＭＳ Ｐゴシック" pitchFamily="-112" charset="-128"/>
                          <a:cs typeface="Arial" pitchFamily="34" charset="0"/>
                        </a:rPr>
                        <a:t>Car rental (parents)</a:t>
                      </a:r>
                    </a:p>
                  </a:txBody>
                  <a:tcPr marL="73579" marR="73579" marT="36790" marB="367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sz="1400" b="1" i="0" u="none" strike="noStrike" cap="none" normalizeH="0" baseline="0" dirty="0" smtClean="0">
                          <a:ln>
                            <a:noFill/>
                          </a:ln>
                          <a:solidFill>
                            <a:schemeClr val="tx1">
                              <a:lumMod val="65000"/>
                              <a:lumOff val="35000"/>
                            </a:schemeClr>
                          </a:solidFill>
                          <a:effectLst/>
                          <a:latin typeface="Georgia" pitchFamily="18" charset="0"/>
                          <a:ea typeface="ＭＳ Ｐゴシック" pitchFamily="-112" charset="-128"/>
                          <a:cs typeface="Arial" pitchFamily="34" charset="0"/>
                        </a:rPr>
                        <a:t>$60.00</a:t>
                      </a:r>
                    </a:p>
                  </a:txBody>
                  <a:tcPr marL="73579" marR="73579" marT="36790" marB="367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329642">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400" b="1" i="0" u="none" strike="noStrike" cap="none" normalizeH="0" baseline="0" dirty="0" smtClean="0">
                          <a:ln>
                            <a:noFill/>
                          </a:ln>
                          <a:solidFill>
                            <a:schemeClr val="tx1">
                              <a:lumMod val="65000"/>
                              <a:lumOff val="35000"/>
                            </a:schemeClr>
                          </a:solidFill>
                          <a:effectLst/>
                          <a:latin typeface="Arial" pitchFamily="34" charset="0"/>
                          <a:ea typeface="ＭＳ Ｐゴシック" pitchFamily="-112" charset="-128"/>
                          <a:cs typeface="Arial" pitchFamily="34" charset="0"/>
                        </a:rPr>
                        <a:t>Salaries of Employees</a:t>
                      </a:r>
                    </a:p>
                  </a:txBody>
                  <a:tcPr marL="73579" marR="73579" marT="36790" marB="367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sz="1400" b="1" i="0" u="none" strike="noStrike" cap="none" normalizeH="0" baseline="0" dirty="0" smtClean="0">
                          <a:ln>
                            <a:noFill/>
                          </a:ln>
                          <a:solidFill>
                            <a:schemeClr val="tx1">
                              <a:lumMod val="65000"/>
                              <a:lumOff val="35000"/>
                            </a:schemeClr>
                          </a:solidFill>
                          <a:effectLst/>
                          <a:latin typeface="Georgia" pitchFamily="18" charset="0"/>
                          <a:ea typeface="ＭＳ Ｐゴシック" pitchFamily="-112" charset="-128"/>
                          <a:cs typeface="Arial" pitchFamily="34" charset="0"/>
                        </a:rPr>
                        <a:t>$0.00</a:t>
                      </a:r>
                    </a:p>
                  </a:txBody>
                  <a:tcPr marL="73579" marR="73579" marT="36790" marB="367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329642">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400" b="1" i="0" u="none" strike="noStrike" cap="none" normalizeH="0" baseline="0" dirty="0" smtClean="0">
                          <a:ln>
                            <a:noFill/>
                          </a:ln>
                          <a:solidFill>
                            <a:schemeClr val="tx1">
                              <a:lumMod val="65000"/>
                              <a:lumOff val="35000"/>
                            </a:schemeClr>
                          </a:solidFill>
                          <a:effectLst/>
                          <a:latin typeface="Arial" pitchFamily="34" charset="0"/>
                          <a:ea typeface="ＭＳ Ｐゴシック" pitchFamily="-112" charset="-128"/>
                          <a:cs typeface="Arial" pitchFamily="34" charset="0"/>
                        </a:rPr>
                        <a:t>Advertising/Promotion</a:t>
                      </a:r>
                    </a:p>
                  </a:txBody>
                  <a:tcPr marL="73579" marR="73579" marT="36790" marB="367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sz="1400" b="1" i="0" u="none" strike="noStrike" cap="none" normalizeH="0" baseline="0" dirty="0" smtClean="0">
                          <a:ln>
                            <a:noFill/>
                          </a:ln>
                          <a:solidFill>
                            <a:schemeClr val="tx1">
                              <a:lumMod val="65000"/>
                              <a:lumOff val="35000"/>
                            </a:schemeClr>
                          </a:solidFill>
                          <a:effectLst/>
                          <a:latin typeface="Georgia" pitchFamily="18" charset="0"/>
                          <a:ea typeface="ＭＳ Ｐゴシック" pitchFamily="-112" charset="-128"/>
                          <a:cs typeface="Arial" pitchFamily="34" charset="0"/>
                        </a:rPr>
                        <a:t>$88.00</a:t>
                      </a:r>
                    </a:p>
                  </a:txBody>
                  <a:tcPr marL="73579" marR="73579" marT="36790" marB="367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329642">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400" b="1" i="0" u="none" strike="noStrike" cap="none" normalizeH="0" baseline="0" dirty="0" smtClean="0">
                          <a:ln>
                            <a:noFill/>
                          </a:ln>
                          <a:solidFill>
                            <a:schemeClr val="tx1">
                              <a:lumMod val="65000"/>
                              <a:lumOff val="35000"/>
                            </a:schemeClr>
                          </a:solidFill>
                          <a:effectLst/>
                          <a:latin typeface="Arial" pitchFamily="34" charset="0"/>
                          <a:ea typeface="ＭＳ Ｐゴシック" pitchFamily="-112" charset="-128"/>
                          <a:cs typeface="Arial" pitchFamily="34" charset="0"/>
                        </a:rPr>
                        <a:t>Interest</a:t>
                      </a:r>
                    </a:p>
                  </a:txBody>
                  <a:tcPr marL="73579" marR="73579" marT="36790" marB="367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sz="1400" b="1" i="0" u="none" strike="noStrike" cap="none" normalizeH="0" baseline="0" dirty="0" smtClean="0">
                          <a:ln>
                            <a:noFill/>
                          </a:ln>
                          <a:solidFill>
                            <a:schemeClr val="tx1">
                              <a:lumMod val="65000"/>
                              <a:lumOff val="35000"/>
                            </a:schemeClr>
                          </a:solidFill>
                          <a:effectLst/>
                          <a:latin typeface="Georgia" pitchFamily="18" charset="0"/>
                          <a:ea typeface="ＭＳ Ｐゴシック" pitchFamily="-112" charset="-128"/>
                          <a:cs typeface="Arial" pitchFamily="34" charset="0"/>
                        </a:rPr>
                        <a:t>$0.00</a:t>
                      </a:r>
                    </a:p>
                  </a:txBody>
                  <a:tcPr marL="73579" marR="73579" marT="36790" marB="367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320175">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400" b="1" i="0" u="none" strike="noStrike" cap="none" normalizeH="0" baseline="0" dirty="0" smtClean="0">
                          <a:ln>
                            <a:noFill/>
                          </a:ln>
                          <a:solidFill>
                            <a:schemeClr val="tx1">
                              <a:lumMod val="65000"/>
                              <a:lumOff val="35000"/>
                            </a:schemeClr>
                          </a:solidFill>
                          <a:effectLst/>
                          <a:latin typeface="Arial" pitchFamily="34" charset="0"/>
                          <a:ea typeface="ＭＳ Ｐゴシック" pitchFamily="-112" charset="-128"/>
                          <a:cs typeface="Arial" pitchFamily="34" charset="0"/>
                        </a:rPr>
                        <a:t>Depreciation</a:t>
                      </a:r>
                    </a:p>
                  </a:txBody>
                  <a:tcPr marL="73579" marR="73579" marT="36790" marB="367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sz="1400" b="1" i="0" u="none" strike="noStrike" cap="none" normalizeH="0" baseline="0" dirty="0" smtClean="0">
                          <a:ln>
                            <a:noFill/>
                          </a:ln>
                          <a:solidFill>
                            <a:schemeClr val="tx1">
                              <a:lumMod val="65000"/>
                              <a:lumOff val="35000"/>
                            </a:schemeClr>
                          </a:solidFill>
                          <a:effectLst/>
                          <a:latin typeface="Georgia" pitchFamily="18" charset="0"/>
                          <a:ea typeface="ＭＳ Ｐゴシック" pitchFamily="-112" charset="-128"/>
                          <a:cs typeface="Arial" pitchFamily="34" charset="0"/>
                        </a:rPr>
                        <a:t>$0.00</a:t>
                      </a:r>
                    </a:p>
                  </a:txBody>
                  <a:tcPr marL="73579" marR="73579" marT="36790" marB="367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412272">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400" b="1" i="0" u="none" strike="noStrike" cap="none" normalizeH="0" baseline="0" dirty="0" smtClean="0">
                          <a:ln>
                            <a:noFill/>
                          </a:ln>
                          <a:solidFill>
                            <a:schemeClr val="tx1">
                              <a:lumMod val="65000"/>
                              <a:lumOff val="35000"/>
                            </a:schemeClr>
                          </a:solidFill>
                          <a:effectLst/>
                          <a:latin typeface="Arial" pitchFamily="34" charset="0"/>
                          <a:ea typeface="ＭＳ Ｐゴシック" pitchFamily="-112" charset="-128"/>
                          <a:cs typeface="Arial" pitchFamily="34" charset="0"/>
                        </a:rPr>
                        <a:t>Utilities (Gas, Electric, Telephone)</a:t>
                      </a:r>
                    </a:p>
                  </a:txBody>
                  <a:tcPr marL="73579" marR="73579" marT="36790" marB="367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sz="1400" b="1" i="0" u="none" strike="noStrike" kern="1200" cap="none" normalizeH="0" baseline="0" dirty="0" smtClean="0">
                          <a:ln>
                            <a:noFill/>
                          </a:ln>
                          <a:solidFill>
                            <a:schemeClr val="tx1">
                              <a:lumMod val="65000"/>
                              <a:lumOff val="35000"/>
                            </a:schemeClr>
                          </a:solidFill>
                          <a:effectLst/>
                          <a:latin typeface="Georgia" pitchFamily="18" charset="0"/>
                          <a:ea typeface="ＭＳ Ｐゴシック" pitchFamily="-112" charset="-128"/>
                          <a:cs typeface="Arial" pitchFamily="34" charset="0"/>
                        </a:rPr>
                        <a:t>$60.00</a:t>
                      </a:r>
                    </a:p>
                  </a:txBody>
                  <a:tcPr marL="73579" marR="73579" marT="36790" marB="367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329642">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400" b="1" i="0" u="none" strike="noStrike" cap="none" normalizeH="0" baseline="0" dirty="0" smtClean="0">
                          <a:ln>
                            <a:noFill/>
                          </a:ln>
                          <a:solidFill>
                            <a:schemeClr val="tx1">
                              <a:lumMod val="65000"/>
                              <a:lumOff val="35000"/>
                            </a:schemeClr>
                          </a:solidFill>
                          <a:effectLst/>
                          <a:latin typeface="Arial" pitchFamily="34" charset="0"/>
                          <a:ea typeface="ＭＳ Ｐゴシック" pitchFamily="-112" charset="-128"/>
                          <a:cs typeface="Arial" pitchFamily="34" charset="0"/>
                        </a:rPr>
                        <a:t>Rent</a:t>
                      </a:r>
                    </a:p>
                  </a:txBody>
                  <a:tcPr marL="73579" marR="73579" marT="36790" marB="367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sz="1400" b="1" i="0" u="none" strike="noStrike" cap="none" normalizeH="0" baseline="0" dirty="0" smtClean="0">
                          <a:ln>
                            <a:noFill/>
                          </a:ln>
                          <a:solidFill>
                            <a:schemeClr val="tx1">
                              <a:lumMod val="65000"/>
                              <a:lumOff val="35000"/>
                            </a:schemeClr>
                          </a:solidFill>
                          <a:effectLst/>
                          <a:latin typeface="Georgia" pitchFamily="18" charset="0"/>
                          <a:ea typeface="ＭＳ Ｐゴシック" pitchFamily="-112" charset="-128"/>
                          <a:cs typeface="Arial" pitchFamily="34" charset="0"/>
                        </a:rPr>
                        <a:t>$100.00</a:t>
                      </a:r>
                    </a:p>
                  </a:txBody>
                  <a:tcPr marL="73579" marR="73579" marT="36790" marB="367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329642">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400" b="1" i="0" u="none" strike="noStrike" cap="none" normalizeH="0" baseline="0" dirty="0" smtClean="0">
                          <a:ln>
                            <a:noFill/>
                          </a:ln>
                          <a:solidFill>
                            <a:schemeClr val="tx1">
                              <a:lumMod val="65000"/>
                              <a:lumOff val="35000"/>
                            </a:schemeClr>
                          </a:solidFill>
                          <a:effectLst/>
                          <a:latin typeface="Arial" pitchFamily="34" charset="0"/>
                          <a:ea typeface="ＭＳ Ｐゴシック" pitchFamily="-112" charset="-128"/>
                          <a:cs typeface="Arial" pitchFamily="34" charset="0"/>
                        </a:rPr>
                        <a:t>Other Fixed Expenses</a:t>
                      </a:r>
                    </a:p>
                  </a:txBody>
                  <a:tcPr marL="73579" marR="73579" marT="36790" marB="367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sz="1400" b="1" i="0" u="none" strike="noStrike" cap="none" normalizeH="0" baseline="0" dirty="0" smtClean="0">
                          <a:ln>
                            <a:noFill/>
                          </a:ln>
                          <a:solidFill>
                            <a:schemeClr val="tx1">
                              <a:lumMod val="65000"/>
                              <a:lumOff val="35000"/>
                            </a:schemeClr>
                          </a:solidFill>
                          <a:effectLst/>
                          <a:latin typeface="Georgia" pitchFamily="18" charset="0"/>
                          <a:ea typeface="ＭＳ Ｐゴシック" pitchFamily="-112" charset="-128"/>
                          <a:cs typeface="Arial" pitchFamily="34" charset="0"/>
                        </a:rPr>
                        <a:t>$0.00</a:t>
                      </a:r>
                    </a:p>
                  </a:txBody>
                  <a:tcPr marL="73579" marR="73579" marT="36790" marB="367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320175">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400" b="1" i="0" u="none" strike="noStrike" cap="none" normalizeH="0" baseline="0" dirty="0" smtClean="0">
                          <a:ln>
                            <a:noFill/>
                          </a:ln>
                          <a:solidFill>
                            <a:schemeClr val="tx1">
                              <a:lumMod val="65000"/>
                              <a:lumOff val="35000"/>
                            </a:schemeClr>
                          </a:solidFill>
                          <a:effectLst/>
                          <a:latin typeface="Arial" pitchFamily="34" charset="0"/>
                          <a:ea typeface="ＭＳ Ｐゴシック" pitchFamily="-112" charset="-128"/>
                          <a:cs typeface="Arial" pitchFamily="34" charset="0"/>
                        </a:rPr>
                        <a:t>Total Average Monthly Fixed Expenses</a:t>
                      </a:r>
                    </a:p>
                  </a:txBody>
                  <a:tcPr marL="73579" marR="73579" marT="36790" marB="367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sz="1400" b="1" i="0" u="none" strike="noStrike" cap="none" normalizeH="0" baseline="0" dirty="0" smtClean="0">
                          <a:ln>
                            <a:noFill/>
                          </a:ln>
                          <a:solidFill>
                            <a:schemeClr val="tx1">
                              <a:lumMod val="65000"/>
                              <a:lumOff val="35000"/>
                            </a:schemeClr>
                          </a:solidFill>
                          <a:effectLst/>
                          <a:latin typeface="Georgia" pitchFamily="18" charset="0"/>
                          <a:ea typeface="ＭＳ Ｐゴシック" pitchFamily="-112" charset="-128"/>
                          <a:cs typeface="Arial" pitchFamily="34" charset="0"/>
                        </a:rPr>
                        <a:t>$358 .00                   </a:t>
                      </a:r>
                    </a:p>
                  </a:txBody>
                  <a:tcPr marL="73579" marR="73579" marT="36790" marB="367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Time-Management Plan</a:t>
            </a:r>
            <a:endParaRPr lang="en-US" dirty="0"/>
          </a:p>
        </p:txBody>
      </p:sp>
      <p:sp>
        <p:nvSpPr>
          <p:cNvPr id="4" name="TextBox 1"/>
          <p:cNvSpPr txBox="1">
            <a:spLocks noChangeArrowheads="1"/>
          </p:cNvSpPr>
          <p:nvPr/>
        </p:nvSpPr>
        <p:spPr bwMode="auto">
          <a:xfrm>
            <a:off x="1981200" y="1524000"/>
            <a:ext cx="5029200" cy="369888"/>
          </a:xfrm>
          <a:prstGeom prst="rect">
            <a:avLst/>
          </a:prstGeom>
          <a:noFill/>
          <a:ln w="9525">
            <a:noFill/>
            <a:miter lim="800000"/>
            <a:headEnd/>
            <a:tailEnd/>
          </a:ln>
        </p:spPr>
        <p:txBody>
          <a:bodyPr>
            <a:spAutoFit/>
          </a:bodyPr>
          <a:lstStyle/>
          <a:p>
            <a:pPr algn="ctr"/>
            <a:r>
              <a:rPr lang="en-US" b="1" dirty="0">
                <a:solidFill>
                  <a:schemeClr val="tx1">
                    <a:lumMod val="65000"/>
                    <a:lumOff val="35000"/>
                  </a:schemeClr>
                </a:solidFill>
              </a:rPr>
              <a:t>Total Hours in a Week = 168</a:t>
            </a:r>
          </a:p>
        </p:txBody>
      </p:sp>
      <p:graphicFrame>
        <p:nvGraphicFramePr>
          <p:cNvPr id="5" name="Chart 1"/>
          <p:cNvGraphicFramePr>
            <a:graphicFrameLocks/>
          </p:cNvGraphicFramePr>
          <p:nvPr/>
        </p:nvGraphicFramePr>
        <p:xfrm>
          <a:off x="1295400" y="1905000"/>
          <a:ext cx="6705600" cy="4114800"/>
        </p:xfrm>
        <a:graphic>
          <a:graphicData uri="http://schemas.openxmlformats.org/presentationml/2006/ole">
            <p:oleObj spid="_x0000_s3074" r:id="rId3" imgW="6706181" imgH="4115157" progId="Excel.Sheet.8">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Monthly Sales Projections</a:t>
            </a:r>
            <a:endParaRPr lang="en-US" dirty="0"/>
          </a:p>
        </p:txBody>
      </p:sp>
      <p:graphicFrame>
        <p:nvGraphicFramePr>
          <p:cNvPr id="4" name="Object 79"/>
          <p:cNvGraphicFramePr>
            <a:graphicFrameLocks noGrp="1" noChangeAspect="1"/>
          </p:cNvGraphicFramePr>
          <p:nvPr>
            <p:ph idx="4294967295"/>
          </p:nvPr>
        </p:nvGraphicFramePr>
        <p:xfrm>
          <a:off x="555625" y="2982913"/>
          <a:ext cx="7945438" cy="2759075"/>
        </p:xfrm>
        <a:graphic>
          <a:graphicData uri="http://schemas.openxmlformats.org/presentationml/2006/ole">
            <p:oleObj spid="_x0000_s4098" name="Worksheet" r:id="rId4" imgW="7981882" imgH="2771678" progId="Excel.Sheet.8">
              <p:embed/>
            </p:oleObj>
          </a:graphicData>
        </a:graphic>
      </p:graphicFrame>
      <p:sp>
        <p:nvSpPr>
          <p:cNvPr id="5" name="Text Box 11"/>
          <p:cNvSpPr txBox="1">
            <a:spLocks noChangeArrowheads="1"/>
          </p:cNvSpPr>
          <p:nvPr/>
        </p:nvSpPr>
        <p:spPr bwMode="auto">
          <a:xfrm>
            <a:off x="6705600" y="1905000"/>
            <a:ext cx="1837011" cy="147732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en-US" b="1" dirty="0">
                <a:solidFill>
                  <a:schemeClr val="bg1"/>
                </a:solidFill>
                <a:latin typeface="Arial" pitchFamily="34" charset="0"/>
                <a:ea typeface="ＭＳ Ｐゴシック" pitchFamily="-112" charset="-128"/>
                <a:cs typeface="Arial" pitchFamily="34" charset="0"/>
              </a:rPr>
              <a:t>Total Units Sold</a:t>
            </a:r>
          </a:p>
          <a:p>
            <a:pPr>
              <a:defRPr/>
            </a:pPr>
            <a:endParaRPr lang="en-US" b="1" dirty="0">
              <a:solidFill>
                <a:schemeClr val="bg1"/>
              </a:solidFill>
              <a:latin typeface="Myriad Web Pro" pitchFamily="34" charset="0"/>
              <a:ea typeface="ＭＳ Ｐゴシック" pitchFamily="-112" charset="-128"/>
            </a:endParaRPr>
          </a:p>
          <a:p>
            <a:pPr>
              <a:defRPr/>
            </a:pPr>
            <a:endParaRPr lang="en-US" b="1" dirty="0">
              <a:solidFill>
                <a:schemeClr val="bg1"/>
              </a:solidFill>
              <a:latin typeface="Myriad Web Pro" pitchFamily="34" charset="0"/>
              <a:ea typeface="ＭＳ Ｐゴシック" pitchFamily="-112" charset="-128"/>
            </a:endParaRPr>
          </a:p>
          <a:p>
            <a:pPr>
              <a:defRPr/>
            </a:pPr>
            <a:endParaRPr lang="en-US" dirty="0">
              <a:solidFill>
                <a:srgbClr val="FFFFFF"/>
              </a:solidFill>
            </a:endParaRPr>
          </a:p>
        </p:txBody>
      </p:sp>
      <p:sp>
        <p:nvSpPr>
          <p:cNvPr id="7" name="TextBox 6"/>
          <p:cNvSpPr txBox="1"/>
          <p:nvPr/>
        </p:nvSpPr>
        <p:spPr>
          <a:xfrm>
            <a:off x="6931193" y="2590800"/>
            <a:ext cx="1366051" cy="369332"/>
          </a:xfrm>
          <a:prstGeom prst="rect">
            <a:avLst/>
          </a:prstGeom>
          <a:solidFill>
            <a:schemeClr val="tx1"/>
          </a:solidFill>
          <a:ln w="28575">
            <a:solidFill>
              <a:schemeClr val="bg1">
                <a:lumMod val="65000"/>
                <a:lumOff val="35000"/>
              </a:schemeClr>
            </a:solid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spAutoFit/>
          </a:bodyPr>
          <a:lstStyle/>
          <a:p>
            <a:pPr algn="ctr">
              <a:defRPr/>
            </a:pPr>
            <a:r>
              <a:rPr lang="en-US" b="1" dirty="0" smtClean="0">
                <a:solidFill>
                  <a:schemeClr val="bg1"/>
                </a:solidFill>
                <a:latin typeface="Georgia" pitchFamily="18" charset="0"/>
                <a:cs typeface="Arial" charset="0"/>
              </a:rPr>
              <a:t>2,600</a:t>
            </a:r>
            <a:endParaRPr lang="en-US" b="1" dirty="0">
              <a:solidFill>
                <a:schemeClr val="bg1"/>
              </a:solidFill>
              <a:latin typeface="Georgia" pitchFamily="18" charset="0"/>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Monthly Break-Even Unit</a:t>
            </a:r>
            <a:endParaRPr lang="en-US" dirty="0"/>
          </a:p>
        </p:txBody>
      </p:sp>
      <p:grpSp>
        <p:nvGrpSpPr>
          <p:cNvPr id="16" name="Group 15"/>
          <p:cNvGrpSpPr/>
          <p:nvPr/>
        </p:nvGrpSpPr>
        <p:grpSpPr>
          <a:xfrm>
            <a:off x="685800" y="3657600"/>
            <a:ext cx="7467600" cy="980420"/>
            <a:chOff x="685800" y="3657600"/>
            <a:chExt cx="7467600" cy="980420"/>
          </a:xfrm>
        </p:grpSpPr>
        <p:sp>
          <p:nvSpPr>
            <p:cNvPr id="7" name="TextBox 3"/>
            <p:cNvSpPr txBox="1">
              <a:spLocks noChangeArrowheads="1"/>
            </p:cNvSpPr>
            <p:nvPr/>
          </p:nvSpPr>
          <p:spPr bwMode="auto">
            <a:xfrm>
              <a:off x="685800" y="3657600"/>
              <a:ext cx="7467600" cy="954088"/>
            </a:xfrm>
            <a:prstGeom prst="rect">
              <a:avLst/>
            </a:prstGeom>
            <a:noFill/>
            <a:ln w="9525">
              <a:noFill/>
              <a:miter lim="800000"/>
              <a:headEnd/>
              <a:tailEnd/>
            </a:ln>
          </p:spPr>
          <p:txBody>
            <a:bodyPr>
              <a:spAutoFit/>
            </a:bodyPr>
            <a:lstStyle/>
            <a:p>
              <a:r>
                <a:rPr lang="en-US" sz="2800" dirty="0" smtClean="0">
                  <a:solidFill>
                    <a:schemeClr val="tx1">
                      <a:lumMod val="75000"/>
                      <a:lumOff val="25000"/>
                    </a:schemeClr>
                  </a:solidFill>
                  <a:latin typeface="Corbel" pitchFamily="34" charset="0"/>
                </a:rPr>
                <a:t>In an average month, the company will begin to make a profit after selling 		units.</a:t>
              </a:r>
            </a:p>
          </p:txBody>
        </p:sp>
        <p:sp>
          <p:nvSpPr>
            <p:cNvPr id="8" name="Text Box 274"/>
            <p:cNvSpPr txBox="1">
              <a:spLocks noChangeArrowheads="1"/>
            </p:cNvSpPr>
            <p:nvPr/>
          </p:nvSpPr>
          <p:spPr bwMode="auto">
            <a:xfrm>
              <a:off x="4572000" y="4114800"/>
              <a:ext cx="1600200" cy="52322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spcBef>
                  <a:spcPct val="50000"/>
                </a:spcBef>
                <a:defRPr/>
              </a:pPr>
              <a:r>
                <a:rPr lang="en-US" sz="2800" b="1" dirty="0" smtClean="0">
                  <a:solidFill>
                    <a:schemeClr val="tx1">
                      <a:lumMod val="75000"/>
                      <a:lumOff val="25000"/>
                    </a:schemeClr>
                  </a:solidFill>
                  <a:latin typeface="Georgia" pitchFamily="18" charset="0"/>
                </a:rPr>
                <a:t>21</a:t>
              </a:r>
              <a:endParaRPr lang="en-US" sz="2800" b="1" dirty="0">
                <a:solidFill>
                  <a:schemeClr val="tx1">
                    <a:lumMod val="75000"/>
                    <a:lumOff val="25000"/>
                  </a:schemeClr>
                </a:solidFill>
                <a:latin typeface="Georgia" pitchFamily="18" charset="0"/>
              </a:endParaRPr>
            </a:p>
          </p:txBody>
        </p:sp>
      </p:grpSp>
      <p:grpSp>
        <p:nvGrpSpPr>
          <p:cNvPr id="15" name="Group 14"/>
          <p:cNvGrpSpPr/>
          <p:nvPr/>
        </p:nvGrpSpPr>
        <p:grpSpPr>
          <a:xfrm>
            <a:off x="762000" y="2133600"/>
            <a:ext cx="8001000" cy="1384995"/>
            <a:chOff x="533400" y="2286000"/>
            <a:chExt cx="8001000" cy="1384995"/>
          </a:xfrm>
        </p:grpSpPr>
        <p:sp>
          <p:nvSpPr>
            <p:cNvPr id="5" name="TextBox 4"/>
            <p:cNvSpPr txBox="1"/>
            <p:nvPr/>
          </p:nvSpPr>
          <p:spPr>
            <a:xfrm>
              <a:off x="5029200" y="2286000"/>
              <a:ext cx="2286000" cy="1384995"/>
            </a:xfrm>
            <a:prstGeom prst="rect">
              <a:avLst/>
            </a:prstGeom>
            <a:noFill/>
          </p:spPr>
          <p:txBody>
            <a:bodyPr wrap="square" rtlCol="0">
              <a:spAutoFit/>
            </a:bodyPr>
            <a:lstStyle/>
            <a:p>
              <a:r>
                <a:rPr lang="en-US" sz="2800" u="sng" dirty="0" smtClean="0">
                  <a:solidFill>
                    <a:schemeClr val="tx1">
                      <a:lumMod val="65000"/>
                      <a:lumOff val="35000"/>
                    </a:schemeClr>
                  </a:solidFill>
                  <a:latin typeface="Corbel" pitchFamily="34" charset="0"/>
                </a:rPr>
                <a:t>$358.00</a:t>
              </a:r>
            </a:p>
            <a:p>
              <a:r>
                <a:rPr lang="en-US" sz="2800" dirty="0" smtClean="0">
                  <a:solidFill>
                    <a:schemeClr val="tx1">
                      <a:lumMod val="65000"/>
                      <a:lumOff val="35000"/>
                    </a:schemeClr>
                  </a:solidFill>
                  <a:latin typeface="Corbel" pitchFamily="34" charset="0"/>
                </a:rPr>
                <a:t>$1,722.50</a:t>
              </a:r>
            </a:p>
            <a:p>
              <a:r>
                <a:rPr lang="en-US" sz="2800" dirty="0" smtClean="0">
                  <a:solidFill>
                    <a:schemeClr val="tx1">
                      <a:lumMod val="65000"/>
                      <a:lumOff val="35000"/>
                    </a:schemeClr>
                  </a:solidFill>
                  <a:latin typeface="Corbel" pitchFamily="34" charset="0"/>
                </a:rPr>
                <a:t>   </a:t>
              </a:r>
              <a:endParaRPr lang="en-US" sz="2800" dirty="0">
                <a:solidFill>
                  <a:schemeClr val="tx1">
                    <a:lumMod val="65000"/>
                    <a:lumOff val="35000"/>
                  </a:schemeClr>
                </a:solidFill>
                <a:latin typeface="Corbel" pitchFamily="34" charset="0"/>
              </a:endParaRPr>
            </a:p>
          </p:txBody>
        </p:sp>
        <p:sp>
          <p:nvSpPr>
            <p:cNvPr id="6" name="TextBox 5"/>
            <p:cNvSpPr txBox="1"/>
            <p:nvPr/>
          </p:nvSpPr>
          <p:spPr>
            <a:xfrm>
              <a:off x="6172200" y="2438400"/>
              <a:ext cx="2362200" cy="523220"/>
            </a:xfrm>
            <a:prstGeom prst="rect">
              <a:avLst/>
            </a:prstGeom>
            <a:noFill/>
          </p:spPr>
          <p:txBody>
            <a:bodyPr wrap="square" rtlCol="0">
              <a:spAutoFit/>
            </a:bodyPr>
            <a:lstStyle/>
            <a:p>
              <a:r>
                <a:rPr lang="en-US" sz="2800" dirty="0" smtClean="0">
                  <a:solidFill>
                    <a:schemeClr val="tx1">
                      <a:lumMod val="65000"/>
                      <a:lumOff val="35000"/>
                    </a:schemeClr>
                  </a:solidFill>
                  <a:latin typeface="Corbel" pitchFamily="34" charset="0"/>
                </a:rPr>
                <a:t>    =  21 units</a:t>
              </a:r>
              <a:endParaRPr lang="en-US" sz="2800" dirty="0">
                <a:solidFill>
                  <a:schemeClr val="tx1">
                    <a:lumMod val="65000"/>
                    <a:lumOff val="35000"/>
                  </a:schemeClr>
                </a:solidFill>
                <a:latin typeface="Corbel" pitchFamily="34" charset="0"/>
              </a:endParaRPr>
            </a:p>
          </p:txBody>
        </p:sp>
        <p:sp>
          <p:nvSpPr>
            <p:cNvPr id="14" name="TextBox 13"/>
            <p:cNvSpPr txBox="1"/>
            <p:nvPr/>
          </p:nvSpPr>
          <p:spPr>
            <a:xfrm>
              <a:off x="533400" y="2286000"/>
              <a:ext cx="4648200" cy="954107"/>
            </a:xfrm>
            <a:prstGeom prst="rect">
              <a:avLst/>
            </a:prstGeom>
            <a:noFill/>
          </p:spPr>
          <p:txBody>
            <a:bodyPr wrap="square" rtlCol="0">
              <a:spAutoFit/>
            </a:bodyPr>
            <a:lstStyle/>
            <a:p>
              <a:pPr algn="ctr"/>
              <a:r>
                <a:rPr lang="en-US" sz="2800" dirty="0" smtClean="0">
                  <a:solidFill>
                    <a:schemeClr val="tx1">
                      <a:lumMod val="75000"/>
                      <a:lumOff val="25000"/>
                    </a:schemeClr>
                  </a:solidFill>
                  <a:latin typeface="Corbel" pitchFamily="34" charset="0"/>
                </a:rPr>
                <a:t>Monthly Fixed Expense</a:t>
              </a:r>
            </a:p>
            <a:p>
              <a:pPr algn="ctr"/>
              <a:r>
                <a:rPr lang="en-US" sz="2800" dirty="0" smtClean="0">
                  <a:solidFill>
                    <a:schemeClr val="tx1">
                      <a:lumMod val="75000"/>
                      <a:lumOff val="25000"/>
                    </a:schemeClr>
                  </a:solidFill>
                  <a:latin typeface="Corbel" pitchFamily="34" charset="0"/>
                </a:rPr>
                <a:t>Monthly Contribution Margin</a:t>
              </a: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Projected Yearly Income Statement</a:t>
            </a:r>
            <a:endParaRPr lang="en-US" dirty="0"/>
          </a:p>
        </p:txBody>
      </p:sp>
      <p:graphicFrame>
        <p:nvGraphicFramePr>
          <p:cNvPr id="4" name="Table 3"/>
          <p:cNvGraphicFramePr>
            <a:graphicFrameLocks noGrp="1"/>
          </p:cNvGraphicFramePr>
          <p:nvPr/>
        </p:nvGraphicFramePr>
        <p:xfrm>
          <a:off x="990600" y="1600200"/>
          <a:ext cx="7278914" cy="4419600"/>
        </p:xfrm>
        <a:graphic>
          <a:graphicData uri="http://schemas.openxmlformats.org/drawingml/2006/table">
            <a:tbl>
              <a:tblPr/>
              <a:tblGrid>
                <a:gridCol w="713118"/>
                <a:gridCol w="3103013"/>
                <a:gridCol w="1626048"/>
                <a:gridCol w="1836735"/>
              </a:tblGrid>
              <a:tr h="5004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pitchFamily="34" charset="0"/>
                          <a:ea typeface="ＭＳ Ｐゴシック" pitchFamily="34" charset="-128"/>
                          <a:cs typeface="Arial" pitchFamily="34" charset="0"/>
                        </a:rPr>
                        <a:t>A</a:t>
                      </a:r>
                    </a:p>
                  </a:txBody>
                  <a:tcPr marL="79069" marR="79069" marT="39523" marB="395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D659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pitchFamily="34" charset="0"/>
                          <a:ea typeface="ＭＳ Ｐゴシック" pitchFamily="34" charset="-128"/>
                          <a:cs typeface="Arial" pitchFamily="34" charset="0"/>
                        </a:rPr>
                        <a:t>Selling Price per Unit</a:t>
                      </a:r>
                    </a:p>
                  </a:txBody>
                  <a:tcPr marL="79069" marR="79069" marT="39520" marB="395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D659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Georgia" pitchFamily="18" charset="0"/>
                          <a:ea typeface="ＭＳ Ｐゴシック" pitchFamily="34" charset="-128"/>
                          <a:cs typeface="Arial" charset="0"/>
                        </a:rPr>
                        <a:t>$12.00</a:t>
                      </a:r>
                    </a:p>
                  </a:txBody>
                  <a:tcPr marL="79069" marR="79069" marT="39520" marB="395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D659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kern="1200" cap="none" normalizeH="0" baseline="0" dirty="0" smtClean="0">
                        <a:ln>
                          <a:noFill/>
                        </a:ln>
                        <a:solidFill>
                          <a:schemeClr val="bg1"/>
                        </a:solidFill>
                        <a:effectLst/>
                        <a:latin typeface="Georgia" pitchFamily="18" charset="0"/>
                        <a:ea typeface="ＭＳ Ｐゴシック" pitchFamily="34" charset="-128"/>
                        <a:cs typeface="Arial" charset="0"/>
                      </a:endParaRPr>
                    </a:p>
                  </a:txBody>
                  <a:tcPr marL="79069" marR="79069" marT="39520" marB="395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D659A"/>
                    </a:solidFill>
                  </a:tcPr>
                </a:tc>
              </a:tr>
              <a:tr h="5004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pitchFamily="34" charset="0"/>
                          <a:ea typeface="ＭＳ Ｐゴシック" pitchFamily="34" charset="-128"/>
                          <a:cs typeface="Arial" pitchFamily="34" charset="0"/>
                        </a:rPr>
                        <a:t>B</a:t>
                      </a:r>
                    </a:p>
                  </a:txBody>
                  <a:tcPr marL="79069" marR="79069" marT="39523" marB="395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D659A"/>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pitchFamily="34" charset="0"/>
                          <a:ea typeface="ＭＳ Ｐゴシック" pitchFamily="34" charset="-128"/>
                          <a:cs typeface="Arial" pitchFamily="34" charset="0"/>
                        </a:rPr>
                        <a:t>Number of Units Sold</a:t>
                      </a:r>
                    </a:p>
                  </a:txBody>
                  <a:tcPr marL="59302" marR="59302" marT="823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D659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Georgia" pitchFamily="18" charset="0"/>
                          <a:ea typeface="ＭＳ Ｐゴシック" pitchFamily="34" charset="-128"/>
                          <a:cs typeface="Arial" charset="0"/>
                        </a:rPr>
                        <a:t>2600</a:t>
                      </a:r>
                    </a:p>
                  </a:txBody>
                  <a:tcPr marL="79069" marR="79069" marT="39520" marB="395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D659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kern="1200" cap="none" normalizeH="0" baseline="0" dirty="0" smtClean="0">
                        <a:ln>
                          <a:noFill/>
                        </a:ln>
                        <a:solidFill>
                          <a:schemeClr val="bg1"/>
                        </a:solidFill>
                        <a:effectLst/>
                        <a:latin typeface="Georgia" pitchFamily="18" charset="0"/>
                        <a:ea typeface="ＭＳ Ｐゴシック" pitchFamily="34" charset="-128"/>
                        <a:cs typeface="Arial" charset="0"/>
                      </a:endParaRPr>
                    </a:p>
                  </a:txBody>
                  <a:tcPr marL="79069" marR="79069" marT="39520" marB="395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D659A"/>
                    </a:solidFill>
                  </a:tcPr>
                </a:tc>
              </a:tr>
              <a:tr h="4275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pitchFamily="34" charset="0"/>
                          <a:ea typeface="ＭＳ Ｐゴシック" pitchFamily="34" charset="-128"/>
                          <a:cs typeface="Arial" pitchFamily="34" charset="0"/>
                        </a:rPr>
                        <a:t>C</a:t>
                      </a:r>
                    </a:p>
                  </a:txBody>
                  <a:tcPr marL="79069" marR="79069" marT="39523" marB="395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D659A"/>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pitchFamily="34" charset="0"/>
                          <a:ea typeface="ＭＳ Ｐゴシック" pitchFamily="34" charset="-128"/>
                          <a:cs typeface="Arial" pitchFamily="34" charset="0"/>
                        </a:rPr>
                        <a:t>Total Sales </a:t>
                      </a:r>
                    </a:p>
                  </a:txBody>
                  <a:tcPr marL="59302" marR="59302" marT="823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D659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Georgia" pitchFamily="18" charset="0"/>
                          <a:ea typeface="ＭＳ Ｐゴシック" pitchFamily="34" charset="-128"/>
                          <a:cs typeface="Arial" charset="0"/>
                        </a:rPr>
                        <a:t>$31,200.00</a:t>
                      </a:r>
                    </a:p>
                  </a:txBody>
                  <a:tcPr marL="79069" marR="79069" marT="39520" marB="395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D659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50" b="1" i="0" u="none" strike="noStrike" kern="1200" cap="none" normalizeH="0" baseline="0" dirty="0" smtClean="0">
                          <a:ln>
                            <a:noFill/>
                          </a:ln>
                          <a:solidFill>
                            <a:schemeClr val="bg1"/>
                          </a:solidFill>
                          <a:effectLst/>
                          <a:latin typeface="Georgia" pitchFamily="18" charset="0"/>
                          <a:ea typeface="ＭＳ Ｐゴシック" pitchFamily="34" charset="-128"/>
                          <a:cs typeface="Arial" pitchFamily="34" charset="0"/>
                        </a:rPr>
                        <a:t>$12 X 2,600</a:t>
                      </a:r>
                    </a:p>
                  </a:txBody>
                  <a:tcPr marL="79069" marR="79069" marT="39520" marB="395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D659A"/>
                    </a:solidFill>
                  </a:tcPr>
                </a:tc>
              </a:tr>
              <a:tr h="707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pitchFamily="34" charset="0"/>
                          <a:ea typeface="ＭＳ Ｐゴシック" pitchFamily="34" charset="-128"/>
                          <a:cs typeface="Arial" pitchFamily="34" charset="0"/>
                        </a:rPr>
                        <a:t>D</a:t>
                      </a:r>
                    </a:p>
                  </a:txBody>
                  <a:tcPr marL="79069" marR="79069" marT="39523" marB="395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D659A"/>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tab pos="231775" algn="l"/>
                        </a:tabLst>
                      </a:pPr>
                      <a:r>
                        <a:rPr kumimoji="0" lang="en-US" sz="1200" b="1" i="0" u="none" strike="noStrike" cap="none" normalizeH="0" baseline="0" dirty="0" smtClean="0">
                          <a:ln>
                            <a:noFill/>
                          </a:ln>
                          <a:solidFill>
                            <a:schemeClr val="bg1"/>
                          </a:solidFill>
                          <a:effectLst/>
                          <a:latin typeface="Arial" pitchFamily="34" charset="0"/>
                          <a:ea typeface="ＭＳ Ｐゴシック" pitchFamily="34" charset="-128"/>
                          <a:cs typeface="Arial" pitchFamily="34" charset="0"/>
                        </a:rPr>
                        <a:t>	Variable Expenses</a:t>
                      </a:r>
                    </a:p>
                  </a:txBody>
                  <a:tcPr marL="59302" marR="59302" marT="823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D659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bg1"/>
                          </a:solidFill>
                          <a:effectLst/>
                          <a:latin typeface="Georgia" pitchFamily="18" charset="0"/>
                          <a:ea typeface="ＭＳ Ｐゴシック" pitchFamily="34" charset="-128"/>
                          <a:cs typeface="Arial" pitchFamily="34" charset="0"/>
                        </a:rPr>
                        <a:t>$</a:t>
                      </a:r>
                      <a:r>
                        <a:rPr kumimoji="0" lang="en-US" sz="1600" b="1" i="0" u="none" strike="noStrike" kern="1200" cap="none" normalizeH="0" baseline="0" dirty="0" smtClean="0">
                          <a:ln>
                            <a:noFill/>
                          </a:ln>
                          <a:solidFill>
                            <a:schemeClr val="bg1"/>
                          </a:solidFill>
                          <a:effectLst/>
                          <a:latin typeface="Georgia" pitchFamily="18" charset="0"/>
                          <a:ea typeface="ＭＳ Ｐゴシック" pitchFamily="34" charset="-128"/>
                          <a:cs typeface="Arial" pitchFamily="34" charset="0"/>
                        </a:rPr>
                        <a:t>10,816.00</a:t>
                      </a:r>
                      <a:endParaRPr kumimoji="0" lang="en-US" sz="1600" b="1" i="0" u="none" strike="noStrike" kern="1200" cap="none" normalizeH="0" baseline="0" dirty="0" smtClean="0">
                        <a:ln>
                          <a:noFill/>
                        </a:ln>
                        <a:solidFill>
                          <a:schemeClr val="bg1"/>
                        </a:solidFill>
                        <a:effectLst/>
                        <a:latin typeface="Georgia" pitchFamily="18" charset="0"/>
                        <a:ea typeface="ＭＳ Ｐゴシック" pitchFamily="34" charset="-128"/>
                        <a:cs typeface="Arial" pitchFamily="34" charset="0"/>
                      </a:endParaRPr>
                    </a:p>
                  </a:txBody>
                  <a:tcPr marL="79069" marR="79069" marT="39520" marB="395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D659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50" b="1" i="0" u="none" strike="noStrike" cap="none" normalizeH="0" baseline="0" dirty="0" smtClean="0">
                          <a:ln>
                            <a:noFill/>
                          </a:ln>
                          <a:solidFill>
                            <a:schemeClr val="bg1"/>
                          </a:solidFill>
                          <a:effectLst/>
                          <a:latin typeface="Georgia" pitchFamily="18" charset="0"/>
                          <a:ea typeface="ＭＳ Ｐゴシック" pitchFamily="34" charset="-128"/>
                          <a:cs typeface="Arial" charset="0"/>
                        </a:rPr>
                        <a:t>$</a:t>
                      </a:r>
                      <a:r>
                        <a:rPr kumimoji="0" lang="en-US" sz="1150" b="1" i="0" u="none" strike="noStrike" cap="none" normalizeH="0" baseline="0" dirty="0" smtClean="0">
                          <a:ln>
                            <a:noFill/>
                          </a:ln>
                          <a:solidFill>
                            <a:schemeClr val="bg1"/>
                          </a:solidFill>
                          <a:effectLst/>
                          <a:latin typeface="Georgia" pitchFamily="18" charset="0"/>
                          <a:ea typeface="ＭＳ Ｐゴシック" pitchFamily="34" charset="-128"/>
                          <a:cs typeface="Arial" charset="0"/>
                        </a:rPr>
                        <a:t>4.16 </a:t>
                      </a:r>
                      <a:r>
                        <a:rPr kumimoji="0" lang="en-US" sz="1150" b="1" i="0" u="none" strike="noStrike" cap="none" normalizeH="0" baseline="0" dirty="0" smtClean="0">
                          <a:ln>
                            <a:noFill/>
                          </a:ln>
                          <a:solidFill>
                            <a:schemeClr val="bg1"/>
                          </a:solidFill>
                          <a:effectLst/>
                          <a:latin typeface="Georgia" pitchFamily="18" charset="0"/>
                          <a:ea typeface="ＭＳ Ｐゴシック" pitchFamily="34" charset="-128"/>
                          <a:cs typeface="Arial" charset="0"/>
                        </a:rPr>
                        <a:t>X 2,600</a:t>
                      </a:r>
                    </a:p>
                  </a:txBody>
                  <a:tcPr marL="79069" marR="79069" marT="39520" marB="395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D659A"/>
                    </a:solidFill>
                  </a:tcPr>
                </a:tc>
              </a:tr>
              <a:tr h="4275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pitchFamily="34" charset="0"/>
                          <a:ea typeface="ＭＳ Ｐゴシック" pitchFamily="34" charset="-128"/>
                          <a:cs typeface="Arial" pitchFamily="34" charset="0"/>
                        </a:rPr>
                        <a:t>E</a:t>
                      </a:r>
                    </a:p>
                  </a:txBody>
                  <a:tcPr marL="79069" marR="79069" marT="39523" marB="395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D659A"/>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pitchFamily="34" charset="0"/>
                          <a:ea typeface="ＭＳ Ｐゴシック" pitchFamily="34" charset="-128"/>
                          <a:cs typeface="Arial" pitchFamily="34" charset="0"/>
                        </a:rPr>
                        <a:t>Contribution Margin</a:t>
                      </a:r>
                    </a:p>
                  </a:txBody>
                  <a:tcPr marL="59302" marR="59302" marT="823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D659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Georgia" pitchFamily="18" charset="0"/>
                          <a:ea typeface="ＭＳ Ｐゴシック" pitchFamily="34" charset="-128"/>
                          <a:cs typeface="Arial" charset="0"/>
                        </a:rPr>
                        <a:t>$</a:t>
                      </a:r>
                      <a:r>
                        <a:rPr kumimoji="0" lang="en-US" sz="1600" b="1" i="0" u="none" strike="noStrike" cap="none" normalizeH="0" baseline="0" dirty="0" smtClean="0">
                          <a:ln>
                            <a:noFill/>
                          </a:ln>
                          <a:solidFill>
                            <a:schemeClr val="bg1"/>
                          </a:solidFill>
                          <a:effectLst/>
                          <a:latin typeface="Georgia" pitchFamily="18" charset="0"/>
                          <a:ea typeface="ＭＳ Ｐゴシック" pitchFamily="34" charset="-128"/>
                          <a:cs typeface="Arial" charset="0"/>
                        </a:rPr>
                        <a:t>20,384.00</a:t>
                      </a:r>
                      <a:endParaRPr kumimoji="0" lang="en-US" sz="1600" b="1" i="0" u="none" strike="noStrike" cap="none" normalizeH="0" baseline="0" dirty="0" smtClean="0">
                        <a:ln>
                          <a:noFill/>
                        </a:ln>
                        <a:solidFill>
                          <a:schemeClr val="bg1"/>
                        </a:solidFill>
                        <a:effectLst/>
                        <a:latin typeface="Georgia" pitchFamily="18" charset="0"/>
                        <a:ea typeface="ＭＳ Ｐゴシック" pitchFamily="34" charset="-128"/>
                        <a:cs typeface="Arial" charset="0"/>
                      </a:endParaRPr>
                    </a:p>
                  </a:txBody>
                  <a:tcPr marL="79069" marR="79069" marT="39520" marB="395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D659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50" b="1" i="0" u="none" strike="noStrike" kern="1200" cap="none" normalizeH="0" baseline="0" dirty="0" smtClean="0">
                          <a:ln>
                            <a:noFill/>
                          </a:ln>
                          <a:solidFill>
                            <a:schemeClr val="bg1"/>
                          </a:solidFill>
                          <a:effectLst/>
                          <a:latin typeface="Georgia" pitchFamily="18" charset="0"/>
                          <a:ea typeface="ＭＳ Ｐゴシック" pitchFamily="34" charset="-128"/>
                          <a:cs typeface="Arial" pitchFamily="34" charset="0"/>
                        </a:rPr>
                        <a:t>$</a:t>
                      </a:r>
                      <a:r>
                        <a:rPr kumimoji="0" lang="en-US" sz="1150" b="1" i="0" u="none" strike="noStrike" kern="1200" cap="none" normalizeH="0" baseline="0" dirty="0" smtClean="0">
                          <a:ln>
                            <a:noFill/>
                          </a:ln>
                          <a:solidFill>
                            <a:schemeClr val="bg1"/>
                          </a:solidFill>
                          <a:effectLst/>
                          <a:latin typeface="Georgia" pitchFamily="18" charset="0"/>
                          <a:ea typeface="ＭＳ Ｐゴシック" pitchFamily="34" charset="-128"/>
                          <a:cs typeface="Arial" pitchFamily="34" charset="0"/>
                        </a:rPr>
                        <a:t>31,200-10,816</a:t>
                      </a:r>
                      <a:endParaRPr kumimoji="0" lang="en-US" sz="1150" b="1" i="0" u="none" strike="noStrike" kern="1200" cap="none" normalizeH="0" baseline="0" dirty="0" smtClean="0">
                        <a:ln>
                          <a:noFill/>
                        </a:ln>
                        <a:solidFill>
                          <a:schemeClr val="bg1"/>
                        </a:solidFill>
                        <a:effectLst/>
                        <a:latin typeface="Georgia" pitchFamily="18" charset="0"/>
                        <a:ea typeface="ＭＳ Ｐゴシック" pitchFamily="34" charset="-128"/>
                        <a:cs typeface="Arial" pitchFamily="34" charset="0"/>
                      </a:endParaRPr>
                    </a:p>
                  </a:txBody>
                  <a:tcPr marL="79069" marR="79069" marT="39520" marB="395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D659A"/>
                    </a:solidFill>
                  </a:tcPr>
                </a:tc>
              </a:tr>
              <a:tr h="3554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pitchFamily="34" charset="0"/>
                          <a:ea typeface="ＭＳ Ｐゴシック" pitchFamily="34" charset="-128"/>
                          <a:cs typeface="Arial" pitchFamily="34" charset="0"/>
                        </a:rPr>
                        <a:t>F</a:t>
                      </a:r>
                    </a:p>
                  </a:txBody>
                  <a:tcPr marL="79069" marR="79069" marT="39523" marB="395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D659A"/>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tab pos="231775" algn="l"/>
                        </a:tabLst>
                      </a:pPr>
                      <a:r>
                        <a:rPr kumimoji="0" lang="en-US" sz="1200" b="1" i="0" u="none" strike="noStrike" cap="none" normalizeH="0" baseline="0" dirty="0" smtClean="0">
                          <a:ln>
                            <a:noFill/>
                          </a:ln>
                          <a:solidFill>
                            <a:schemeClr val="bg1"/>
                          </a:solidFill>
                          <a:effectLst/>
                          <a:latin typeface="Arial" pitchFamily="34" charset="0"/>
                          <a:ea typeface="ＭＳ Ｐゴシック" pitchFamily="34" charset="-128"/>
                          <a:cs typeface="Arial" pitchFamily="34" charset="0"/>
                        </a:rPr>
                        <a:t>	Fixed Operating Expenses</a:t>
                      </a:r>
                    </a:p>
                  </a:txBody>
                  <a:tcPr marL="59302" marR="59302" marT="823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D659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bg1"/>
                          </a:solidFill>
                          <a:effectLst/>
                          <a:latin typeface="Georgia" pitchFamily="18" charset="0"/>
                          <a:ea typeface="ＭＳ Ｐゴシック" pitchFamily="34" charset="-128"/>
                          <a:cs typeface="Arial" pitchFamily="34" charset="0"/>
                        </a:rPr>
                        <a:t>$4,296.00</a:t>
                      </a:r>
                    </a:p>
                  </a:txBody>
                  <a:tcPr marL="79069" marR="79069" marT="39520" marB="395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D659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50" b="1" i="0" u="none" strike="noStrike" cap="none" normalizeH="0" baseline="0" dirty="0" smtClean="0">
                          <a:ln>
                            <a:noFill/>
                          </a:ln>
                          <a:solidFill>
                            <a:schemeClr val="bg1"/>
                          </a:solidFill>
                          <a:effectLst/>
                          <a:latin typeface="Georgia" pitchFamily="18" charset="0"/>
                          <a:ea typeface="ＭＳ Ｐゴシック" pitchFamily="34" charset="-128"/>
                          <a:cs typeface="Arial" charset="0"/>
                        </a:rPr>
                        <a:t>$358 X 12</a:t>
                      </a:r>
                    </a:p>
                  </a:txBody>
                  <a:tcPr marL="79069" marR="79069" marT="39520" marB="395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D659A"/>
                    </a:solidFill>
                  </a:tcPr>
                </a:tc>
              </a:tr>
              <a:tr h="5002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pitchFamily="34" charset="0"/>
                          <a:ea typeface="ＭＳ Ｐゴシック" pitchFamily="34" charset="-128"/>
                          <a:cs typeface="Arial" pitchFamily="34" charset="0"/>
                        </a:rPr>
                        <a:t>G</a:t>
                      </a:r>
                    </a:p>
                  </a:txBody>
                  <a:tcPr marL="79069" marR="79069" marT="39523" marB="395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D659A"/>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pitchFamily="34" charset="0"/>
                          <a:ea typeface="ＭＳ Ｐゴシック" pitchFamily="34" charset="-128"/>
                          <a:cs typeface="Arial" pitchFamily="34" charset="0"/>
                        </a:rPr>
                        <a:t>Pre-Tax Profit </a:t>
                      </a:r>
                    </a:p>
                  </a:txBody>
                  <a:tcPr marL="59302" marR="59302" marT="823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D659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cap="none" normalizeH="0" baseline="0" dirty="0" smtClean="0">
                          <a:ln>
                            <a:noFill/>
                          </a:ln>
                          <a:solidFill>
                            <a:schemeClr val="bg1"/>
                          </a:solidFill>
                          <a:effectLst/>
                          <a:latin typeface="Georgia" pitchFamily="18" charset="0"/>
                          <a:ea typeface="ＭＳ Ｐゴシック" pitchFamily="34" charset="-128"/>
                          <a:cs typeface="Arial" charset="0"/>
                        </a:rPr>
                        <a:t>$</a:t>
                      </a:r>
                      <a:r>
                        <a:rPr kumimoji="0" lang="en-US" sz="1600" b="1" i="0" u="none" strike="noStrike" cap="none" normalizeH="0" baseline="0" dirty="0" smtClean="0">
                          <a:ln>
                            <a:noFill/>
                          </a:ln>
                          <a:solidFill>
                            <a:schemeClr val="bg1"/>
                          </a:solidFill>
                          <a:effectLst/>
                          <a:latin typeface="Georgia" pitchFamily="18" charset="0"/>
                          <a:ea typeface="ＭＳ Ｐゴシック" pitchFamily="34" charset="-128"/>
                          <a:cs typeface="Arial" charset="0"/>
                        </a:rPr>
                        <a:t>16,088.00</a:t>
                      </a:r>
                      <a:endParaRPr kumimoji="0" lang="en-US" sz="1600" b="1" i="0" u="none" strike="noStrike" cap="none" normalizeH="0" baseline="0" dirty="0" smtClean="0">
                        <a:ln>
                          <a:noFill/>
                        </a:ln>
                        <a:solidFill>
                          <a:schemeClr val="bg1"/>
                        </a:solidFill>
                        <a:effectLst/>
                        <a:latin typeface="Georgia" pitchFamily="18" charset="0"/>
                        <a:ea typeface="ＭＳ Ｐゴシック" pitchFamily="34" charset="-128"/>
                        <a:cs typeface="Arial" charset="0"/>
                      </a:endParaRPr>
                    </a:p>
                  </a:txBody>
                  <a:tcPr marL="79069" marR="79069" marT="39520" marB="395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D659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50" b="1" i="0" u="none" strike="noStrike" cap="none" normalizeH="0" baseline="0" dirty="0" smtClean="0">
                          <a:ln>
                            <a:noFill/>
                          </a:ln>
                          <a:solidFill>
                            <a:schemeClr val="bg1"/>
                          </a:solidFill>
                          <a:effectLst/>
                          <a:latin typeface="Georgia" pitchFamily="18" charset="0"/>
                          <a:ea typeface="ＭＳ Ｐゴシック" pitchFamily="34" charset="-128"/>
                          <a:cs typeface="Arial" charset="0"/>
                        </a:rPr>
                        <a:t>$</a:t>
                      </a:r>
                      <a:r>
                        <a:rPr kumimoji="0" lang="en-US" sz="1150" b="1" i="0" u="none" strike="noStrike" cap="none" normalizeH="0" baseline="0" dirty="0" smtClean="0">
                          <a:ln>
                            <a:noFill/>
                          </a:ln>
                          <a:solidFill>
                            <a:schemeClr val="bg1"/>
                          </a:solidFill>
                          <a:effectLst/>
                          <a:latin typeface="Georgia" pitchFamily="18" charset="0"/>
                          <a:ea typeface="ＭＳ Ｐゴシック" pitchFamily="34" charset="-128"/>
                          <a:cs typeface="Arial" charset="0"/>
                        </a:rPr>
                        <a:t>20,384 </a:t>
                      </a:r>
                      <a:r>
                        <a:rPr kumimoji="0" lang="en-US" sz="1150" b="1" i="0" u="none" strike="noStrike" cap="none" normalizeH="0" baseline="0" dirty="0" smtClean="0">
                          <a:ln>
                            <a:noFill/>
                          </a:ln>
                          <a:solidFill>
                            <a:schemeClr val="bg1"/>
                          </a:solidFill>
                          <a:effectLst/>
                          <a:latin typeface="Georgia" pitchFamily="18" charset="0"/>
                          <a:ea typeface="ＭＳ Ｐゴシック" pitchFamily="34" charset="-128"/>
                          <a:cs typeface="Arial" charset="0"/>
                        </a:rPr>
                        <a:t>– 4,296.</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50" b="1" i="0" u="none" strike="noStrike" kern="1200" cap="none" normalizeH="0" baseline="0" dirty="0" smtClean="0">
                        <a:ln>
                          <a:noFill/>
                        </a:ln>
                        <a:solidFill>
                          <a:schemeClr val="bg1"/>
                        </a:solidFill>
                        <a:effectLst/>
                        <a:latin typeface="Georgia" pitchFamily="18" charset="0"/>
                        <a:ea typeface="ＭＳ Ｐゴシック" pitchFamily="34" charset="-128"/>
                        <a:cs typeface="Arial" pitchFamily="34" charset="0"/>
                      </a:endParaRPr>
                    </a:p>
                  </a:txBody>
                  <a:tcPr marL="79069" marR="79069" marT="39520" marB="395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D659A"/>
                    </a:solidFill>
                  </a:tcPr>
                </a:tc>
              </a:tr>
              <a:tr h="5002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pitchFamily="34" charset="0"/>
                          <a:ea typeface="ＭＳ Ｐゴシック" pitchFamily="34" charset="-128"/>
                          <a:cs typeface="Arial" pitchFamily="34" charset="0"/>
                        </a:rPr>
                        <a:t>H</a:t>
                      </a:r>
                    </a:p>
                  </a:txBody>
                  <a:tcPr marL="79069" marR="79069" marT="39520" marB="395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D659A"/>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tab pos="231775" algn="l"/>
                        </a:tabLst>
                      </a:pPr>
                      <a:r>
                        <a:rPr kumimoji="0" lang="en-US" sz="1200" b="1" i="0" u="none" strike="noStrike" cap="none" normalizeH="0" baseline="0" dirty="0" smtClean="0">
                          <a:ln>
                            <a:noFill/>
                          </a:ln>
                          <a:solidFill>
                            <a:schemeClr val="bg1"/>
                          </a:solidFill>
                          <a:effectLst/>
                          <a:latin typeface="Arial" pitchFamily="34" charset="0"/>
                          <a:ea typeface="ＭＳ Ｐゴシック" pitchFamily="34" charset="-128"/>
                          <a:cs typeface="Arial" pitchFamily="34" charset="0"/>
                        </a:rPr>
                        <a:t>	Taxes @ 15% </a:t>
                      </a:r>
                    </a:p>
                  </a:txBody>
                  <a:tcPr marL="59302" marR="59302" marT="823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D659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bg1"/>
                          </a:solidFill>
                          <a:effectLst/>
                          <a:latin typeface="Georgia" pitchFamily="18" charset="0"/>
                          <a:ea typeface="ＭＳ Ｐゴシック" pitchFamily="34" charset="-128"/>
                          <a:cs typeface="Arial" pitchFamily="34" charset="0"/>
                        </a:rPr>
                        <a:t>$</a:t>
                      </a:r>
                      <a:r>
                        <a:rPr kumimoji="0" lang="en-US" sz="1600" b="1" i="0" u="none" strike="noStrike" kern="1200" cap="none" normalizeH="0" baseline="0" dirty="0" smtClean="0">
                          <a:ln>
                            <a:noFill/>
                          </a:ln>
                          <a:solidFill>
                            <a:schemeClr val="bg1"/>
                          </a:solidFill>
                          <a:effectLst/>
                          <a:latin typeface="Georgia" pitchFamily="18" charset="0"/>
                          <a:ea typeface="ＭＳ Ｐゴシック" pitchFamily="34" charset="-128"/>
                          <a:cs typeface="Arial" pitchFamily="34" charset="0"/>
                        </a:rPr>
                        <a:t>2,413.00</a:t>
                      </a:r>
                      <a:endParaRPr kumimoji="0" lang="en-US" sz="1600" b="1" i="0" u="none" strike="noStrike" kern="1200" cap="none" normalizeH="0" baseline="0" dirty="0" smtClean="0">
                        <a:ln>
                          <a:noFill/>
                        </a:ln>
                        <a:solidFill>
                          <a:schemeClr val="bg1"/>
                        </a:solidFill>
                        <a:effectLst/>
                        <a:latin typeface="Georgia" pitchFamily="18" charset="0"/>
                        <a:ea typeface="ＭＳ Ｐゴシック" pitchFamily="34" charset="-128"/>
                        <a:cs typeface="Arial" pitchFamily="34" charset="0"/>
                      </a:endParaRPr>
                    </a:p>
                  </a:txBody>
                  <a:tcPr marL="79069" marR="79069" marT="39520" marB="395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D659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50" b="1" i="0" u="none" strike="noStrike" kern="1200" cap="none" normalizeH="0" baseline="0" dirty="0" smtClean="0">
                          <a:ln>
                            <a:noFill/>
                          </a:ln>
                          <a:solidFill>
                            <a:schemeClr val="bg1"/>
                          </a:solidFill>
                          <a:effectLst/>
                          <a:latin typeface="Georgia" pitchFamily="18" charset="0"/>
                          <a:ea typeface="ＭＳ Ｐゴシック" pitchFamily="34" charset="-128"/>
                          <a:cs typeface="Arial" pitchFamily="34" charset="0"/>
                        </a:rPr>
                        <a:t>$</a:t>
                      </a:r>
                      <a:r>
                        <a:rPr kumimoji="0" lang="en-US" sz="1150" b="1" i="0" u="none" strike="noStrike" kern="1200" cap="none" normalizeH="0" baseline="0" dirty="0" smtClean="0">
                          <a:ln>
                            <a:noFill/>
                          </a:ln>
                          <a:solidFill>
                            <a:schemeClr val="bg1"/>
                          </a:solidFill>
                          <a:effectLst/>
                          <a:latin typeface="Georgia" pitchFamily="18" charset="0"/>
                          <a:ea typeface="ＭＳ Ｐゴシック" pitchFamily="34" charset="-128"/>
                          <a:cs typeface="Arial" pitchFamily="34" charset="0"/>
                        </a:rPr>
                        <a:t>16,088 </a:t>
                      </a:r>
                      <a:r>
                        <a:rPr kumimoji="0" lang="en-US" sz="1150" b="1" i="0" u="none" strike="noStrike" kern="1200" cap="none" normalizeH="0" baseline="0" dirty="0" smtClean="0">
                          <a:ln>
                            <a:noFill/>
                          </a:ln>
                          <a:solidFill>
                            <a:schemeClr val="bg1"/>
                          </a:solidFill>
                          <a:effectLst/>
                          <a:latin typeface="Georgia" pitchFamily="18" charset="0"/>
                          <a:ea typeface="ＭＳ Ｐゴシック" pitchFamily="34" charset="-128"/>
                          <a:cs typeface="Arial" pitchFamily="34" charset="0"/>
                        </a:rPr>
                        <a:t>× 0.15</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50" b="1" i="0" u="none" strike="noStrike" cap="none" normalizeH="0" baseline="0" dirty="0" smtClean="0">
                        <a:ln>
                          <a:noFill/>
                        </a:ln>
                        <a:solidFill>
                          <a:schemeClr val="bg1"/>
                        </a:solidFill>
                        <a:effectLst/>
                        <a:latin typeface="Georgia" pitchFamily="18" charset="0"/>
                        <a:ea typeface="ＭＳ Ｐゴシック" pitchFamily="34" charset="-128"/>
                        <a:cs typeface="Arial" charset="0"/>
                      </a:endParaRPr>
                    </a:p>
                  </a:txBody>
                  <a:tcPr marL="79069" marR="79069" marT="39520" marB="395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D659A"/>
                    </a:solidFill>
                  </a:tcPr>
                </a:tc>
              </a:tr>
              <a:tr h="5002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pitchFamily="34" charset="0"/>
                          <a:ea typeface="ＭＳ Ｐゴシック" pitchFamily="34" charset="-128"/>
                          <a:cs typeface="Arial" pitchFamily="34" charset="0"/>
                        </a:rPr>
                        <a:t>I</a:t>
                      </a:r>
                    </a:p>
                  </a:txBody>
                  <a:tcPr marL="79069" marR="79069" marT="39520" marB="395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D659A"/>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tab pos="231775" algn="l"/>
                        </a:tabLst>
                      </a:pPr>
                      <a:r>
                        <a:rPr kumimoji="0" lang="en-US" sz="1200" b="1" i="0" u="none" strike="noStrike" cap="none" normalizeH="0" baseline="0" dirty="0" smtClean="0">
                          <a:ln>
                            <a:noFill/>
                          </a:ln>
                          <a:solidFill>
                            <a:schemeClr val="bg1"/>
                          </a:solidFill>
                          <a:effectLst/>
                          <a:latin typeface="Arial" pitchFamily="34" charset="0"/>
                          <a:ea typeface="ＭＳ Ｐゴシック" pitchFamily="34" charset="-128"/>
                          <a:cs typeface="Arial" pitchFamily="34" charset="0"/>
                        </a:rPr>
                        <a:t>Net Profit</a:t>
                      </a:r>
                    </a:p>
                  </a:txBody>
                  <a:tcPr marL="59302" marR="59302" marT="823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D659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normalizeH="0" baseline="0" dirty="0" smtClean="0">
                          <a:ln>
                            <a:noFill/>
                          </a:ln>
                          <a:solidFill>
                            <a:schemeClr val="bg1"/>
                          </a:solidFill>
                          <a:effectLst/>
                          <a:latin typeface="Georgia" pitchFamily="18" charset="0"/>
                          <a:ea typeface="ＭＳ Ｐゴシック" pitchFamily="34" charset="-128"/>
                          <a:cs typeface="Arial" pitchFamily="34" charset="0"/>
                        </a:rPr>
                        <a:t>$</a:t>
                      </a:r>
                      <a:r>
                        <a:rPr kumimoji="0" lang="en-US" sz="1600" b="1" i="0" u="none" strike="noStrike" kern="1200" cap="none" normalizeH="0" baseline="0" dirty="0" smtClean="0">
                          <a:ln>
                            <a:noFill/>
                          </a:ln>
                          <a:solidFill>
                            <a:schemeClr val="bg1"/>
                          </a:solidFill>
                          <a:effectLst/>
                          <a:latin typeface="Georgia" pitchFamily="18" charset="0"/>
                          <a:ea typeface="ＭＳ Ｐゴシック" pitchFamily="34" charset="-128"/>
                          <a:cs typeface="Arial" pitchFamily="34" charset="0"/>
                        </a:rPr>
                        <a:t>13,675.00</a:t>
                      </a:r>
                      <a:endParaRPr kumimoji="0" lang="en-US" sz="1600" b="1" i="0" u="none" strike="noStrike" cap="none" normalizeH="0" baseline="0" dirty="0" smtClean="0">
                        <a:ln>
                          <a:noFill/>
                        </a:ln>
                        <a:solidFill>
                          <a:schemeClr val="bg1"/>
                        </a:solidFill>
                        <a:effectLst/>
                        <a:latin typeface="Georgia" pitchFamily="18" charset="0"/>
                        <a:ea typeface="ＭＳ Ｐゴシック" pitchFamily="34" charset="-128"/>
                        <a:cs typeface="Arial" charset="0"/>
                      </a:endParaRPr>
                    </a:p>
                  </a:txBody>
                  <a:tcPr marL="79069" marR="79069" marT="39520" marB="395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D659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50" b="1" i="0" u="none" strike="noStrike" kern="1200" cap="none" normalizeH="0" baseline="0" smtClean="0">
                          <a:ln>
                            <a:noFill/>
                          </a:ln>
                          <a:solidFill>
                            <a:schemeClr val="bg1"/>
                          </a:solidFill>
                          <a:effectLst/>
                          <a:latin typeface="Georgia" pitchFamily="18" charset="0"/>
                          <a:ea typeface="ＭＳ Ｐゴシック" pitchFamily="34" charset="-128"/>
                          <a:cs typeface="Arial" pitchFamily="34" charset="0"/>
                        </a:rPr>
                        <a:t>$</a:t>
                      </a:r>
                      <a:r>
                        <a:rPr kumimoji="0" lang="en-US" sz="1150" b="1" i="0" u="none" strike="noStrike" kern="1200" cap="none" normalizeH="0" baseline="0" smtClean="0">
                          <a:ln>
                            <a:noFill/>
                          </a:ln>
                          <a:solidFill>
                            <a:schemeClr val="bg1"/>
                          </a:solidFill>
                          <a:effectLst/>
                          <a:latin typeface="Georgia" pitchFamily="18" charset="0"/>
                          <a:ea typeface="ＭＳ Ｐゴシック" pitchFamily="34" charset="-128"/>
                          <a:cs typeface="Arial" pitchFamily="34" charset="0"/>
                        </a:rPr>
                        <a:t>16,088 </a:t>
                      </a:r>
                      <a:r>
                        <a:rPr kumimoji="0" lang="en-US" sz="1150" b="1" i="0" u="none" strike="noStrike" cap="none" normalizeH="0" baseline="0" smtClean="0">
                          <a:ln>
                            <a:noFill/>
                          </a:ln>
                          <a:solidFill>
                            <a:schemeClr val="bg1"/>
                          </a:solidFill>
                          <a:effectLst/>
                          <a:latin typeface="Georgia" pitchFamily="18" charset="0"/>
                          <a:ea typeface="ＭＳ Ｐゴシック" pitchFamily="34" charset="-128"/>
                          <a:cs typeface="Arial" charset="0"/>
                        </a:rPr>
                        <a:t>– </a:t>
                      </a:r>
                      <a:r>
                        <a:rPr kumimoji="0" lang="en-US" sz="1150" b="1" i="0" u="none" strike="noStrike" cap="none" normalizeH="0" baseline="0" smtClean="0">
                          <a:ln>
                            <a:noFill/>
                          </a:ln>
                          <a:solidFill>
                            <a:schemeClr val="bg1"/>
                          </a:solidFill>
                          <a:effectLst/>
                          <a:latin typeface="Georgia" pitchFamily="18" charset="0"/>
                          <a:ea typeface="ＭＳ Ｐゴシック" pitchFamily="34" charset="-128"/>
                          <a:cs typeface="Arial" charset="0"/>
                        </a:rPr>
                        <a:t>2,413</a:t>
                      </a:r>
                      <a:endParaRPr kumimoji="0" lang="en-US" sz="1150" b="1" i="0" u="none" strike="noStrike" cap="none" normalizeH="0" baseline="0" dirty="0" smtClean="0">
                        <a:ln>
                          <a:noFill/>
                        </a:ln>
                        <a:solidFill>
                          <a:schemeClr val="bg1"/>
                        </a:solidFill>
                        <a:effectLst/>
                        <a:latin typeface="Georgia" pitchFamily="18" charset="0"/>
                        <a:ea typeface="ＭＳ Ｐゴシック" pitchFamily="34" charset="-128"/>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50" b="1" i="0" u="none" strike="noStrike" kern="1200" cap="none" normalizeH="0" baseline="0" dirty="0" smtClean="0">
                        <a:ln>
                          <a:noFill/>
                        </a:ln>
                        <a:solidFill>
                          <a:schemeClr val="bg1"/>
                        </a:solidFill>
                        <a:effectLst/>
                        <a:latin typeface="Georgia" pitchFamily="18" charset="0"/>
                        <a:ea typeface="ＭＳ Ｐゴシック" pitchFamily="34" charset="-128"/>
                        <a:cs typeface="Arial" pitchFamily="34" charset="0"/>
                      </a:endParaRPr>
                    </a:p>
                  </a:txBody>
                  <a:tcPr marL="79069" marR="79069" marT="39520" marB="395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D659A"/>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Start-Up Investment</a:t>
            </a:r>
            <a:endParaRPr lang="en-US" dirty="0"/>
          </a:p>
        </p:txBody>
      </p:sp>
      <p:graphicFrame>
        <p:nvGraphicFramePr>
          <p:cNvPr id="4" name="Table 3"/>
          <p:cNvGraphicFramePr>
            <a:graphicFrameLocks noGrp="1"/>
          </p:cNvGraphicFramePr>
          <p:nvPr/>
        </p:nvGraphicFramePr>
        <p:xfrm>
          <a:off x="1752600" y="1066800"/>
          <a:ext cx="5943600" cy="4945750"/>
        </p:xfrm>
        <a:graphic>
          <a:graphicData uri="http://schemas.openxmlformats.org/drawingml/2006/table">
            <a:tbl>
              <a:tblPr>
                <a:tableStyleId>{69C7853C-536D-4A76-A0AE-DD22124D55A5}</a:tableStyleId>
              </a:tblPr>
              <a:tblGrid>
                <a:gridCol w="3962400"/>
                <a:gridCol w="1981200"/>
              </a:tblGrid>
              <a:tr h="247251">
                <a:tc>
                  <a:txBody>
                    <a:bodyPr/>
                    <a:lstStyle/>
                    <a:p>
                      <a:pPr marL="0" marR="0">
                        <a:lnSpc>
                          <a:spcPct val="115000"/>
                        </a:lnSpc>
                        <a:spcBef>
                          <a:spcPts val="0"/>
                        </a:spcBef>
                        <a:spcAft>
                          <a:spcPts val="0"/>
                        </a:spcAft>
                      </a:pPr>
                      <a:r>
                        <a:rPr lang="en-US" sz="1400" dirty="0" smtClean="0">
                          <a:solidFill>
                            <a:schemeClr val="bg1"/>
                          </a:solidFill>
                        </a:rPr>
                        <a:t>Description</a:t>
                      </a:r>
                      <a:endParaRPr lang="en-US" sz="1400" dirty="0">
                        <a:solidFill>
                          <a:schemeClr val="bg1"/>
                        </a:solidFill>
                        <a:latin typeface="Calibri"/>
                        <a:ea typeface="Calibri"/>
                        <a:cs typeface="Times New Roman"/>
                      </a:endParaRPr>
                    </a:p>
                  </a:txBody>
                  <a:tcPr marL="58449" marR="584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659A"/>
                    </a:solidFill>
                  </a:tcPr>
                </a:tc>
                <a:tc>
                  <a:txBody>
                    <a:bodyPr/>
                    <a:lstStyle/>
                    <a:p>
                      <a:pPr marL="0" marR="0">
                        <a:lnSpc>
                          <a:spcPct val="115000"/>
                        </a:lnSpc>
                        <a:spcBef>
                          <a:spcPts val="0"/>
                        </a:spcBef>
                        <a:spcAft>
                          <a:spcPts val="0"/>
                        </a:spcAft>
                      </a:pPr>
                      <a:r>
                        <a:rPr lang="en-US" sz="1400" dirty="0">
                          <a:solidFill>
                            <a:schemeClr val="bg1"/>
                          </a:solidFill>
                        </a:rPr>
                        <a:t>Cost</a:t>
                      </a:r>
                      <a:endParaRPr lang="en-US" sz="1400" dirty="0">
                        <a:solidFill>
                          <a:schemeClr val="bg1"/>
                        </a:solidFill>
                        <a:latin typeface="Calibri"/>
                        <a:ea typeface="Calibri"/>
                        <a:cs typeface="Times New Roman"/>
                      </a:endParaRPr>
                    </a:p>
                  </a:txBody>
                  <a:tcPr marL="58449" marR="584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659A"/>
                    </a:solidFill>
                  </a:tcPr>
                </a:tc>
              </a:tr>
              <a:tr h="247397">
                <a:tc>
                  <a:txBody>
                    <a:bodyPr/>
                    <a:lstStyle/>
                    <a:p>
                      <a:pPr marL="0" marR="0">
                        <a:lnSpc>
                          <a:spcPct val="115000"/>
                        </a:lnSpc>
                        <a:spcBef>
                          <a:spcPts val="0"/>
                        </a:spcBef>
                        <a:spcAft>
                          <a:spcPts val="0"/>
                        </a:spcAft>
                      </a:pPr>
                      <a:endParaRPr lang="en-US" sz="1400" b="1" dirty="0">
                        <a:solidFill>
                          <a:schemeClr val="bg1"/>
                        </a:solidFill>
                        <a:latin typeface="Calibri"/>
                        <a:ea typeface="Calibri"/>
                        <a:cs typeface="Times New Roman"/>
                      </a:endParaRPr>
                    </a:p>
                  </a:txBody>
                  <a:tcPr marL="58449" marR="584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659A"/>
                    </a:solidFill>
                  </a:tcPr>
                </a:tc>
                <a:tc>
                  <a:txBody>
                    <a:bodyPr/>
                    <a:lstStyle/>
                    <a:p>
                      <a:pPr marL="0" marR="0">
                        <a:lnSpc>
                          <a:spcPct val="115000"/>
                        </a:lnSpc>
                        <a:spcBef>
                          <a:spcPts val="0"/>
                        </a:spcBef>
                        <a:spcAft>
                          <a:spcPts val="0"/>
                        </a:spcAft>
                      </a:pPr>
                      <a:endParaRPr lang="en-US" sz="1400" dirty="0">
                        <a:solidFill>
                          <a:schemeClr val="bg1"/>
                        </a:solidFill>
                        <a:latin typeface="Calibri"/>
                        <a:ea typeface="Calibri"/>
                        <a:cs typeface="Times New Roman"/>
                      </a:endParaRPr>
                    </a:p>
                  </a:txBody>
                  <a:tcPr marL="58449" marR="584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659A"/>
                    </a:solidFill>
                  </a:tcPr>
                </a:tc>
              </a:tr>
              <a:tr h="247397">
                <a:tc>
                  <a:txBody>
                    <a:bodyPr/>
                    <a:lstStyle/>
                    <a:p>
                      <a:pPr marL="0" marR="0">
                        <a:lnSpc>
                          <a:spcPct val="115000"/>
                        </a:lnSpc>
                        <a:spcBef>
                          <a:spcPts val="0"/>
                        </a:spcBef>
                        <a:spcAft>
                          <a:spcPts val="0"/>
                        </a:spcAft>
                      </a:pPr>
                      <a:r>
                        <a:rPr lang="en-US" sz="1400" b="1" dirty="0">
                          <a:solidFill>
                            <a:schemeClr val="bg1"/>
                          </a:solidFill>
                        </a:rPr>
                        <a:t>Web Costs</a:t>
                      </a:r>
                      <a:endParaRPr lang="en-US" sz="1400" b="1" dirty="0">
                        <a:solidFill>
                          <a:schemeClr val="bg1"/>
                        </a:solidFill>
                        <a:latin typeface="Calibri"/>
                        <a:ea typeface="Calibri"/>
                        <a:cs typeface="Times New Roman"/>
                      </a:endParaRPr>
                    </a:p>
                  </a:txBody>
                  <a:tcPr marL="58449" marR="584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659A"/>
                    </a:solidFill>
                  </a:tcPr>
                </a:tc>
                <a:tc>
                  <a:txBody>
                    <a:bodyPr/>
                    <a:lstStyle/>
                    <a:p>
                      <a:pPr marL="0" marR="0">
                        <a:lnSpc>
                          <a:spcPct val="115000"/>
                        </a:lnSpc>
                        <a:spcBef>
                          <a:spcPts val="0"/>
                        </a:spcBef>
                        <a:spcAft>
                          <a:spcPts val="0"/>
                        </a:spcAft>
                      </a:pPr>
                      <a:endParaRPr lang="en-US" sz="1400" dirty="0">
                        <a:solidFill>
                          <a:schemeClr val="bg1"/>
                        </a:solidFill>
                        <a:latin typeface="Calibri"/>
                        <a:ea typeface="Calibri"/>
                        <a:cs typeface="Times New Roman"/>
                      </a:endParaRPr>
                    </a:p>
                  </a:txBody>
                  <a:tcPr marL="58449" marR="584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659A"/>
                    </a:solidFill>
                  </a:tcPr>
                </a:tc>
              </a:tr>
              <a:tr h="247251">
                <a:tc>
                  <a:txBody>
                    <a:bodyPr/>
                    <a:lstStyle/>
                    <a:p>
                      <a:pPr marL="0" marR="0">
                        <a:lnSpc>
                          <a:spcPct val="115000"/>
                        </a:lnSpc>
                        <a:spcBef>
                          <a:spcPts val="0"/>
                        </a:spcBef>
                        <a:spcAft>
                          <a:spcPts val="0"/>
                        </a:spcAft>
                      </a:pPr>
                      <a:r>
                        <a:rPr lang="en-US" sz="1400" dirty="0">
                          <a:solidFill>
                            <a:schemeClr val="bg1"/>
                          </a:solidFill>
                        </a:rPr>
                        <a:t>Domain </a:t>
                      </a:r>
                      <a:r>
                        <a:rPr lang="en-US" sz="1400" dirty="0" smtClean="0">
                          <a:solidFill>
                            <a:schemeClr val="bg1"/>
                          </a:solidFill>
                        </a:rPr>
                        <a:t>name</a:t>
                      </a:r>
                      <a:r>
                        <a:rPr lang="en-US" sz="1400" baseline="0" dirty="0" smtClean="0">
                          <a:solidFill>
                            <a:schemeClr val="bg1"/>
                          </a:solidFill>
                        </a:rPr>
                        <a:t> , web hosting  (first three months)</a:t>
                      </a:r>
                      <a:endParaRPr lang="en-US" sz="1400" dirty="0">
                        <a:solidFill>
                          <a:schemeClr val="bg1"/>
                        </a:solidFill>
                        <a:latin typeface="Calibri"/>
                        <a:ea typeface="Calibri"/>
                        <a:cs typeface="Times New Roman"/>
                      </a:endParaRPr>
                    </a:p>
                  </a:txBody>
                  <a:tcPr marL="58449" marR="584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659A"/>
                    </a:solidFill>
                  </a:tcPr>
                </a:tc>
                <a:tc>
                  <a:txBody>
                    <a:bodyPr/>
                    <a:lstStyle/>
                    <a:p>
                      <a:pPr marL="0" marR="0">
                        <a:lnSpc>
                          <a:spcPct val="115000"/>
                        </a:lnSpc>
                        <a:spcBef>
                          <a:spcPts val="0"/>
                        </a:spcBef>
                        <a:spcAft>
                          <a:spcPts val="0"/>
                        </a:spcAft>
                      </a:pPr>
                      <a:r>
                        <a:rPr lang="en-US" sz="1400" dirty="0" smtClean="0">
                          <a:solidFill>
                            <a:schemeClr val="bg1"/>
                          </a:solidFill>
                          <a:latin typeface="Calibri"/>
                          <a:ea typeface="Calibri"/>
                          <a:cs typeface="Times New Roman"/>
                        </a:rPr>
                        <a:t>46.00</a:t>
                      </a:r>
                      <a:endParaRPr lang="en-US" sz="1400" dirty="0">
                        <a:solidFill>
                          <a:schemeClr val="bg1"/>
                        </a:solidFill>
                        <a:latin typeface="Calibri"/>
                        <a:ea typeface="Calibri"/>
                        <a:cs typeface="Times New Roman"/>
                      </a:endParaRPr>
                    </a:p>
                  </a:txBody>
                  <a:tcPr marL="58449" marR="584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659A"/>
                    </a:solidFill>
                  </a:tcPr>
                </a:tc>
              </a:tr>
              <a:tr h="247251">
                <a:tc>
                  <a:txBody>
                    <a:bodyPr/>
                    <a:lstStyle/>
                    <a:p>
                      <a:pPr marL="0" marR="0">
                        <a:lnSpc>
                          <a:spcPct val="115000"/>
                        </a:lnSpc>
                        <a:spcBef>
                          <a:spcPts val="0"/>
                        </a:spcBef>
                        <a:spcAft>
                          <a:spcPts val="0"/>
                        </a:spcAft>
                      </a:pPr>
                      <a:endParaRPr lang="en-US" sz="1400" dirty="0">
                        <a:solidFill>
                          <a:schemeClr val="bg1"/>
                        </a:solidFill>
                        <a:latin typeface="Calibri"/>
                        <a:ea typeface="Calibri"/>
                        <a:cs typeface="Times New Roman"/>
                      </a:endParaRPr>
                    </a:p>
                  </a:txBody>
                  <a:tcPr marL="58449" marR="584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659A"/>
                    </a:solidFill>
                  </a:tcPr>
                </a:tc>
                <a:tc>
                  <a:txBody>
                    <a:bodyPr/>
                    <a:lstStyle/>
                    <a:p>
                      <a:pPr marL="0" marR="0">
                        <a:lnSpc>
                          <a:spcPct val="115000"/>
                        </a:lnSpc>
                        <a:spcBef>
                          <a:spcPts val="0"/>
                        </a:spcBef>
                        <a:spcAft>
                          <a:spcPts val="0"/>
                        </a:spcAft>
                      </a:pPr>
                      <a:endParaRPr lang="en-US" sz="1400" dirty="0">
                        <a:solidFill>
                          <a:schemeClr val="bg1"/>
                        </a:solidFill>
                        <a:latin typeface="Calibri"/>
                        <a:ea typeface="Calibri"/>
                        <a:cs typeface="Times New Roman"/>
                      </a:endParaRPr>
                    </a:p>
                  </a:txBody>
                  <a:tcPr marL="58449" marR="584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659A"/>
                    </a:solidFill>
                  </a:tcPr>
                </a:tc>
              </a:tr>
              <a:tr h="247251">
                <a:tc>
                  <a:txBody>
                    <a:bodyPr/>
                    <a:lstStyle/>
                    <a:p>
                      <a:pPr marL="0" marR="0">
                        <a:lnSpc>
                          <a:spcPct val="115000"/>
                        </a:lnSpc>
                        <a:spcBef>
                          <a:spcPts val="0"/>
                        </a:spcBef>
                        <a:spcAft>
                          <a:spcPts val="0"/>
                        </a:spcAft>
                      </a:pPr>
                      <a:r>
                        <a:rPr lang="en-US" sz="1400" b="1" kern="1200" dirty="0" smtClean="0">
                          <a:solidFill>
                            <a:schemeClr val="bg1"/>
                          </a:solidFill>
                          <a:latin typeface="+mn-lt"/>
                          <a:ea typeface="+mn-ea"/>
                          <a:cs typeface="+mn-cs"/>
                        </a:rPr>
                        <a:t>Equipment</a:t>
                      </a:r>
                      <a:endParaRPr lang="en-US" sz="1400" b="1" kern="1200" dirty="0">
                        <a:solidFill>
                          <a:schemeClr val="bg1"/>
                        </a:solidFill>
                        <a:latin typeface="+mn-lt"/>
                        <a:ea typeface="+mn-ea"/>
                        <a:cs typeface="+mn-cs"/>
                      </a:endParaRPr>
                    </a:p>
                  </a:txBody>
                  <a:tcPr marL="58449" marR="584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659A"/>
                    </a:solidFill>
                  </a:tcPr>
                </a:tc>
                <a:tc>
                  <a:txBody>
                    <a:bodyPr/>
                    <a:lstStyle/>
                    <a:p>
                      <a:pPr marL="0" marR="0">
                        <a:lnSpc>
                          <a:spcPct val="115000"/>
                        </a:lnSpc>
                        <a:spcBef>
                          <a:spcPts val="0"/>
                        </a:spcBef>
                        <a:spcAft>
                          <a:spcPts val="0"/>
                        </a:spcAft>
                      </a:pPr>
                      <a:endParaRPr lang="en-US" sz="1400" dirty="0">
                        <a:solidFill>
                          <a:schemeClr val="bg1"/>
                        </a:solidFill>
                        <a:latin typeface="Calibri"/>
                        <a:ea typeface="Calibri"/>
                        <a:cs typeface="Times New Roman"/>
                      </a:endParaRPr>
                    </a:p>
                  </a:txBody>
                  <a:tcPr marL="58449" marR="584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659A"/>
                    </a:solidFill>
                  </a:tcPr>
                </a:tc>
              </a:tr>
              <a:tr h="247251">
                <a:tc>
                  <a:txBody>
                    <a:bodyPr/>
                    <a:lstStyle/>
                    <a:p>
                      <a:pPr marL="0" marR="0">
                        <a:lnSpc>
                          <a:spcPct val="115000"/>
                        </a:lnSpc>
                        <a:spcBef>
                          <a:spcPts val="0"/>
                        </a:spcBef>
                        <a:spcAft>
                          <a:spcPts val="0"/>
                        </a:spcAft>
                      </a:pPr>
                      <a:r>
                        <a:rPr lang="en-US" sz="1400" b="0" kern="1200" dirty="0" smtClean="0">
                          <a:solidFill>
                            <a:schemeClr val="bg1"/>
                          </a:solidFill>
                          <a:latin typeface="+mn-lt"/>
                          <a:ea typeface="+mn-ea"/>
                          <a:cs typeface="+mn-cs"/>
                        </a:rPr>
                        <a:t>Computer, printer, software</a:t>
                      </a:r>
                      <a:endParaRPr lang="en-US" sz="1400" b="0" kern="1200" dirty="0">
                        <a:solidFill>
                          <a:schemeClr val="bg1"/>
                        </a:solidFill>
                        <a:latin typeface="+mn-lt"/>
                        <a:ea typeface="+mn-ea"/>
                        <a:cs typeface="+mn-cs"/>
                      </a:endParaRPr>
                    </a:p>
                  </a:txBody>
                  <a:tcPr marL="58449" marR="584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659A"/>
                    </a:solidFill>
                  </a:tcPr>
                </a:tc>
                <a:tc>
                  <a:txBody>
                    <a:bodyPr/>
                    <a:lstStyle/>
                    <a:p>
                      <a:pPr marL="0" marR="0">
                        <a:lnSpc>
                          <a:spcPct val="115000"/>
                        </a:lnSpc>
                        <a:spcBef>
                          <a:spcPts val="0"/>
                        </a:spcBef>
                        <a:spcAft>
                          <a:spcPts val="0"/>
                        </a:spcAft>
                      </a:pPr>
                      <a:r>
                        <a:rPr lang="en-US" sz="1400" dirty="0" smtClean="0">
                          <a:solidFill>
                            <a:schemeClr val="bg1"/>
                          </a:solidFill>
                          <a:latin typeface="Calibri"/>
                          <a:ea typeface="Calibri"/>
                          <a:cs typeface="Times New Roman"/>
                        </a:rPr>
                        <a:t>1,600.00</a:t>
                      </a:r>
                      <a:endParaRPr lang="en-US" sz="1400" dirty="0">
                        <a:solidFill>
                          <a:schemeClr val="bg1"/>
                        </a:solidFill>
                        <a:latin typeface="Calibri"/>
                        <a:ea typeface="Calibri"/>
                        <a:cs typeface="Times New Roman"/>
                      </a:endParaRPr>
                    </a:p>
                  </a:txBody>
                  <a:tcPr marL="58449" marR="584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659A"/>
                    </a:solidFill>
                  </a:tcPr>
                </a:tc>
              </a:tr>
              <a:tr h="247251">
                <a:tc>
                  <a:txBody>
                    <a:bodyPr/>
                    <a:lstStyle/>
                    <a:p>
                      <a:pPr marL="0" marR="0">
                        <a:lnSpc>
                          <a:spcPct val="115000"/>
                        </a:lnSpc>
                        <a:spcBef>
                          <a:spcPts val="0"/>
                        </a:spcBef>
                        <a:spcAft>
                          <a:spcPts val="0"/>
                        </a:spcAft>
                      </a:pPr>
                      <a:r>
                        <a:rPr lang="en-US" sz="1400" b="0" kern="1200" dirty="0" smtClean="0">
                          <a:solidFill>
                            <a:schemeClr val="bg1"/>
                          </a:solidFill>
                          <a:latin typeface="+mn-lt"/>
                          <a:ea typeface="+mn-ea"/>
                          <a:cs typeface="+mn-cs"/>
                        </a:rPr>
                        <a:t>Drop –off</a:t>
                      </a:r>
                      <a:r>
                        <a:rPr lang="en-US" sz="1400" b="0" kern="1200" baseline="0" dirty="0" smtClean="0">
                          <a:solidFill>
                            <a:schemeClr val="bg1"/>
                          </a:solidFill>
                          <a:latin typeface="+mn-lt"/>
                          <a:ea typeface="+mn-ea"/>
                          <a:cs typeface="+mn-cs"/>
                        </a:rPr>
                        <a:t> Boxes ($80 per box… 10 boxes)</a:t>
                      </a:r>
                      <a:endParaRPr lang="en-US" sz="1400" b="0" kern="1200" dirty="0">
                        <a:solidFill>
                          <a:schemeClr val="bg1"/>
                        </a:solidFill>
                        <a:latin typeface="+mn-lt"/>
                        <a:ea typeface="+mn-ea"/>
                        <a:cs typeface="+mn-cs"/>
                      </a:endParaRPr>
                    </a:p>
                  </a:txBody>
                  <a:tcPr marL="58449" marR="584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659A"/>
                    </a:solidFill>
                  </a:tcPr>
                </a:tc>
                <a:tc>
                  <a:txBody>
                    <a:bodyPr/>
                    <a:lstStyle/>
                    <a:p>
                      <a:pPr marL="0" marR="0">
                        <a:lnSpc>
                          <a:spcPct val="115000"/>
                        </a:lnSpc>
                        <a:spcBef>
                          <a:spcPts val="0"/>
                        </a:spcBef>
                        <a:spcAft>
                          <a:spcPts val="0"/>
                        </a:spcAft>
                      </a:pPr>
                      <a:r>
                        <a:rPr lang="en-US" sz="1400" dirty="0" smtClean="0">
                          <a:solidFill>
                            <a:schemeClr val="bg1"/>
                          </a:solidFill>
                          <a:latin typeface="Calibri"/>
                          <a:ea typeface="Calibri"/>
                          <a:cs typeface="Times New Roman"/>
                        </a:rPr>
                        <a:t>800.00</a:t>
                      </a:r>
                      <a:endParaRPr lang="en-US" sz="1400" dirty="0">
                        <a:solidFill>
                          <a:schemeClr val="bg1"/>
                        </a:solidFill>
                        <a:latin typeface="Calibri"/>
                        <a:ea typeface="Calibri"/>
                        <a:cs typeface="Times New Roman"/>
                      </a:endParaRPr>
                    </a:p>
                  </a:txBody>
                  <a:tcPr marL="58449" marR="584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659A"/>
                    </a:solidFill>
                  </a:tcPr>
                </a:tc>
              </a:tr>
              <a:tr h="247251">
                <a:tc>
                  <a:txBody>
                    <a:bodyPr/>
                    <a:lstStyle/>
                    <a:p>
                      <a:pPr marL="0" marR="0">
                        <a:lnSpc>
                          <a:spcPct val="115000"/>
                        </a:lnSpc>
                        <a:spcBef>
                          <a:spcPts val="0"/>
                        </a:spcBef>
                        <a:spcAft>
                          <a:spcPts val="0"/>
                        </a:spcAft>
                      </a:pPr>
                      <a:endParaRPr lang="en-US" sz="1400" b="0" kern="1200" dirty="0">
                        <a:solidFill>
                          <a:schemeClr val="bg1"/>
                        </a:solidFill>
                        <a:latin typeface="+mn-lt"/>
                        <a:ea typeface="+mn-ea"/>
                        <a:cs typeface="+mn-cs"/>
                      </a:endParaRPr>
                    </a:p>
                  </a:txBody>
                  <a:tcPr marL="58449" marR="584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659A"/>
                    </a:solidFill>
                  </a:tcPr>
                </a:tc>
                <a:tc>
                  <a:txBody>
                    <a:bodyPr/>
                    <a:lstStyle/>
                    <a:p>
                      <a:pPr marL="0" marR="0">
                        <a:lnSpc>
                          <a:spcPct val="115000"/>
                        </a:lnSpc>
                        <a:spcBef>
                          <a:spcPts val="0"/>
                        </a:spcBef>
                        <a:spcAft>
                          <a:spcPts val="0"/>
                        </a:spcAft>
                      </a:pPr>
                      <a:endParaRPr lang="en-US" sz="1400" dirty="0">
                        <a:solidFill>
                          <a:schemeClr val="bg1"/>
                        </a:solidFill>
                        <a:latin typeface="Calibri"/>
                        <a:ea typeface="Calibri"/>
                        <a:cs typeface="Times New Roman"/>
                      </a:endParaRPr>
                    </a:p>
                  </a:txBody>
                  <a:tcPr marL="58449" marR="584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659A"/>
                    </a:solidFill>
                  </a:tcPr>
                </a:tc>
              </a:tr>
              <a:tr h="247397">
                <a:tc>
                  <a:txBody>
                    <a:bodyPr/>
                    <a:lstStyle/>
                    <a:p>
                      <a:pPr marL="0" marR="0">
                        <a:lnSpc>
                          <a:spcPct val="115000"/>
                        </a:lnSpc>
                        <a:spcBef>
                          <a:spcPts val="0"/>
                        </a:spcBef>
                        <a:spcAft>
                          <a:spcPts val="0"/>
                        </a:spcAft>
                      </a:pPr>
                      <a:r>
                        <a:rPr lang="en-US" sz="1400" b="1" dirty="0">
                          <a:solidFill>
                            <a:schemeClr val="bg1"/>
                          </a:solidFill>
                        </a:rPr>
                        <a:t>Printing Costs</a:t>
                      </a:r>
                      <a:endParaRPr lang="en-US" sz="1400" b="1" dirty="0">
                        <a:solidFill>
                          <a:schemeClr val="bg1"/>
                        </a:solidFill>
                        <a:latin typeface="Calibri"/>
                        <a:ea typeface="Calibri"/>
                        <a:cs typeface="Times New Roman"/>
                      </a:endParaRPr>
                    </a:p>
                  </a:txBody>
                  <a:tcPr marL="58449" marR="584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659A"/>
                    </a:solidFill>
                  </a:tcPr>
                </a:tc>
                <a:tc>
                  <a:txBody>
                    <a:bodyPr/>
                    <a:lstStyle/>
                    <a:p>
                      <a:pPr marL="0" marR="0">
                        <a:lnSpc>
                          <a:spcPct val="115000"/>
                        </a:lnSpc>
                        <a:spcBef>
                          <a:spcPts val="0"/>
                        </a:spcBef>
                        <a:spcAft>
                          <a:spcPts val="0"/>
                        </a:spcAft>
                      </a:pPr>
                      <a:endParaRPr lang="en-US" sz="1400" dirty="0">
                        <a:solidFill>
                          <a:schemeClr val="bg1"/>
                        </a:solidFill>
                        <a:latin typeface="Calibri"/>
                        <a:ea typeface="Calibri"/>
                        <a:cs typeface="Times New Roman"/>
                      </a:endParaRPr>
                    </a:p>
                  </a:txBody>
                  <a:tcPr marL="58449" marR="584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659A"/>
                    </a:solidFill>
                  </a:tcPr>
                </a:tc>
              </a:tr>
              <a:tr h="247251">
                <a:tc>
                  <a:txBody>
                    <a:bodyPr/>
                    <a:lstStyle/>
                    <a:p>
                      <a:pPr marL="0" marR="0">
                        <a:lnSpc>
                          <a:spcPct val="115000"/>
                        </a:lnSpc>
                        <a:spcBef>
                          <a:spcPts val="0"/>
                        </a:spcBef>
                        <a:spcAft>
                          <a:spcPts val="0"/>
                        </a:spcAft>
                      </a:pPr>
                      <a:r>
                        <a:rPr lang="en-US" sz="1400" dirty="0">
                          <a:solidFill>
                            <a:schemeClr val="bg1"/>
                          </a:solidFill>
                        </a:rPr>
                        <a:t>Business </a:t>
                      </a:r>
                      <a:r>
                        <a:rPr lang="en-US" sz="1400" dirty="0" smtClean="0">
                          <a:solidFill>
                            <a:schemeClr val="bg1"/>
                          </a:solidFill>
                        </a:rPr>
                        <a:t>Cards, flyers, door hangers</a:t>
                      </a:r>
                      <a:endParaRPr lang="en-US" sz="1400" dirty="0">
                        <a:solidFill>
                          <a:schemeClr val="bg1"/>
                        </a:solidFill>
                        <a:latin typeface="Calibri"/>
                        <a:ea typeface="Calibri"/>
                        <a:cs typeface="Times New Roman"/>
                      </a:endParaRPr>
                    </a:p>
                  </a:txBody>
                  <a:tcPr marL="58449" marR="584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659A"/>
                    </a:solidFill>
                  </a:tcPr>
                </a:tc>
                <a:tc>
                  <a:txBody>
                    <a:bodyPr/>
                    <a:lstStyle/>
                    <a:p>
                      <a:pPr marL="0" marR="0">
                        <a:lnSpc>
                          <a:spcPct val="115000"/>
                        </a:lnSpc>
                        <a:spcBef>
                          <a:spcPts val="0"/>
                        </a:spcBef>
                        <a:spcAft>
                          <a:spcPts val="0"/>
                        </a:spcAft>
                      </a:pPr>
                      <a:r>
                        <a:rPr lang="en-US" sz="1400" dirty="0" smtClean="0">
                          <a:solidFill>
                            <a:schemeClr val="bg1"/>
                          </a:solidFill>
                        </a:rPr>
                        <a:t>200.00</a:t>
                      </a:r>
                      <a:endParaRPr lang="en-US" sz="1400" dirty="0">
                        <a:solidFill>
                          <a:schemeClr val="bg1"/>
                        </a:solidFill>
                        <a:latin typeface="Calibri"/>
                        <a:ea typeface="Calibri"/>
                        <a:cs typeface="Times New Roman"/>
                      </a:endParaRPr>
                    </a:p>
                  </a:txBody>
                  <a:tcPr marL="58449" marR="584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659A"/>
                    </a:solidFill>
                  </a:tcPr>
                </a:tc>
              </a:tr>
              <a:tr h="247251">
                <a:tc>
                  <a:txBody>
                    <a:bodyPr/>
                    <a:lstStyle/>
                    <a:p>
                      <a:pPr marL="0" marR="0">
                        <a:lnSpc>
                          <a:spcPct val="115000"/>
                        </a:lnSpc>
                        <a:spcBef>
                          <a:spcPts val="0"/>
                        </a:spcBef>
                        <a:spcAft>
                          <a:spcPts val="0"/>
                        </a:spcAft>
                      </a:pPr>
                      <a:r>
                        <a:rPr lang="en-US" sz="1400" dirty="0">
                          <a:solidFill>
                            <a:schemeClr val="bg1"/>
                          </a:solidFill>
                        </a:rPr>
                        <a:t>Promotional </a:t>
                      </a:r>
                      <a:r>
                        <a:rPr lang="en-US" sz="1400" dirty="0" smtClean="0">
                          <a:solidFill>
                            <a:schemeClr val="bg1"/>
                          </a:solidFill>
                        </a:rPr>
                        <a:t>Signs (Car Magnet)</a:t>
                      </a:r>
                      <a:endParaRPr lang="en-US" sz="1400" dirty="0">
                        <a:solidFill>
                          <a:schemeClr val="bg1"/>
                        </a:solidFill>
                        <a:latin typeface="Calibri"/>
                        <a:ea typeface="Calibri"/>
                        <a:cs typeface="Times New Roman"/>
                      </a:endParaRPr>
                    </a:p>
                  </a:txBody>
                  <a:tcPr marL="58449" marR="584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659A"/>
                    </a:solidFill>
                  </a:tcPr>
                </a:tc>
                <a:tc>
                  <a:txBody>
                    <a:bodyPr/>
                    <a:lstStyle/>
                    <a:p>
                      <a:pPr marL="0" marR="0">
                        <a:lnSpc>
                          <a:spcPct val="115000"/>
                        </a:lnSpc>
                        <a:spcBef>
                          <a:spcPts val="0"/>
                        </a:spcBef>
                        <a:spcAft>
                          <a:spcPts val="0"/>
                        </a:spcAft>
                      </a:pPr>
                      <a:r>
                        <a:rPr lang="en-US" sz="1400" dirty="0" smtClean="0">
                          <a:solidFill>
                            <a:schemeClr val="bg1"/>
                          </a:solidFill>
                        </a:rPr>
                        <a:t>150.00</a:t>
                      </a:r>
                      <a:endParaRPr lang="en-US" sz="1400" dirty="0">
                        <a:solidFill>
                          <a:schemeClr val="bg1"/>
                        </a:solidFill>
                        <a:latin typeface="Calibri"/>
                        <a:ea typeface="Calibri"/>
                        <a:cs typeface="Times New Roman"/>
                      </a:endParaRPr>
                    </a:p>
                  </a:txBody>
                  <a:tcPr marL="58449" marR="584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659A"/>
                    </a:solidFill>
                  </a:tcPr>
                </a:tc>
              </a:tr>
              <a:tr h="247251">
                <a:tc>
                  <a:txBody>
                    <a:bodyPr/>
                    <a:lstStyle/>
                    <a:p>
                      <a:pPr marL="0" marR="0">
                        <a:lnSpc>
                          <a:spcPct val="115000"/>
                        </a:lnSpc>
                        <a:spcBef>
                          <a:spcPts val="0"/>
                        </a:spcBef>
                        <a:spcAft>
                          <a:spcPts val="0"/>
                        </a:spcAft>
                      </a:pPr>
                      <a:endParaRPr kumimoji="0" lang="en-US" sz="1400" kern="1200" dirty="0">
                        <a:solidFill>
                          <a:schemeClr val="bg1"/>
                        </a:solidFill>
                        <a:latin typeface="+mn-lt"/>
                        <a:ea typeface="+mn-ea"/>
                        <a:cs typeface="+mn-cs"/>
                      </a:endParaRPr>
                    </a:p>
                  </a:txBody>
                  <a:tcPr marL="58449" marR="584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659A"/>
                    </a:solidFill>
                  </a:tcPr>
                </a:tc>
                <a:tc>
                  <a:txBody>
                    <a:bodyPr/>
                    <a:lstStyle/>
                    <a:p>
                      <a:pPr marL="0" marR="0">
                        <a:lnSpc>
                          <a:spcPct val="115000"/>
                        </a:lnSpc>
                        <a:spcBef>
                          <a:spcPts val="0"/>
                        </a:spcBef>
                        <a:spcAft>
                          <a:spcPts val="0"/>
                        </a:spcAft>
                      </a:pPr>
                      <a:endParaRPr kumimoji="0" lang="en-US" sz="1400" kern="1200" dirty="0">
                        <a:solidFill>
                          <a:schemeClr val="bg1"/>
                        </a:solidFill>
                        <a:latin typeface="+mn-lt"/>
                        <a:ea typeface="+mn-ea"/>
                        <a:cs typeface="+mn-cs"/>
                      </a:endParaRPr>
                    </a:p>
                  </a:txBody>
                  <a:tcPr marL="58449" marR="584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659A"/>
                    </a:solidFill>
                  </a:tcPr>
                </a:tc>
              </a:tr>
              <a:tr h="247251">
                <a:tc>
                  <a:txBody>
                    <a:bodyPr/>
                    <a:lstStyle/>
                    <a:p>
                      <a:pPr marL="0" marR="0">
                        <a:lnSpc>
                          <a:spcPct val="115000"/>
                        </a:lnSpc>
                        <a:spcBef>
                          <a:spcPts val="0"/>
                        </a:spcBef>
                        <a:spcAft>
                          <a:spcPts val="0"/>
                        </a:spcAft>
                      </a:pPr>
                      <a:r>
                        <a:rPr kumimoji="0" lang="en-US" sz="1400" b="1" kern="1200" dirty="0" smtClean="0">
                          <a:solidFill>
                            <a:schemeClr val="bg1"/>
                          </a:solidFill>
                          <a:latin typeface="+mn-lt"/>
                          <a:ea typeface="+mn-ea"/>
                          <a:cs typeface="+mn-cs"/>
                        </a:rPr>
                        <a:t>Other</a:t>
                      </a:r>
                      <a:endParaRPr kumimoji="0" lang="en-US" sz="1400" b="1" kern="1200" dirty="0">
                        <a:solidFill>
                          <a:schemeClr val="bg1"/>
                        </a:solidFill>
                        <a:latin typeface="+mn-lt"/>
                        <a:ea typeface="+mn-ea"/>
                        <a:cs typeface="+mn-cs"/>
                      </a:endParaRPr>
                    </a:p>
                  </a:txBody>
                  <a:tcPr marL="58449" marR="584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659A"/>
                    </a:solidFill>
                  </a:tcPr>
                </a:tc>
                <a:tc>
                  <a:txBody>
                    <a:bodyPr/>
                    <a:lstStyle/>
                    <a:p>
                      <a:pPr marL="0" marR="0">
                        <a:lnSpc>
                          <a:spcPct val="115000"/>
                        </a:lnSpc>
                        <a:spcBef>
                          <a:spcPts val="0"/>
                        </a:spcBef>
                        <a:spcAft>
                          <a:spcPts val="0"/>
                        </a:spcAft>
                      </a:pPr>
                      <a:endParaRPr kumimoji="0" lang="en-US" sz="1400" b="1" kern="1200" dirty="0">
                        <a:solidFill>
                          <a:schemeClr val="bg1"/>
                        </a:solidFill>
                        <a:latin typeface="+mn-lt"/>
                        <a:ea typeface="+mn-ea"/>
                        <a:cs typeface="+mn-cs"/>
                      </a:endParaRPr>
                    </a:p>
                  </a:txBody>
                  <a:tcPr marL="58449" marR="584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659A"/>
                    </a:solidFill>
                  </a:tcPr>
                </a:tc>
              </a:tr>
              <a:tr h="247251">
                <a:tc>
                  <a:txBody>
                    <a:bodyPr/>
                    <a:lstStyle/>
                    <a:p>
                      <a:pPr marL="0" marR="0">
                        <a:spcBef>
                          <a:spcPts val="0"/>
                        </a:spcBef>
                        <a:spcAft>
                          <a:spcPts val="0"/>
                        </a:spcAft>
                      </a:pPr>
                      <a:r>
                        <a:rPr lang="en-US" sz="1400" kern="1200" dirty="0" smtClean="0">
                          <a:solidFill>
                            <a:schemeClr val="bg1"/>
                          </a:solidFill>
                          <a:latin typeface="+mn-lt"/>
                          <a:ea typeface="+mn-ea"/>
                          <a:cs typeface="+mn-cs"/>
                        </a:rPr>
                        <a:t>License and permits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659A"/>
                    </a:solidFill>
                  </a:tcPr>
                </a:tc>
                <a:tc>
                  <a:txBody>
                    <a:bodyPr/>
                    <a:lstStyle/>
                    <a:p>
                      <a:pPr marL="0" marR="0">
                        <a:spcBef>
                          <a:spcPts val="0"/>
                        </a:spcBef>
                        <a:spcAft>
                          <a:spcPts val="0"/>
                        </a:spcAft>
                      </a:pPr>
                      <a:r>
                        <a:rPr lang="en-US" sz="1400" kern="1200" dirty="0" smtClean="0">
                          <a:solidFill>
                            <a:schemeClr val="bg1"/>
                          </a:solidFill>
                          <a:latin typeface="+mn-lt"/>
                          <a:ea typeface="+mn-ea"/>
                          <a:cs typeface="+mn-cs"/>
                        </a:rPr>
                        <a:t>150.00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659A"/>
                    </a:solidFill>
                  </a:tcPr>
                </a:tc>
              </a:tr>
              <a:tr h="247251">
                <a:tc>
                  <a:txBody>
                    <a:bodyPr/>
                    <a:lstStyle/>
                    <a:p>
                      <a:pPr marL="0" marR="0">
                        <a:spcBef>
                          <a:spcPts val="0"/>
                        </a:spcBef>
                        <a:spcAft>
                          <a:spcPts val="0"/>
                        </a:spcAft>
                      </a:pPr>
                      <a:r>
                        <a:rPr lang="en-US" sz="1400" kern="1200" dirty="0" smtClean="0">
                          <a:solidFill>
                            <a:schemeClr val="bg1"/>
                          </a:solidFill>
                          <a:latin typeface="+mn-lt"/>
                          <a:ea typeface="+mn-ea"/>
                          <a:cs typeface="+mn-cs"/>
                        </a:rPr>
                        <a:t>Attorney’s fee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659A"/>
                    </a:solidFill>
                  </a:tcPr>
                </a:tc>
                <a:tc>
                  <a:txBody>
                    <a:bodyPr/>
                    <a:lstStyle/>
                    <a:p>
                      <a:pPr marL="0" marR="0">
                        <a:spcBef>
                          <a:spcPts val="0"/>
                        </a:spcBef>
                        <a:spcAft>
                          <a:spcPts val="0"/>
                        </a:spcAft>
                      </a:pPr>
                      <a:r>
                        <a:rPr lang="en-US" sz="1400" kern="1200" dirty="0" smtClean="0">
                          <a:solidFill>
                            <a:schemeClr val="bg1"/>
                          </a:solidFill>
                          <a:latin typeface="+mn-lt"/>
                          <a:ea typeface="+mn-ea"/>
                          <a:cs typeface="+mn-cs"/>
                        </a:rPr>
                        <a:t>1,000.00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659A"/>
                    </a:solidFill>
                  </a:tcPr>
                </a:tc>
              </a:tr>
              <a:tr h="247397">
                <a:tc>
                  <a:txBody>
                    <a:bodyPr/>
                    <a:lstStyle/>
                    <a:p>
                      <a:pPr marL="0" marR="0">
                        <a:lnSpc>
                          <a:spcPct val="115000"/>
                        </a:lnSpc>
                        <a:spcBef>
                          <a:spcPts val="0"/>
                        </a:spcBef>
                        <a:spcAft>
                          <a:spcPts val="0"/>
                        </a:spcAft>
                      </a:pPr>
                      <a:r>
                        <a:rPr lang="en-US" sz="1400" dirty="0" smtClean="0">
                          <a:solidFill>
                            <a:schemeClr val="bg1"/>
                          </a:solidFill>
                        </a:rPr>
                        <a:t>First Months</a:t>
                      </a:r>
                      <a:r>
                        <a:rPr lang="en-US" sz="1400" baseline="0" dirty="0" smtClean="0">
                          <a:solidFill>
                            <a:schemeClr val="bg1"/>
                          </a:solidFill>
                        </a:rPr>
                        <a:t> Car Insurance and Rent</a:t>
                      </a:r>
                      <a:endParaRPr lang="en-US" sz="1400" dirty="0">
                        <a:solidFill>
                          <a:schemeClr val="bg1"/>
                        </a:solidFill>
                        <a:latin typeface="Calibri"/>
                        <a:ea typeface="Calibri"/>
                        <a:cs typeface="Times New Roman"/>
                      </a:endParaRPr>
                    </a:p>
                  </a:txBody>
                  <a:tcPr marL="58449" marR="584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659A"/>
                    </a:solidFill>
                  </a:tcPr>
                </a:tc>
                <a:tc>
                  <a:txBody>
                    <a:bodyPr/>
                    <a:lstStyle/>
                    <a:p>
                      <a:pPr marL="0" marR="0">
                        <a:lnSpc>
                          <a:spcPct val="115000"/>
                        </a:lnSpc>
                        <a:spcBef>
                          <a:spcPts val="0"/>
                        </a:spcBef>
                        <a:spcAft>
                          <a:spcPts val="0"/>
                        </a:spcAft>
                      </a:pPr>
                      <a:r>
                        <a:rPr lang="en-US" sz="1400" dirty="0" smtClean="0">
                          <a:solidFill>
                            <a:schemeClr val="bg1"/>
                          </a:solidFill>
                        </a:rPr>
                        <a:t>210.00</a:t>
                      </a:r>
                      <a:endParaRPr lang="en-US" sz="1400" dirty="0">
                        <a:solidFill>
                          <a:schemeClr val="bg1"/>
                        </a:solidFill>
                        <a:latin typeface="Calibri"/>
                        <a:ea typeface="Calibri"/>
                        <a:cs typeface="Times New Roman"/>
                      </a:endParaRPr>
                    </a:p>
                  </a:txBody>
                  <a:tcPr marL="58449" marR="584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659A"/>
                    </a:solidFill>
                  </a:tcPr>
                </a:tc>
              </a:tr>
              <a:tr h="247397">
                <a:tc>
                  <a:txBody>
                    <a:bodyPr/>
                    <a:lstStyle/>
                    <a:p>
                      <a:pPr marL="0" marR="0">
                        <a:lnSpc>
                          <a:spcPct val="115000"/>
                        </a:lnSpc>
                        <a:spcBef>
                          <a:spcPts val="0"/>
                        </a:spcBef>
                        <a:spcAft>
                          <a:spcPts val="0"/>
                        </a:spcAft>
                      </a:pPr>
                      <a:r>
                        <a:rPr lang="en-US" sz="1400" dirty="0" smtClean="0">
                          <a:solidFill>
                            <a:schemeClr val="bg1"/>
                          </a:solidFill>
                        </a:rPr>
                        <a:t>Cash Reserve </a:t>
                      </a:r>
                      <a:r>
                        <a:rPr lang="en-US" sz="1000" dirty="0" smtClean="0">
                          <a:solidFill>
                            <a:schemeClr val="bg1"/>
                          </a:solidFill>
                        </a:rPr>
                        <a:t>(3 months</a:t>
                      </a:r>
                      <a:r>
                        <a:rPr lang="en-US" sz="1000" baseline="0" dirty="0" smtClean="0">
                          <a:solidFill>
                            <a:schemeClr val="bg1"/>
                          </a:solidFill>
                        </a:rPr>
                        <a:t> of fixed costs)</a:t>
                      </a:r>
                      <a:endParaRPr lang="en-US" sz="1000" dirty="0">
                        <a:solidFill>
                          <a:schemeClr val="bg1"/>
                        </a:solidFill>
                        <a:latin typeface="Calibri"/>
                        <a:ea typeface="Calibri"/>
                        <a:cs typeface="Times New Roman"/>
                      </a:endParaRPr>
                    </a:p>
                  </a:txBody>
                  <a:tcPr marL="58449" marR="584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659A"/>
                    </a:solidFill>
                  </a:tcPr>
                </a:tc>
                <a:tc>
                  <a:txBody>
                    <a:bodyPr/>
                    <a:lstStyle/>
                    <a:p>
                      <a:pPr marL="0" marR="0">
                        <a:lnSpc>
                          <a:spcPct val="115000"/>
                        </a:lnSpc>
                        <a:spcBef>
                          <a:spcPts val="0"/>
                        </a:spcBef>
                        <a:spcAft>
                          <a:spcPts val="0"/>
                        </a:spcAft>
                      </a:pPr>
                      <a:r>
                        <a:rPr lang="en-US" sz="1400" dirty="0" smtClean="0">
                          <a:solidFill>
                            <a:schemeClr val="bg1"/>
                          </a:solidFill>
                        </a:rPr>
                        <a:t>1080.00</a:t>
                      </a:r>
                      <a:endParaRPr lang="en-US" sz="1400" dirty="0">
                        <a:solidFill>
                          <a:schemeClr val="bg1"/>
                        </a:solidFill>
                        <a:latin typeface="Calibri"/>
                        <a:ea typeface="Calibri"/>
                        <a:cs typeface="Times New Roman"/>
                      </a:endParaRPr>
                    </a:p>
                  </a:txBody>
                  <a:tcPr marL="58449" marR="584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659A"/>
                    </a:solidFill>
                  </a:tcPr>
                </a:tc>
              </a:tr>
              <a:tr h="247251">
                <a:tc>
                  <a:txBody>
                    <a:bodyPr/>
                    <a:lstStyle/>
                    <a:p>
                      <a:pPr marL="0" marR="0">
                        <a:lnSpc>
                          <a:spcPct val="115000"/>
                        </a:lnSpc>
                        <a:spcBef>
                          <a:spcPts val="0"/>
                        </a:spcBef>
                        <a:spcAft>
                          <a:spcPts val="0"/>
                        </a:spcAft>
                      </a:pPr>
                      <a:r>
                        <a:rPr lang="en-US" sz="1400" dirty="0" smtClean="0">
                          <a:solidFill>
                            <a:schemeClr val="bg1"/>
                          </a:solidFill>
                        </a:rPr>
                        <a:t>Emergency</a:t>
                      </a:r>
                      <a:r>
                        <a:rPr lang="en-US" sz="1400" baseline="0" dirty="0" smtClean="0">
                          <a:solidFill>
                            <a:schemeClr val="bg1"/>
                          </a:solidFill>
                        </a:rPr>
                        <a:t> Fund</a:t>
                      </a:r>
                      <a:endParaRPr lang="en-US" sz="1400" dirty="0">
                        <a:solidFill>
                          <a:schemeClr val="bg1"/>
                        </a:solidFill>
                        <a:latin typeface="Calibri"/>
                        <a:ea typeface="Calibri"/>
                        <a:cs typeface="Times New Roman"/>
                      </a:endParaRPr>
                    </a:p>
                  </a:txBody>
                  <a:tcPr marL="58449" marR="584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659A"/>
                    </a:solidFill>
                  </a:tcPr>
                </a:tc>
                <a:tc>
                  <a:txBody>
                    <a:bodyPr/>
                    <a:lstStyle/>
                    <a:p>
                      <a:pPr marL="0" marR="0">
                        <a:lnSpc>
                          <a:spcPct val="115000"/>
                        </a:lnSpc>
                        <a:spcBef>
                          <a:spcPts val="0"/>
                        </a:spcBef>
                        <a:spcAft>
                          <a:spcPts val="0"/>
                        </a:spcAft>
                      </a:pPr>
                      <a:r>
                        <a:rPr lang="en-US" sz="1400" dirty="0" smtClean="0">
                          <a:solidFill>
                            <a:schemeClr val="bg1"/>
                          </a:solidFill>
                        </a:rPr>
                        <a:t>100.00</a:t>
                      </a:r>
                      <a:endParaRPr lang="en-US" sz="1400" dirty="0">
                        <a:solidFill>
                          <a:schemeClr val="bg1"/>
                        </a:solidFill>
                        <a:latin typeface="Calibri"/>
                        <a:ea typeface="Calibri"/>
                        <a:cs typeface="Times New Roman"/>
                      </a:endParaRPr>
                    </a:p>
                  </a:txBody>
                  <a:tcPr marL="58449" marR="584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659A"/>
                    </a:solidFill>
                  </a:tcPr>
                </a:tc>
              </a:tr>
              <a:tr h="247251">
                <a:tc>
                  <a:txBody>
                    <a:bodyPr/>
                    <a:lstStyle/>
                    <a:p>
                      <a:pPr marL="0" marR="0" algn="r">
                        <a:lnSpc>
                          <a:spcPct val="115000"/>
                        </a:lnSpc>
                        <a:spcBef>
                          <a:spcPts val="0"/>
                        </a:spcBef>
                        <a:spcAft>
                          <a:spcPts val="0"/>
                        </a:spcAft>
                      </a:pPr>
                      <a:r>
                        <a:rPr lang="en-US" sz="1400" dirty="0" smtClean="0">
                          <a:solidFill>
                            <a:schemeClr val="bg1"/>
                          </a:solidFill>
                        </a:rPr>
                        <a:t>TOTAL</a:t>
                      </a:r>
                      <a:endParaRPr lang="en-US" sz="1400" b="1" dirty="0">
                        <a:solidFill>
                          <a:schemeClr val="bg1"/>
                        </a:solidFill>
                        <a:latin typeface="Calibri"/>
                        <a:ea typeface="Calibri"/>
                        <a:cs typeface="Times New Roman"/>
                      </a:endParaRPr>
                    </a:p>
                  </a:txBody>
                  <a:tcPr marL="58449" marR="584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659A"/>
                    </a:solidFill>
                  </a:tcPr>
                </a:tc>
                <a:tc>
                  <a:txBody>
                    <a:bodyPr/>
                    <a:lstStyle/>
                    <a:p>
                      <a:pPr marL="0" marR="0">
                        <a:lnSpc>
                          <a:spcPct val="115000"/>
                        </a:lnSpc>
                        <a:spcBef>
                          <a:spcPts val="0"/>
                        </a:spcBef>
                        <a:spcAft>
                          <a:spcPts val="0"/>
                        </a:spcAft>
                      </a:pPr>
                      <a:r>
                        <a:rPr lang="en-US" sz="1400" dirty="0" smtClean="0">
                          <a:solidFill>
                            <a:schemeClr val="bg1"/>
                          </a:solidFill>
                        </a:rPr>
                        <a:t>$5,336.00</a:t>
                      </a:r>
                      <a:endParaRPr lang="en-US" sz="1400" b="1" dirty="0">
                        <a:solidFill>
                          <a:schemeClr val="bg1"/>
                        </a:solidFill>
                        <a:latin typeface="Calibri"/>
                        <a:ea typeface="Calibri"/>
                        <a:cs typeface="Times New Roman"/>
                      </a:endParaRPr>
                    </a:p>
                  </a:txBody>
                  <a:tcPr marL="58449" marR="584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659A"/>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ROS &amp; ROI</a:t>
            </a:r>
            <a:endParaRPr lang="en-US" dirty="0"/>
          </a:p>
        </p:txBody>
      </p:sp>
      <p:sp>
        <p:nvSpPr>
          <p:cNvPr id="3" name="Content Placeholder 2"/>
          <p:cNvSpPr>
            <a:spLocks noGrp="1"/>
          </p:cNvSpPr>
          <p:nvPr>
            <p:ph idx="1"/>
          </p:nvPr>
        </p:nvSpPr>
        <p:spPr/>
        <p:txBody>
          <a:bodyPr>
            <a:normAutofit lnSpcReduction="10000"/>
          </a:bodyPr>
          <a:lstStyle/>
          <a:p>
            <a:r>
              <a:rPr lang="en-US" dirty="0" smtClean="0"/>
              <a:t>ROS:</a:t>
            </a:r>
          </a:p>
          <a:p>
            <a:r>
              <a:rPr lang="en-US" b="0" dirty="0" smtClean="0"/>
              <a:t>Annual Net Profit / Total Sales * 100</a:t>
            </a:r>
          </a:p>
          <a:p>
            <a:r>
              <a:rPr lang="en-US" b="0" dirty="0" smtClean="0"/>
              <a:t>$13,918 / $31,200 x 100 = 45%</a:t>
            </a:r>
          </a:p>
          <a:p>
            <a:r>
              <a:rPr lang="en-US" b="0" dirty="0" smtClean="0"/>
              <a:t>Dollar equivalent $0.45</a:t>
            </a:r>
          </a:p>
          <a:p>
            <a:endParaRPr lang="en-US" dirty="0" smtClean="0"/>
          </a:p>
          <a:p>
            <a:r>
              <a:rPr lang="en-US" dirty="0" smtClean="0"/>
              <a:t>ROI:</a:t>
            </a:r>
          </a:p>
          <a:p>
            <a:r>
              <a:rPr lang="en-US" b="0" dirty="0" smtClean="0"/>
              <a:t>Annual Net Profit / Start-Up Investment * 100</a:t>
            </a:r>
          </a:p>
          <a:p>
            <a:r>
              <a:rPr lang="en-US" b="0" dirty="0" smtClean="0"/>
              <a:t>$13,918 / $6,000 x 100 = 231%</a:t>
            </a:r>
          </a:p>
          <a:p>
            <a:r>
              <a:rPr lang="en-US" b="0" dirty="0" smtClean="0"/>
              <a:t>Dollar equivalent $2.31</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op.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Financing Strategy</a:t>
            </a:r>
            <a:endParaRPr lang="en-US" dirty="0"/>
          </a:p>
        </p:txBody>
      </p:sp>
      <p:graphicFrame>
        <p:nvGraphicFramePr>
          <p:cNvPr id="4" name="Group 274"/>
          <p:cNvGraphicFramePr>
            <a:graphicFrameLocks noGrp="1"/>
          </p:cNvGraphicFramePr>
          <p:nvPr>
            <p:ph idx="4294967295"/>
          </p:nvPr>
        </p:nvGraphicFramePr>
        <p:xfrm>
          <a:off x="990600" y="2209800"/>
          <a:ext cx="7426098" cy="3642170"/>
        </p:xfrm>
        <a:graphic>
          <a:graphicData uri="http://schemas.openxmlformats.org/drawingml/2006/table">
            <a:tbl>
              <a:tblPr/>
              <a:tblGrid>
                <a:gridCol w="1929648"/>
                <a:gridCol w="1183850"/>
                <a:gridCol w="1437534"/>
                <a:gridCol w="1437532"/>
                <a:gridCol w="1437534"/>
              </a:tblGrid>
              <a:tr h="552708">
                <a:tc>
                  <a:txBody>
                    <a:bodyPr/>
                    <a:lstStyle/>
                    <a:p>
                      <a:pPr marL="0" marR="0" lvl="0" indent="0" algn="ctr" defTabSz="914400" rtl="0" eaLnBrk="1" fontAlgn="base" latinLnBrk="0" hangingPunct="1">
                        <a:lnSpc>
                          <a:spcPct val="100000"/>
                        </a:lnSpc>
                        <a:spcBef>
                          <a:spcPts val="675"/>
                        </a:spcBef>
                        <a:spcAft>
                          <a:spcPct val="0"/>
                        </a:spcAft>
                        <a:buClrTx/>
                        <a:buSzTx/>
                        <a:buFontTx/>
                        <a:buNone/>
                        <a:tabLst/>
                        <a:defRPr/>
                      </a:pPr>
                      <a:r>
                        <a:rPr kumimoji="0" lang="en-US" sz="1600" b="1" i="0" u="none" strike="noStrike" cap="none" normalizeH="0" baseline="0" dirty="0" smtClean="0">
                          <a:ln>
                            <a:noFill/>
                          </a:ln>
                          <a:solidFill>
                            <a:schemeClr val="bg1"/>
                          </a:solidFill>
                          <a:effectLst/>
                          <a:latin typeface="Arial" pitchFamily="34" charset="0"/>
                          <a:ea typeface="ＭＳ Ｐゴシック" pitchFamily="-112" charset="-128"/>
                          <a:cs typeface="Arial" pitchFamily="34" charset="0"/>
                        </a:rPr>
                        <a:t>Source</a:t>
                      </a:r>
                      <a:endParaRPr kumimoji="0" lang="en-US" sz="1600" b="1" i="1" u="none" strike="noStrike" cap="none" normalizeH="0" baseline="0" dirty="0" smtClean="0">
                        <a:ln>
                          <a:noFill/>
                        </a:ln>
                        <a:solidFill>
                          <a:srgbClr val="009900"/>
                        </a:solidFill>
                        <a:effectLst/>
                        <a:latin typeface="Arial" pitchFamily="34" charset="0"/>
                        <a:ea typeface="ＭＳ Ｐゴシック" pitchFamily="-112" charset="-128"/>
                        <a:cs typeface="Arial" pitchFamily="34" charset="0"/>
                      </a:endParaRPr>
                    </a:p>
                  </a:txBody>
                  <a:tcPr marL="79848" marR="79848" marT="36812" marB="368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D659A"/>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pitchFamily="34" charset="0"/>
                          <a:ea typeface="ＭＳ Ｐゴシック" pitchFamily="-112" charset="-128"/>
                          <a:cs typeface="Arial" pitchFamily="34" charset="0"/>
                        </a:rPr>
                        <a:t>Amount</a:t>
                      </a:r>
                    </a:p>
                  </a:txBody>
                  <a:tcPr marL="79848" marR="79848" marT="36812" marB="368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D659A"/>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pitchFamily="34" charset="0"/>
                          <a:ea typeface="ＭＳ Ｐゴシック" pitchFamily="-112" charset="-128"/>
                          <a:cs typeface="Arial" pitchFamily="34" charset="0"/>
                        </a:rPr>
                        <a:t>Debt</a:t>
                      </a:r>
                    </a:p>
                  </a:txBody>
                  <a:tcPr marL="79848" marR="79848" marT="36812" marB="368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D659A"/>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pitchFamily="34" charset="0"/>
                          <a:ea typeface="ＭＳ Ｐゴシック" pitchFamily="-112" charset="-128"/>
                          <a:cs typeface="Arial" pitchFamily="34" charset="0"/>
                        </a:rPr>
                        <a:t>Equity</a:t>
                      </a:r>
                    </a:p>
                  </a:txBody>
                  <a:tcPr marL="79848" marR="79848" marT="36812" marB="368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D659A"/>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pitchFamily="34" charset="0"/>
                          <a:ea typeface="ＭＳ Ｐゴシック" pitchFamily="-112" charset="-128"/>
                          <a:cs typeface="Arial" pitchFamily="34" charset="0"/>
                        </a:rPr>
                        <a:t>Gift</a:t>
                      </a:r>
                    </a:p>
                  </a:txBody>
                  <a:tcPr marL="79848" marR="79848" marT="36812" marB="368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D659A"/>
                    </a:solidFill>
                  </a:tcPr>
                </a:tc>
              </a:tr>
              <a:tr h="787380">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pitchFamily="34" charset="0"/>
                          <a:ea typeface="ＭＳ Ｐゴシック" pitchFamily="-112" charset="-128"/>
                          <a:cs typeface="Arial" pitchFamily="34" charset="0"/>
                        </a:rPr>
                        <a:t>Personal Savings</a:t>
                      </a:r>
                    </a:p>
                  </a:txBody>
                  <a:tcPr marL="79848" marR="79848" marT="36812" marB="368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D659A"/>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1600" b="1" i="0" u="none" strike="noStrike" cap="none" normalizeH="0" baseline="0" dirty="0" smtClean="0">
                          <a:ln>
                            <a:noFill/>
                          </a:ln>
                          <a:solidFill>
                            <a:schemeClr val="bg1"/>
                          </a:solidFill>
                          <a:effectLst/>
                          <a:latin typeface="Georgia" pitchFamily="18" charset="0"/>
                          <a:ea typeface="ＭＳ Ｐゴシック" pitchFamily="-112" charset="-128"/>
                          <a:cs typeface="Arial" pitchFamily="34" charset="0"/>
                        </a:rPr>
                        <a:t>$3000</a:t>
                      </a:r>
                    </a:p>
                  </a:txBody>
                  <a:tcPr marL="79848" marR="79848" marT="36812" marB="368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D659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kern="1200" cap="none" normalizeH="0" baseline="0" dirty="0" smtClean="0">
                        <a:ln>
                          <a:noFill/>
                        </a:ln>
                        <a:solidFill>
                          <a:schemeClr val="bg1"/>
                        </a:solidFill>
                        <a:effectLst/>
                        <a:latin typeface="Georgia" pitchFamily="18" charset="0"/>
                        <a:ea typeface="ＭＳ Ｐゴシック" pitchFamily="34" charset="-128"/>
                        <a:cs typeface="Arial" charset="0"/>
                      </a:endParaRPr>
                    </a:p>
                  </a:txBody>
                  <a:tcPr marL="79848" marR="79848" marT="36812" marB="368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D659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kern="1200" cap="none" normalizeH="0" baseline="0" dirty="0" smtClean="0">
                        <a:ln>
                          <a:noFill/>
                        </a:ln>
                        <a:solidFill>
                          <a:schemeClr val="bg1"/>
                        </a:solidFill>
                        <a:effectLst/>
                        <a:latin typeface="Georgia" pitchFamily="18" charset="0"/>
                        <a:ea typeface="ＭＳ Ｐゴシック" pitchFamily="34" charset="-128"/>
                        <a:cs typeface="Arial" charset="0"/>
                      </a:endParaRPr>
                    </a:p>
                  </a:txBody>
                  <a:tcPr marL="79848" marR="79848" marT="36812" marB="368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D659A"/>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endParaRPr kumimoji="0" lang="en-US" sz="1600" b="1" i="0" u="none" strike="noStrike" cap="none" normalizeH="0" baseline="0" dirty="0" smtClean="0">
                        <a:ln>
                          <a:noFill/>
                        </a:ln>
                        <a:solidFill>
                          <a:schemeClr val="bg1"/>
                        </a:solidFill>
                        <a:effectLst/>
                        <a:latin typeface="Georgia" pitchFamily="18" charset="0"/>
                        <a:ea typeface="ＭＳ Ｐゴシック" pitchFamily="-112" charset="-128"/>
                        <a:cs typeface="Arial" pitchFamily="34" charset="0"/>
                      </a:endParaRPr>
                    </a:p>
                  </a:txBody>
                  <a:tcPr marL="79848" marR="79848" marT="36812" marB="368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D659A"/>
                    </a:solidFill>
                  </a:tcPr>
                </a:tc>
              </a:tr>
              <a:tr h="575196">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pitchFamily="34" charset="0"/>
                          <a:ea typeface="ＭＳ Ｐゴシック" pitchFamily="-112" charset="-128"/>
                          <a:cs typeface="Arial" pitchFamily="34" charset="0"/>
                        </a:rPr>
                        <a:t>Relatives/Friends</a:t>
                      </a:r>
                      <a:endParaRPr kumimoji="0" lang="en-US" sz="1600" b="1" i="1" u="none" strike="noStrike" kern="1200" cap="none" normalizeH="0" baseline="0" dirty="0" smtClean="0">
                        <a:ln>
                          <a:noFill/>
                        </a:ln>
                        <a:solidFill>
                          <a:srgbClr val="009900"/>
                        </a:solidFill>
                        <a:effectLst/>
                        <a:latin typeface="Arial" pitchFamily="34" charset="0"/>
                        <a:ea typeface="ＭＳ Ｐゴシック" pitchFamily="-112" charset="-128"/>
                        <a:cs typeface="Arial" pitchFamily="34" charset="0"/>
                      </a:endParaRPr>
                    </a:p>
                  </a:txBody>
                  <a:tcPr marL="79848" marR="79848" marT="36812" marB="368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D659A"/>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1600" b="1" i="0" u="none" strike="noStrike" cap="none" normalizeH="0" baseline="0" dirty="0" smtClean="0">
                          <a:ln>
                            <a:noFill/>
                          </a:ln>
                          <a:solidFill>
                            <a:schemeClr val="bg1"/>
                          </a:solidFill>
                          <a:effectLst/>
                          <a:latin typeface="Georgia" pitchFamily="18" charset="0"/>
                          <a:ea typeface="ＭＳ Ｐゴシック" pitchFamily="-112" charset="-128"/>
                          <a:cs typeface="Arial" pitchFamily="34" charset="0"/>
                        </a:rPr>
                        <a:t>$3,000</a:t>
                      </a:r>
                    </a:p>
                  </a:txBody>
                  <a:tcPr marL="79848" marR="79848" marT="36812" marB="368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D659A"/>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1600" b="1" i="0" u="none" strike="noStrike" cap="none" normalizeH="0" baseline="0" dirty="0" smtClean="0">
                          <a:ln>
                            <a:noFill/>
                          </a:ln>
                          <a:solidFill>
                            <a:schemeClr val="bg1"/>
                          </a:solidFill>
                          <a:effectLst/>
                          <a:latin typeface="Georgia" pitchFamily="18" charset="0"/>
                          <a:ea typeface="ＭＳ Ｐゴシック" pitchFamily="-112" charset="-128"/>
                          <a:cs typeface="Arial" pitchFamily="34" charset="0"/>
                        </a:rPr>
                        <a:t>$3,000</a:t>
                      </a:r>
                    </a:p>
                  </a:txBody>
                  <a:tcPr marL="79848" marR="79848" marT="36812" marB="368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D659A"/>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endParaRPr kumimoji="0" lang="en-US" sz="1600" b="1" i="0" u="none" strike="noStrike" cap="none" normalizeH="0" baseline="0" dirty="0" smtClean="0">
                        <a:ln>
                          <a:noFill/>
                        </a:ln>
                        <a:solidFill>
                          <a:schemeClr val="bg1"/>
                        </a:solidFill>
                        <a:effectLst/>
                        <a:latin typeface="Georgia" pitchFamily="18" charset="0"/>
                        <a:ea typeface="ＭＳ Ｐゴシック" pitchFamily="-112" charset="-128"/>
                        <a:cs typeface="Arial" pitchFamily="34" charset="0"/>
                      </a:endParaRPr>
                    </a:p>
                  </a:txBody>
                  <a:tcPr marL="79848" marR="79848" marT="36812" marB="368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D659A"/>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endParaRPr kumimoji="0" lang="en-US" sz="1600" b="1" i="0" u="none" strike="noStrike" cap="none" normalizeH="0" baseline="0" dirty="0" smtClean="0">
                        <a:ln>
                          <a:noFill/>
                        </a:ln>
                        <a:solidFill>
                          <a:schemeClr val="bg1"/>
                        </a:solidFill>
                        <a:effectLst/>
                        <a:latin typeface="Georgia" pitchFamily="18" charset="0"/>
                        <a:ea typeface="ＭＳ Ｐゴシック" pitchFamily="-112" charset="-128"/>
                        <a:cs typeface="Arial" pitchFamily="34" charset="0"/>
                      </a:endParaRPr>
                    </a:p>
                  </a:txBody>
                  <a:tcPr marL="79848" marR="79848" marT="36812" marB="368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D659A"/>
                    </a:solidFill>
                  </a:tcPr>
                </a:tc>
              </a:tr>
              <a:tr h="581349">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pitchFamily="34" charset="0"/>
                          <a:ea typeface="ＭＳ Ｐゴシック" pitchFamily="-112" charset="-128"/>
                          <a:cs typeface="Arial" pitchFamily="34" charset="0"/>
                        </a:rPr>
                        <a:t>Investor</a:t>
                      </a:r>
                      <a:endParaRPr kumimoji="0" lang="en-US" sz="1600" b="1" i="1" u="none" strike="noStrike" cap="none" normalizeH="0" baseline="0" dirty="0" smtClean="0">
                        <a:ln>
                          <a:noFill/>
                        </a:ln>
                        <a:solidFill>
                          <a:srgbClr val="009900"/>
                        </a:solidFill>
                        <a:effectLst/>
                        <a:latin typeface="Arial" pitchFamily="34" charset="0"/>
                        <a:ea typeface="ＭＳ Ｐゴシック" pitchFamily="-112" charset="-128"/>
                        <a:cs typeface="Arial" pitchFamily="34" charset="0"/>
                      </a:endParaRPr>
                    </a:p>
                  </a:txBody>
                  <a:tcPr marL="79848" marR="79848" marT="36812" marB="368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D659A"/>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endParaRPr kumimoji="0" lang="en-US" sz="1600" b="1" i="0" u="none" strike="noStrike" cap="none" normalizeH="0" baseline="0" dirty="0" smtClean="0">
                        <a:ln>
                          <a:noFill/>
                        </a:ln>
                        <a:solidFill>
                          <a:schemeClr val="bg1"/>
                        </a:solidFill>
                        <a:effectLst/>
                        <a:latin typeface="Georgia" pitchFamily="18" charset="0"/>
                        <a:ea typeface="ＭＳ Ｐゴシック" pitchFamily="-112" charset="-128"/>
                        <a:cs typeface="Arial" pitchFamily="34" charset="0"/>
                      </a:endParaRPr>
                    </a:p>
                  </a:txBody>
                  <a:tcPr marL="79848" marR="79848" marT="36812" marB="368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D659A"/>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endParaRPr kumimoji="0" lang="en-US" sz="1600" b="1" i="0" u="none" strike="noStrike" cap="none" normalizeH="0" baseline="0" dirty="0" smtClean="0">
                        <a:ln>
                          <a:noFill/>
                        </a:ln>
                        <a:solidFill>
                          <a:schemeClr val="bg1"/>
                        </a:solidFill>
                        <a:effectLst/>
                        <a:latin typeface="Georgia" pitchFamily="18" charset="0"/>
                        <a:ea typeface="ＭＳ Ｐゴシック" pitchFamily="-112" charset="-128"/>
                        <a:cs typeface="Arial" pitchFamily="34" charset="0"/>
                      </a:endParaRPr>
                    </a:p>
                  </a:txBody>
                  <a:tcPr marL="79848" marR="79848" marT="36812" marB="368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D659A"/>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endParaRPr kumimoji="0" lang="en-US" sz="1600" b="1" i="0" u="none" strike="noStrike" cap="none" normalizeH="0" baseline="0" dirty="0" smtClean="0">
                        <a:ln>
                          <a:noFill/>
                        </a:ln>
                        <a:solidFill>
                          <a:schemeClr val="bg1"/>
                        </a:solidFill>
                        <a:effectLst/>
                        <a:latin typeface="Georgia" pitchFamily="18" charset="0"/>
                        <a:ea typeface="ＭＳ Ｐゴシック" pitchFamily="-112" charset="-128"/>
                        <a:cs typeface="Arial" pitchFamily="34" charset="0"/>
                      </a:endParaRPr>
                    </a:p>
                  </a:txBody>
                  <a:tcPr marL="79848" marR="79848" marT="36812" marB="368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D659A"/>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endParaRPr kumimoji="0" lang="en-US" sz="1600" b="1" i="0" u="none" strike="noStrike" cap="none" normalizeH="0" baseline="0" dirty="0" smtClean="0">
                        <a:ln>
                          <a:noFill/>
                        </a:ln>
                        <a:solidFill>
                          <a:schemeClr val="bg1"/>
                        </a:solidFill>
                        <a:effectLst/>
                        <a:latin typeface="Georgia" pitchFamily="18" charset="0"/>
                        <a:ea typeface="ＭＳ Ｐゴシック" pitchFamily="-112" charset="-128"/>
                        <a:cs typeface="Arial" pitchFamily="34" charset="0"/>
                      </a:endParaRPr>
                    </a:p>
                  </a:txBody>
                  <a:tcPr marL="79848" marR="79848" marT="36812" marB="368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D659A"/>
                    </a:solidFill>
                  </a:tcPr>
                </a:tc>
              </a:tr>
              <a:tr h="564188">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pitchFamily="34" charset="0"/>
                          <a:ea typeface="ＭＳ Ｐゴシック" pitchFamily="-112" charset="-128"/>
                          <a:cs typeface="Arial" pitchFamily="34" charset="0"/>
                        </a:rPr>
                        <a:t>Partner(s)</a:t>
                      </a:r>
                      <a:endParaRPr kumimoji="0" lang="en-US" sz="1600" b="1" i="1" u="none" strike="noStrike" cap="none" normalizeH="0" baseline="0" dirty="0" smtClean="0">
                        <a:ln>
                          <a:noFill/>
                        </a:ln>
                        <a:solidFill>
                          <a:srgbClr val="009900"/>
                        </a:solidFill>
                        <a:effectLst/>
                        <a:latin typeface="Arial" pitchFamily="34" charset="0"/>
                        <a:ea typeface="ＭＳ Ｐゴシック" pitchFamily="-112" charset="-128"/>
                        <a:cs typeface="Arial" pitchFamily="34" charset="0"/>
                      </a:endParaRPr>
                    </a:p>
                  </a:txBody>
                  <a:tcPr marL="79848" marR="79848" marT="36812" marB="368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D659A"/>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endParaRPr kumimoji="0" lang="en-US" sz="1600" b="1" i="0" u="none" strike="noStrike" cap="none" normalizeH="0" baseline="0" dirty="0" smtClean="0">
                        <a:ln>
                          <a:noFill/>
                        </a:ln>
                        <a:solidFill>
                          <a:schemeClr val="bg1"/>
                        </a:solidFill>
                        <a:effectLst/>
                        <a:latin typeface="Georgia" pitchFamily="18" charset="0"/>
                        <a:ea typeface="ＭＳ Ｐゴシック" pitchFamily="-112" charset="-128"/>
                        <a:cs typeface="Arial" pitchFamily="34" charset="0"/>
                      </a:endParaRPr>
                    </a:p>
                  </a:txBody>
                  <a:tcPr marL="79848" marR="79848" marT="36812" marB="368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D659A"/>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endParaRPr kumimoji="0" lang="en-US" sz="1600" b="1" i="0" u="none" strike="noStrike" cap="none" normalizeH="0" baseline="0" dirty="0" smtClean="0">
                        <a:ln>
                          <a:noFill/>
                        </a:ln>
                        <a:solidFill>
                          <a:schemeClr val="bg1"/>
                        </a:solidFill>
                        <a:effectLst/>
                        <a:latin typeface="Georgia" pitchFamily="18" charset="0"/>
                        <a:ea typeface="ＭＳ Ｐゴシック" pitchFamily="-112" charset="-128"/>
                        <a:cs typeface="Arial" pitchFamily="34" charset="0"/>
                      </a:endParaRPr>
                    </a:p>
                  </a:txBody>
                  <a:tcPr marL="79848" marR="79848" marT="36812" marB="368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D659A"/>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endParaRPr kumimoji="0" lang="en-US" sz="1600" b="1" i="0" u="none" strike="noStrike" cap="none" normalizeH="0" baseline="0" dirty="0" smtClean="0">
                        <a:ln>
                          <a:noFill/>
                        </a:ln>
                        <a:solidFill>
                          <a:schemeClr val="bg1"/>
                        </a:solidFill>
                        <a:effectLst/>
                        <a:latin typeface="Georgia" pitchFamily="18" charset="0"/>
                        <a:ea typeface="ＭＳ Ｐゴシック" pitchFamily="-112" charset="-128"/>
                        <a:cs typeface="Arial" pitchFamily="34" charset="0"/>
                      </a:endParaRPr>
                    </a:p>
                  </a:txBody>
                  <a:tcPr marL="79848" marR="79848" marT="36812" marB="368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D659A"/>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endParaRPr kumimoji="0" lang="en-US" sz="1600" b="1" i="0" u="none" strike="noStrike" cap="none" normalizeH="0" baseline="0" dirty="0" smtClean="0">
                        <a:ln>
                          <a:noFill/>
                        </a:ln>
                        <a:solidFill>
                          <a:schemeClr val="bg1"/>
                        </a:solidFill>
                        <a:effectLst/>
                        <a:latin typeface="Georgia" pitchFamily="18" charset="0"/>
                        <a:ea typeface="ＭＳ Ｐゴシック" pitchFamily="-112" charset="-128"/>
                        <a:cs typeface="Arial" pitchFamily="34" charset="0"/>
                      </a:endParaRPr>
                    </a:p>
                  </a:txBody>
                  <a:tcPr marL="79848" marR="79848" marT="36812" marB="368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D659A"/>
                    </a:solidFill>
                  </a:tcPr>
                </a:tc>
              </a:tr>
              <a:tr h="581349">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600" b="1" i="0" u="none" strike="noStrike" kern="1200" cap="none" normalizeH="0" baseline="0" dirty="0" smtClean="0">
                          <a:ln>
                            <a:noFill/>
                          </a:ln>
                          <a:solidFill>
                            <a:schemeClr val="bg1"/>
                          </a:solidFill>
                          <a:effectLst/>
                          <a:latin typeface="Arial" pitchFamily="34" charset="0"/>
                          <a:ea typeface="ＭＳ Ｐゴシック" pitchFamily="-112" charset="-128"/>
                          <a:cs typeface="Arial" pitchFamily="34" charset="0"/>
                        </a:rPr>
                        <a:t>Totals</a:t>
                      </a:r>
                    </a:p>
                  </a:txBody>
                  <a:tcPr marL="79848" marR="79848" marT="36812" marB="368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D659A"/>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1600" b="1" i="0" u="none" strike="noStrike" cap="none" normalizeH="0" baseline="0" dirty="0" smtClean="0">
                          <a:ln>
                            <a:noFill/>
                          </a:ln>
                          <a:solidFill>
                            <a:schemeClr val="bg1"/>
                          </a:solidFill>
                          <a:effectLst/>
                          <a:latin typeface="Georgia" pitchFamily="18" charset="0"/>
                          <a:ea typeface="ＭＳ Ｐゴシック" pitchFamily="-112" charset="-128"/>
                          <a:cs typeface="Arial" pitchFamily="34" charset="0"/>
                        </a:rPr>
                        <a:t>$6,000</a:t>
                      </a:r>
                    </a:p>
                  </a:txBody>
                  <a:tcPr marL="79848" marR="79848" marT="36812" marB="368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D659A"/>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1600" b="1" i="0" u="none" strike="noStrike" cap="none" normalizeH="0" baseline="0" dirty="0" smtClean="0">
                          <a:ln>
                            <a:noFill/>
                          </a:ln>
                          <a:solidFill>
                            <a:schemeClr val="bg1"/>
                          </a:solidFill>
                          <a:effectLst/>
                          <a:latin typeface="Georgia" pitchFamily="18" charset="0"/>
                          <a:ea typeface="ＭＳ Ｐゴシック" pitchFamily="-112" charset="-128"/>
                          <a:cs typeface="Arial" pitchFamily="34" charset="0"/>
                        </a:rPr>
                        <a:t>$3,000</a:t>
                      </a:r>
                    </a:p>
                  </a:txBody>
                  <a:tcPr marL="79848" marR="79848" marT="36812" marB="368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D659A"/>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endParaRPr kumimoji="0" lang="en-US" sz="1600" b="1" i="0" u="none" strike="noStrike" cap="none" normalizeH="0" baseline="0" dirty="0" smtClean="0">
                        <a:ln>
                          <a:noFill/>
                        </a:ln>
                        <a:solidFill>
                          <a:schemeClr val="bg1"/>
                        </a:solidFill>
                        <a:effectLst/>
                        <a:latin typeface="Georgia" pitchFamily="18" charset="0"/>
                        <a:ea typeface="ＭＳ Ｐゴシック" pitchFamily="-112" charset="-128"/>
                        <a:cs typeface="Arial" pitchFamily="34" charset="0"/>
                      </a:endParaRPr>
                    </a:p>
                  </a:txBody>
                  <a:tcPr marL="79848" marR="79848" marT="36812" marB="368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D659A"/>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endParaRPr kumimoji="0" lang="en-US" sz="1600" b="1" i="0" u="none" strike="noStrike" cap="none" normalizeH="0" baseline="0" dirty="0" smtClean="0">
                        <a:ln>
                          <a:noFill/>
                        </a:ln>
                        <a:solidFill>
                          <a:schemeClr val="bg1"/>
                        </a:solidFill>
                        <a:effectLst/>
                        <a:latin typeface="Georgia" pitchFamily="18" charset="0"/>
                        <a:ea typeface="ＭＳ Ｐゴシック" pitchFamily="-112" charset="-128"/>
                        <a:cs typeface="Arial" pitchFamily="34" charset="0"/>
                      </a:endParaRPr>
                    </a:p>
                  </a:txBody>
                  <a:tcPr marL="79848" marR="79848" marT="36812" marB="368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D659A"/>
                    </a:solidFill>
                  </a:tcPr>
                </a:tc>
              </a:tr>
            </a:tbl>
          </a:graphicData>
        </a:graphic>
      </p:graphicFrame>
      <p:sp>
        <p:nvSpPr>
          <p:cNvPr id="5" name="Text Box 274"/>
          <p:cNvSpPr txBox="1">
            <a:spLocks noChangeArrowheads="1"/>
          </p:cNvSpPr>
          <p:nvPr/>
        </p:nvSpPr>
        <p:spPr bwMode="auto">
          <a:xfrm>
            <a:off x="5357812" y="1654174"/>
            <a:ext cx="1397331" cy="40011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lvl="0" algn="ctr">
              <a:spcBef>
                <a:spcPct val="50000"/>
              </a:spcBef>
              <a:defRPr/>
            </a:pPr>
            <a:r>
              <a:rPr lang="en-US" sz="2000" b="1" dirty="0" smtClean="0">
                <a:solidFill>
                  <a:schemeClr val="tx1"/>
                </a:solidFill>
                <a:latin typeface="Georgia" pitchFamily="18" charset="0"/>
              </a:rPr>
              <a:t>$</a:t>
            </a:r>
            <a:r>
              <a:rPr lang="en-US" sz="2000" b="1" dirty="0" smtClean="0">
                <a:solidFill>
                  <a:schemeClr val="tx1"/>
                </a:solidFill>
                <a:latin typeface="Georgia" pitchFamily="18" charset="0"/>
                <a:ea typeface="ＭＳ Ｐゴシック" pitchFamily="-112" charset="-128"/>
                <a:cs typeface="Arial" pitchFamily="34" charset="0"/>
              </a:rPr>
              <a:t>6,000</a:t>
            </a:r>
          </a:p>
        </p:txBody>
      </p:sp>
      <p:sp>
        <p:nvSpPr>
          <p:cNvPr id="6" name="TextBox 3"/>
          <p:cNvSpPr txBox="1">
            <a:spLocks noChangeArrowheads="1"/>
          </p:cNvSpPr>
          <p:nvPr/>
        </p:nvSpPr>
        <p:spPr bwMode="auto">
          <a:xfrm>
            <a:off x="974725" y="1654174"/>
            <a:ext cx="3526598" cy="400110"/>
          </a:xfrm>
          <a:prstGeom prst="rect">
            <a:avLst/>
          </a:prstGeom>
          <a:solidFill>
            <a:srgbClr val="6699FF"/>
          </a:solidFill>
          <a:ln/>
          <a:effectLst/>
          <a:extLst/>
        </p:spPr>
        <p:style>
          <a:lnRef idx="3">
            <a:schemeClr val="lt1"/>
          </a:lnRef>
          <a:fillRef idx="1">
            <a:schemeClr val="accent1"/>
          </a:fillRef>
          <a:effectRef idx="1">
            <a:schemeClr val="accent1"/>
          </a:effectRef>
          <a:fontRef idx="minor">
            <a:schemeClr val="lt1"/>
          </a:fontRef>
        </p:style>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600"/>
              </a:spcBef>
              <a:defRPr/>
            </a:pPr>
            <a:r>
              <a:rPr lang="en-US" sz="2000" b="1" dirty="0">
                <a:solidFill>
                  <a:schemeClr val="bg1"/>
                </a:solidFill>
                <a:latin typeface="Arial" pitchFamily="34" charset="0"/>
                <a:ea typeface="Microsoft YaHei" pitchFamily="34" charset="-122"/>
                <a:cs typeface="Arial" pitchFamily="34" charset="0"/>
              </a:rPr>
              <a:t>Total Start-Up Investment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Responsibility &amp; Philanthropy</a:t>
            </a:r>
            <a:endParaRPr lang="en-US" dirty="0"/>
          </a:p>
        </p:txBody>
      </p:sp>
      <p:sp>
        <p:nvSpPr>
          <p:cNvPr id="3" name="Content Placeholder 2"/>
          <p:cNvSpPr>
            <a:spLocks noGrp="1"/>
          </p:cNvSpPr>
          <p:nvPr>
            <p:ph idx="1"/>
          </p:nvPr>
        </p:nvSpPr>
        <p:spPr/>
        <p:txBody>
          <a:bodyPr>
            <a:normAutofit/>
          </a:bodyPr>
          <a:lstStyle/>
          <a:p>
            <a:r>
              <a:rPr lang="en-US" b="1" dirty="0" smtClean="0">
                <a:solidFill>
                  <a:srgbClr val="406861"/>
                </a:solidFill>
              </a:rPr>
              <a:t>Business Responsibility</a:t>
            </a:r>
          </a:p>
          <a:p>
            <a:pPr lvl="1">
              <a:buFont typeface="Arial" pitchFamily="34" charset="0"/>
              <a:buChar char="•"/>
            </a:pPr>
            <a:r>
              <a:rPr lang="en-US" dirty="0" smtClean="0"/>
              <a:t>We will put Green Corps logo on our business card to show our support for the environment with  the hope that other people with the same vision will support us.</a:t>
            </a:r>
          </a:p>
          <a:p>
            <a:r>
              <a:rPr lang="en-US" b="1" dirty="0" smtClean="0">
                <a:solidFill>
                  <a:srgbClr val="406861"/>
                </a:solidFill>
              </a:rPr>
              <a:t>Philanthropy</a:t>
            </a:r>
          </a:p>
          <a:p>
            <a:pPr lvl="1">
              <a:buFont typeface="Arial" pitchFamily="34" charset="0"/>
              <a:buChar char="•"/>
            </a:pPr>
            <a:r>
              <a:rPr lang="en-US" dirty="0" smtClean="0"/>
              <a:t>Uniform Recycle will sponsor three student uniforms at each school for students that the school deems "needy." </a:t>
            </a:r>
          </a:p>
          <a:p>
            <a:pPr lvl="1">
              <a:buFont typeface="Arial" pitchFamily="34" charset="0"/>
              <a:buChar char="•"/>
            </a:pPr>
            <a:r>
              <a:rPr lang="en-US" dirty="0" smtClean="0"/>
              <a:t>We will also donate a percentage of our yearly net profit to GREEN CORPS</a:t>
            </a:r>
            <a:endParaRPr lang="en-US" dirty="0"/>
          </a:p>
        </p:txBody>
      </p:sp>
      <p:pic>
        <p:nvPicPr>
          <p:cNvPr id="4" name="Picture 3" descr="40__10182010__greencorps%20logo.jpg"/>
          <p:cNvPicPr>
            <a:picLocks noChangeAspect="1"/>
          </p:cNvPicPr>
          <p:nvPr/>
        </p:nvPicPr>
        <p:blipFill>
          <a:blip r:embed="rId2" cstate="print"/>
          <a:stretch>
            <a:fillRect/>
          </a:stretch>
        </p:blipFill>
        <p:spPr>
          <a:xfrm>
            <a:off x="3733800" y="5029200"/>
            <a:ext cx="1760048" cy="9144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&amp; Personal Goals</a:t>
            </a:r>
            <a:endParaRPr lang="en-US" dirty="0"/>
          </a:p>
        </p:txBody>
      </p:sp>
      <p:graphicFrame>
        <p:nvGraphicFramePr>
          <p:cNvPr id="4" name="Content Placeholder 3"/>
          <p:cNvGraphicFramePr>
            <a:graphicFrameLocks noGrp="1"/>
          </p:cNvGraphicFramePr>
          <p:nvPr>
            <p:ph idx="1"/>
          </p:nvPr>
        </p:nvGraphicFramePr>
        <p:xfrm>
          <a:off x="457200" y="1447800"/>
          <a:ext cx="8229600" cy="4692989"/>
        </p:xfrm>
        <a:graphic>
          <a:graphicData uri="http://schemas.openxmlformats.org/drawingml/2006/table">
            <a:tbl>
              <a:tblPr firstRow="1" bandRow="1">
                <a:tableStyleId>{5C22544A-7EE6-4342-B048-85BDC9FD1C3A}</a:tableStyleId>
              </a:tblPr>
              <a:tblGrid>
                <a:gridCol w="533400"/>
                <a:gridCol w="3810000"/>
                <a:gridCol w="3886200"/>
              </a:tblGrid>
              <a:tr h="622979">
                <a:tc>
                  <a:txBody>
                    <a:bodyPr/>
                    <a:lstStyle/>
                    <a:p>
                      <a:endParaRPr lang="en-US" sz="2000" dirty="0"/>
                    </a:p>
                  </a:txBody>
                  <a:tcPr/>
                </a:tc>
                <a:tc>
                  <a:txBody>
                    <a:bodyPr/>
                    <a:lstStyle/>
                    <a:p>
                      <a:pPr algn="ctr"/>
                      <a:r>
                        <a:rPr lang="en-US" sz="2000" dirty="0" smtClean="0">
                          <a:latin typeface="Corbel" pitchFamily="34" charset="0"/>
                        </a:rPr>
                        <a:t>Business</a:t>
                      </a:r>
                      <a:endParaRPr lang="en-US" sz="2000" dirty="0">
                        <a:latin typeface="Corbel" pitchFamily="34" charset="0"/>
                      </a:endParaRPr>
                    </a:p>
                  </a:txBody>
                  <a:tcPr anchor="ctr" anchorCtr="1"/>
                </a:tc>
                <a:tc>
                  <a:txBody>
                    <a:bodyPr/>
                    <a:lstStyle/>
                    <a:p>
                      <a:pPr algn="ctr"/>
                      <a:r>
                        <a:rPr lang="en-US" sz="2000" dirty="0" smtClean="0">
                          <a:latin typeface="Corbel" pitchFamily="34" charset="0"/>
                        </a:rPr>
                        <a:t>Personal</a:t>
                      </a:r>
                      <a:endParaRPr lang="en-US" sz="2000" dirty="0">
                        <a:latin typeface="Corbel" pitchFamily="34" charset="0"/>
                      </a:endParaRPr>
                    </a:p>
                  </a:txBody>
                  <a:tcPr anchor="ctr" anchorCtr="1"/>
                </a:tc>
              </a:tr>
              <a:tr h="1631610">
                <a:tc>
                  <a:txBody>
                    <a:bodyPr/>
                    <a:lstStyle/>
                    <a:p>
                      <a:r>
                        <a:rPr lang="en-US" sz="2000" b="1" dirty="0" smtClean="0">
                          <a:solidFill>
                            <a:srgbClr val="0D659A"/>
                          </a:solidFill>
                        </a:rPr>
                        <a:t>Short-Term</a:t>
                      </a:r>
                      <a:endParaRPr lang="en-US" sz="2000" b="1" dirty="0">
                        <a:solidFill>
                          <a:srgbClr val="0D659A"/>
                        </a:solidFill>
                      </a:endParaRPr>
                    </a:p>
                  </a:txBody>
                  <a:tcPr vert="vert270" anchor="ctr" anchorCtr="1"/>
                </a:tc>
                <a:tc>
                  <a:txBody>
                    <a:bodyPr/>
                    <a:lstStyle/>
                    <a:p>
                      <a:pPr marL="223838" lvl="0" indent="-50800">
                        <a:buFont typeface="Arial" pitchFamily="34" charset="0"/>
                        <a:buChar char="•"/>
                        <a:tabLst>
                          <a:tab pos="344488" algn="l"/>
                        </a:tabLst>
                      </a:pPr>
                      <a:r>
                        <a:rPr lang="en-US" sz="2200" kern="1200" dirty="0" smtClean="0">
                          <a:solidFill>
                            <a:schemeClr val="tx1">
                              <a:lumMod val="75000"/>
                              <a:lumOff val="25000"/>
                            </a:schemeClr>
                          </a:solidFill>
                          <a:latin typeface="Corbel" pitchFamily="34" charset="0"/>
                          <a:ea typeface="+mn-ea"/>
                          <a:cs typeface="+mn-cs"/>
                        </a:rPr>
                        <a:t>Build partnerships with more schools</a:t>
                      </a:r>
                    </a:p>
                    <a:p>
                      <a:pPr marL="223838" indent="-50800">
                        <a:buFont typeface="Arial" pitchFamily="34" charset="0"/>
                        <a:buChar char="•"/>
                        <a:tabLst>
                          <a:tab pos="344488" algn="l"/>
                        </a:tabLst>
                      </a:pPr>
                      <a:r>
                        <a:rPr lang="en-US" sz="2200" kern="1200" dirty="0" smtClean="0">
                          <a:solidFill>
                            <a:schemeClr val="tx1">
                              <a:lumMod val="75000"/>
                              <a:lumOff val="25000"/>
                            </a:schemeClr>
                          </a:solidFill>
                          <a:latin typeface="Corbel" pitchFamily="34" charset="0"/>
                          <a:ea typeface="+mn-ea"/>
                          <a:cs typeface="+mn-cs"/>
                        </a:rPr>
                        <a:t>Register our business</a:t>
                      </a:r>
                    </a:p>
                  </a:txBody>
                  <a:tcPr anchor="ctr" anchorCtr="1"/>
                </a:tc>
                <a:tc>
                  <a:txBody>
                    <a:bodyPr/>
                    <a:lstStyle/>
                    <a:p>
                      <a:pPr marL="120650" indent="-103188">
                        <a:buFont typeface="Arial" pitchFamily="34" charset="0"/>
                        <a:buChar char="•"/>
                      </a:pPr>
                      <a:r>
                        <a:rPr lang="en-US" sz="2200" kern="1200" dirty="0" smtClean="0">
                          <a:solidFill>
                            <a:schemeClr val="tx1">
                              <a:lumMod val="75000"/>
                              <a:lumOff val="25000"/>
                            </a:schemeClr>
                          </a:solidFill>
                          <a:latin typeface="Corbel" pitchFamily="34" charset="0"/>
                          <a:ea typeface="+mn-ea"/>
                          <a:cs typeface="+mn-cs"/>
                        </a:rPr>
                        <a:t>Graduate from high school with honors</a:t>
                      </a:r>
                    </a:p>
                    <a:p>
                      <a:pPr marL="120650" indent="-103188">
                        <a:buFont typeface="Arial" pitchFamily="34" charset="0"/>
                        <a:buChar char="•"/>
                      </a:pPr>
                      <a:r>
                        <a:rPr lang="en-US" sz="2200" kern="1200" dirty="0" smtClean="0">
                          <a:solidFill>
                            <a:schemeClr val="tx1">
                              <a:lumMod val="75000"/>
                              <a:lumOff val="25000"/>
                            </a:schemeClr>
                          </a:solidFill>
                          <a:latin typeface="Corbel" pitchFamily="34" charset="0"/>
                          <a:ea typeface="+mn-ea"/>
                          <a:cs typeface="+mn-cs"/>
                        </a:rPr>
                        <a:t>Attend  college/university</a:t>
                      </a:r>
                    </a:p>
                  </a:txBody>
                  <a:tcPr anchor="ctr" anchorCtr="1"/>
                </a:tc>
              </a:tr>
              <a:tr h="1631610">
                <a:tc>
                  <a:txBody>
                    <a:bodyPr/>
                    <a:lstStyle/>
                    <a:p>
                      <a:r>
                        <a:rPr lang="en-US" sz="2000" b="1" dirty="0" smtClean="0">
                          <a:solidFill>
                            <a:srgbClr val="0D659A"/>
                          </a:solidFill>
                        </a:rPr>
                        <a:t>Long-Term</a:t>
                      </a:r>
                      <a:endParaRPr lang="en-US" sz="2000" b="1" dirty="0">
                        <a:solidFill>
                          <a:srgbClr val="0D659A"/>
                        </a:solidFill>
                      </a:endParaRPr>
                    </a:p>
                  </a:txBody>
                  <a:tcPr vert="vert270" anchor="ctr" anchorCtr="1"/>
                </a:tc>
                <a:tc>
                  <a:txBody>
                    <a:bodyPr/>
                    <a:lstStyle/>
                    <a:p>
                      <a:pPr marL="173038" indent="-173038">
                        <a:buFont typeface="Arial" pitchFamily="34" charset="0"/>
                        <a:buChar char="•"/>
                      </a:pPr>
                      <a:r>
                        <a:rPr lang="en-US" sz="2200" kern="1200" dirty="0" smtClean="0">
                          <a:solidFill>
                            <a:schemeClr val="tx1">
                              <a:lumMod val="75000"/>
                              <a:lumOff val="25000"/>
                            </a:schemeClr>
                          </a:solidFill>
                          <a:latin typeface="Corbel" pitchFamily="34" charset="0"/>
                          <a:ea typeface="+mn-ea"/>
                          <a:cs typeface="+mn-cs"/>
                        </a:rPr>
                        <a:t>Obtain a company vehicle </a:t>
                      </a:r>
                    </a:p>
                    <a:p>
                      <a:pPr marL="173038" indent="-173038">
                        <a:buFont typeface="Arial" pitchFamily="34" charset="0"/>
                        <a:buChar char="•"/>
                      </a:pPr>
                      <a:r>
                        <a:rPr lang="en-US" sz="2200" kern="1200" dirty="0" smtClean="0">
                          <a:solidFill>
                            <a:schemeClr val="tx1">
                              <a:lumMod val="75000"/>
                              <a:lumOff val="25000"/>
                            </a:schemeClr>
                          </a:solidFill>
                          <a:latin typeface="Corbel" pitchFamily="34" charset="0"/>
                          <a:ea typeface="+mn-ea"/>
                          <a:cs typeface="+mn-cs"/>
                        </a:rPr>
                        <a:t>Partner with established uniform businesses</a:t>
                      </a:r>
                    </a:p>
                    <a:p>
                      <a:pPr marL="173038" indent="-173038">
                        <a:buFont typeface="Arial" pitchFamily="34" charset="0"/>
                        <a:buChar char="•"/>
                      </a:pPr>
                      <a:r>
                        <a:rPr lang="en-US" sz="2200" kern="1200" dirty="0" smtClean="0">
                          <a:solidFill>
                            <a:schemeClr val="tx1">
                              <a:lumMod val="75000"/>
                              <a:lumOff val="25000"/>
                            </a:schemeClr>
                          </a:solidFill>
                          <a:latin typeface="Corbel" pitchFamily="34" charset="0"/>
                          <a:ea typeface="+mn-ea"/>
                          <a:cs typeface="+mn-cs"/>
                        </a:rPr>
                        <a:t>Expand business to other cities</a:t>
                      </a:r>
                    </a:p>
                    <a:p>
                      <a:pPr marL="173038" indent="-173038">
                        <a:buFont typeface="Arial" pitchFamily="34" charset="0"/>
                        <a:buChar char="•"/>
                      </a:pPr>
                      <a:r>
                        <a:rPr lang="en-US" sz="2200" kern="1200" dirty="0" smtClean="0">
                          <a:solidFill>
                            <a:schemeClr val="tx1">
                              <a:lumMod val="75000"/>
                              <a:lumOff val="25000"/>
                            </a:schemeClr>
                          </a:solidFill>
                          <a:latin typeface="Corbel" pitchFamily="34" charset="0"/>
                          <a:ea typeface="+mn-ea"/>
                          <a:cs typeface="+mn-cs"/>
                        </a:rPr>
                        <a:t>Think about franchising business</a:t>
                      </a:r>
                    </a:p>
                  </a:txBody>
                  <a:tcPr anchor="ctr" anchorCtr="1"/>
                </a:tc>
                <a:tc>
                  <a:txBody>
                    <a:bodyPr/>
                    <a:lstStyle/>
                    <a:p>
                      <a:pPr marL="293688" indent="-103188">
                        <a:buFont typeface="Arial" pitchFamily="34" charset="0"/>
                        <a:buChar char="•"/>
                      </a:pPr>
                      <a:r>
                        <a:rPr lang="en-US" sz="2200" kern="1200" dirty="0" smtClean="0">
                          <a:solidFill>
                            <a:schemeClr val="tx1">
                              <a:lumMod val="75000"/>
                              <a:lumOff val="25000"/>
                            </a:schemeClr>
                          </a:solidFill>
                          <a:latin typeface="Corbel" pitchFamily="34" charset="0"/>
                          <a:ea typeface="+mn-ea"/>
                          <a:cs typeface="+mn-cs"/>
                        </a:rPr>
                        <a:t>Earn a business degree</a:t>
                      </a:r>
                    </a:p>
                    <a:p>
                      <a:pPr marL="293688" indent="-103188">
                        <a:buFont typeface="Arial" pitchFamily="34" charset="0"/>
                        <a:buChar char="•"/>
                      </a:pPr>
                      <a:r>
                        <a:rPr lang="en-US" sz="2200" kern="1200" dirty="0" smtClean="0">
                          <a:solidFill>
                            <a:schemeClr val="tx1">
                              <a:lumMod val="75000"/>
                              <a:lumOff val="25000"/>
                            </a:schemeClr>
                          </a:solidFill>
                          <a:latin typeface="Corbel" pitchFamily="34" charset="0"/>
                          <a:ea typeface="+mn-ea"/>
                          <a:cs typeface="+mn-cs"/>
                        </a:rPr>
                        <a:t>Create a set of new business skills that will be used to enhance our lives and earning potential</a:t>
                      </a:r>
                    </a:p>
                  </a:txBody>
                  <a:tcPr anchor="ctr" anchorCtr="1"/>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UFR OFFICIAL VERSION.mp3">
            <a:hlinkClick r:id="" action="ppaction://media"/>
          </p:cNvPr>
          <p:cNvPicPr>
            <a:picLocks noRot="1" noChangeAspect="1"/>
          </p:cNvPicPr>
          <p:nvPr>
            <a:audioFile r:link="rId1"/>
          </p:nvPr>
        </p:nvPicPr>
        <p:blipFill>
          <a:blip r:embed="rId4" cstate="print"/>
          <a:stretch>
            <a:fillRect/>
          </a:stretch>
        </p:blipFill>
        <p:spPr>
          <a:xfrm>
            <a:off x="4419600" y="3276600"/>
            <a:ext cx="304800" cy="304800"/>
          </a:xfrm>
          <a:prstGeom prst="rect">
            <a:avLst/>
          </a:prstGeom>
        </p:spPr>
      </p:pic>
      <p:sp>
        <p:nvSpPr>
          <p:cNvPr id="2" name="Title 1"/>
          <p:cNvSpPr>
            <a:spLocks noGrp="1"/>
          </p:cNvSpPr>
          <p:nvPr>
            <p:ph type="title"/>
          </p:nvPr>
        </p:nvSpPr>
        <p:spPr>
          <a:xfrm>
            <a:off x="457200" y="0"/>
            <a:ext cx="8229600" cy="1020762"/>
          </a:xfrm>
        </p:spPr>
        <p:txBody>
          <a:bodyPr/>
          <a:lstStyle/>
          <a:p>
            <a:r>
              <a:rPr lang="en-US" dirty="0" smtClean="0"/>
              <a:t>Where You Care to Re-Wear</a:t>
            </a:r>
            <a:endParaRPr lang="en-US" dirty="0"/>
          </a:p>
        </p:txBody>
      </p:sp>
      <p:pic>
        <p:nvPicPr>
          <p:cNvPr id="7" name="Picture 2"/>
          <p:cNvPicPr>
            <a:picLocks noChangeAspect="1" noChangeArrowheads="1"/>
          </p:cNvPicPr>
          <p:nvPr/>
        </p:nvPicPr>
        <p:blipFill>
          <a:blip r:embed="rId5" cstate="print"/>
          <a:srcRect/>
          <a:stretch>
            <a:fillRect/>
          </a:stretch>
        </p:blipFill>
        <p:spPr bwMode="auto">
          <a:xfrm>
            <a:off x="381000" y="1905000"/>
            <a:ext cx="8382000" cy="4191000"/>
          </a:xfrm>
          <a:prstGeom prst="rect">
            <a:avLst/>
          </a:prstGeom>
          <a:noFill/>
          <a:ln w="9525">
            <a:noFill/>
            <a:miter lim="800000"/>
            <a:headEnd/>
            <a:tailEnd/>
          </a:ln>
        </p:spPr>
      </p:pic>
      <p:sp>
        <p:nvSpPr>
          <p:cNvPr id="8" name="Rectangle 7"/>
          <p:cNvSpPr/>
          <p:nvPr/>
        </p:nvSpPr>
        <p:spPr>
          <a:xfrm>
            <a:off x="1295400" y="838200"/>
            <a:ext cx="7010400" cy="461665"/>
          </a:xfrm>
          <a:prstGeom prst="rect">
            <a:avLst/>
          </a:prstGeom>
        </p:spPr>
        <p:txBody>
          <a:bodyPr wrap="square">
            <a:spAutoFit/>
          </a:bodyPr>
          <a:lstStyle/>
          <a:p>
            <a:pPr algn="ctr">
              <a:defRPr/>
            </a:pPr>
            <a:r>
              <a:rPr lang="en-US" sz="2400" b="1" dirty="0" smtClean="0">
                <a:solidFill>
                  <a:schemeClr val="accent1"/>
                </a:solidFill>
                <a:latin typeface="Arial" pitchFamily="34" charset="0"/>
                <a:cs typeface="Arial" pitchFamily="34" charset="0"/>
              </a:rPr>
              <a:t>Thank you for your consideration</a:t>
            </a:r>
            <a:r>
              <a:rPr lang="en-US" sz="2400" b="1" dirty="0" smtClean="0">
                <a:solidFill>
                  <a:schemeClr val="bg1"/>
                </a:solidFill>
                <a:latin typeface="Arial" pitchFamily="34" charset="0"/>
                <a:cs typeface="Arial" pitchFamily="34" charset="0"/>
              </a:rPr>
              <a:t> </a:t>
            </a:r>
            <a:r>
              <a:rPr lang="en-US" sz="2400" b="1" dirty="0" smtClean="0">
                <a:solidFill>
                  <a:schemeClr val="accent1"/>
                </a:solidFill>
                <a:latin typeface="Arial" pitchFamily="34" charset="0"/>
                <a:cs typeface="Arial" pitchFamily="34" charset="0"/>
              </a:rPr>
              <a:t>  </a:t>
            </a:r>
            <a:endParaRPr lang="en-US" sz="2400" b="1" dirty="0" smtClean="0">
              <a:solidFill>
                <a:schemeClr val="bg1"/>
              </a:solidFill>
              <a:latin typeface="Arial" pitchFamily="34" charset="0"/>
              <a:cs typeface="Arial" pitchFamily="34" charset="0"/>
            </a:endParaRPr>
          </a:p>
        </p:txBody>
      </p:sp>
      <p:sp>
        <p:nvSpPr>
          <p:cNvPr id="9" name="TextBox 8"/>
          <p:cNvSpPr txBox="1"/>
          <p:nvPr/>
        </p:nvSpPr>
        <p:spPr>
          <a:xfrm>
            <a:off x="2895600" y="1447800"/>
            <a:ext cx="3505200" cy="400110"/>
          </a:xfrm>
          <a:prstGeom prst="rect">
            <a:avLst/>
          </a:prstGeom>
          <a:noFill/>
        </p:spPr>
        <p:txBody>
          <a:bodyPr wrap="square" rtlCol="0">
            <a:spAutoFit/>
          </a:bodyPr>
          <a:lstStyle/>
          <a:p>
            <a:pPr algn="ctr"/>
            <a:r>
              <a:rPr lang="en-US" sz="2000" b="1" dirty="0" smtClean="0">
                <a:solidFill>
                  <a:schemeClr val="accent1"/>
                </a:solidFill>
                <a:latin typeface="Arial" pitchFamily="34" charset="0"/>
                <a:cs typeface="Arial" pitchFamily="34" charset="0"/>
              </a:rPr>
              <a:t>Uniformrecycle.com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216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Statement</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Mission Statement</a:t>
            </a:r>
          </a:p>
          <a:p>
            <a:pPr lvl="1">
              <a:lnSpc>
                <a:spcPts val="2000"/>
              </a:lnSpc>
            </a:pPr>
            <a:r>
              <a:rPr lang="en-US" sz="1900" dirty="0" smtClean="0"/>
              <a:t>Our mission at Uniform Recycle is to provide parents a way to save money on school uniforms and for schools to produce additional funds, all while promoting sustainability. We are committed to reducing our consumption and waste, reusing what we have, and recycling everything we can. We believe that the earth is worth saving and therefore we offer ways to provide parents and schools with an easy convenient way to help our environment.</a:t>
            </a:r>
          </a:p>
          <a:p>
            <a:pPr>
              <a:buNone/>
            </a:pPr>
            <a:r>
              <a:rPr lang="en-US" b="1" dirty="0" smtClean="0"/>
              <a:t>Opportunity</a:t>
            </a:r>
          </a:p>
          <a:p>
            <a:pPr lvl="1"/>
            <a:r>
              <a:rPr lang="en-US" sz="1900" dirty="0" smtClean="0"/>
              <a:t>To provide environmentally friendly way to </a:t>
            </a:r>
            <a:r>
              <a:rPr lang="en-US" sz="1900" dirty="0" smtClean="0"/>
              <a:t>lessen the </a:t>
            </a:r>
            <a:r>
              <a:rPr lang="en-US" sz="1900" dirty="0" smtClean="0"/>
              <a:t>amount of clothing disposal in landfills </a:t>
            </a:r>
          </a:p>
          <a:p>
            <a:pPr lvl="1"/>
            <a:r>
              <a:rPr lang="en-US" sz="1900" dirty="0" smtClean="0"/>
              <a:t>To provide additional money revenue for schools</a:t>
            </a:r>
          </a:p>
          <a:p>
            <a:pPr lvl="1"/>
            <a:r>
              <a:rPr lang="en-US" sz="1900" dirty="0" smtClean="0"/>
              <a:t>To aid in the costs associated with the school uniforms clothing of young people in our community</a:t>
            </a:r>
          </a:p>
          <a:p>
            <a:pPr lvl="1"/>
            <a:r>
              <a:rPr lang="en-US" sz="1900" dirty="0" smtClean="0"/>
              <a:t>To offer parents an alternative choice to expensive uniforms </a:t>
            </a:r>
          </a:p>
          <a:p>
            <a:pPr lvl="1"/>
            <a:r>
              <a:rPr lang="en-US" sz="1900" dirty="0" smtClean="0"/>
              <a:t>To create partnership with established uniform companies</a:t>
            </a:r>
          </a:p>
          <a:p>
            <a:pPr lvl="1"/>
            <a:r>
              <a:rPr lang="en-US" sz="1900" dirty="0" smtClean="0"/>
              <a:t>To live what we sell </a:t>
            </a:r>
          </a:p>
          <a:p>
            <a:pPr>
              <a:buNone/>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Profile</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Type of Business</a:t>
            </a:r>
          </a:p>
          <a:p>
            <a:pPr lvl="1"/>
            <a:r>
              <a:rPr lang="en-US" sz="2400" dirty="0" smtClean="0"/>
              <a:t>Uniform Recycle is service/retail business</a:t>
            </a:r>
          </a:p>
          <a:p>
            <a:pPr lvl="1"/>
            <a:r>
              <a:rPr lang="en-US" sz="2400" dirty="0" smtClean="0"/>
              <a:t>Uniform Recycle takes and recycles</a:t>
            </a:r>
            <a:br>
              <a:rPr lang="en-US" sz="2400" dirty="0" smtClean="0"/>
            </a:br>
            <a:r>
              <a:rPr lang="en-US" sz="2400" dirty="0" smtClean="0"/>
              <a:t>uniforms from:</a:t>
            </a:r>
          </a:p>
          <a:p>
            <a:pPr lvl="2"/>
            <a:r>
              <a:rPr lang="en-US" dirty="0" smtClean="0"/>
              <a:t>Children who have outgrown uniforms</a:t>
            </a:r>
          </a:p>
          <a:p>
            <a:pPr lvl="2"/>
            <a:r>
              <a:rPr lang="en-US" dirty="0" smtClean="0"/>
              <a:t>Children who no longer have a need for </a:t>
            </a:r>
            <a:br>
              <a:rPr lang="en-US" dirty="0" smtClean="0"/>
            </a:br>
            <a:r>
              <a:rPr lang="en-US" dirty="0" smtClean="0"/>
              <a:t>uniforms</a:t>
            </a:r>
          </a:p>
          <a:p>
            <a:pPr lvl="1"/>
            <a:r>
              <a:rPr lang="en-US" dirty="0" smtClean="0"/>
              <a:t>One of our</a:t>
            </a:r>
            <a:r>
              <a:rPr lang="en-US" sz="2400" dirty="0" smtClean="0"/>
              <a:t> goals of our business is to reduce the amount of clothing waste that people produce. </a:t>
            </a:r>
          </a:p>
          <a:p>
            <a:r>
              <a:rPr lang="en-US" sz="3000" b="1" dirty="0" smtClean="0"/>
              <a:t>Legal Structure</a:t>
            </a:r>
          </a:p>
          <a:p>
            <a:pPr lvl="1"/>
            <a:r>
              <a:rPr lang="en-US" dirty="0" smtClean="0"/>
              <a:t>Uniform Recycle is considered an entity and will be owned by its partnered members. Therefore we will be established as an LLC giving us the ability to combine the liability benefits of a corporation with tax benefits of a partnership.</a:t>
            </a:r>
            <a:endParaRPr lang="en-US" sz="2400" dirty="0" smtClean="0"/>
          </a:p>
          <a:p>
            <a:pPr lvl="1"/>
            <a:r>
              <a:rPr lang="en-US" sz="2400" dirty="0" smtClean="0"/>
              <a:t>We selected this legal structure because  there are two of us with different skill sets and talents that we can bring to this business.</a:t>
            </a:r>
          </a:p>
        </p:txBody>
      </p:sp>
      <p:pic>
        <p:nvPicPr>
          <p:cNvPr id="4" name="Picture 21" descr="Drop off box.jpg"/>
          <p:cNvPicPr>
            <a:picLocks noChangeAspect="1"/>
          </p:cNvPicPr>
          <p:nvPr/>
        </p:nvPicPr>
        <p:blipFill>
          <a:blip r:embed="rId2" cstate="print"/>
          <a:srcRect b="8824"/>
          <a:stretch>
            <a:fillRect/>
          </a:stretch>
        </p:blipFill>
        <p:spPr bwMode="auto">
          <a:xfrm>
            <a:off x="6096000" y="1620371"/>
            <a:ext cx="2533445" cy="17324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a:noFill/>
                </a:ln>
                <a:ea typeface="ＭＳ Ｐゴシック" pitchFamily="34" charset="-128"/>
              </a:rPr>
              <a:t>Qualifications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sz="2800" b="0" dirty="0" smtClean="0"/>
              <a:t>Completed NFTE entrepreneurial  course </a:t>
            </a:r>
          </a:p>
          <a:p>
            <a:pPr marL="514350" indent="-514350">
              <a:buFont typeface="+mj-lt"/>
              <a:buAutoNum type="arabicPeriod"/>
            </a:pPr>
            <a:r>
              <a:rPr lang="en-US" sz="2800" b="0" dirty="0" smtClean="0"/>
              <a:t>Experienced in retail sales </a:t>
            </a:r>
          </a:p>
          <a:p>
            <a:pPr marL="514350" indent="-514350">
              <a:buFont typeface="+mj-lt"/>
              <a:buAutoNum type="arabicPeriod"/>
            </a:pPr>
            <a:r>
              <a:rPr lang="en-US" sz="2800" b="0" dirty="0" smtClean="0"/>
              <a:t>Trustworthy and reliable</a:t>
            </a:r>
          </a:p>
          <a:p>
            <a:pPr marL="514350" indent="-514350">
              <a:buFont typeface="+mj-lt"/>
              <a:buAutoNum type="arabicPeriod"/>
            </a:pPr>
            <a:r>
              <a:rPr lang="en-US" sz="2800" b="0" dirty="0" smtClean="0"/>
              <a:t>First hand experience with waste generated with school uniform </a:t>
            </a:r>
            <a:r>
              <a:rPr lang="en-US" sz="2400" b="0" dirty="0" smtClean="0"/>
              <a:t>(We have worn uniforms for the past 5 years)</a:t>
            </a:r>
          </a:p>
          <a:p>
            <a:pPr marL="514350" indent="-514350">
              <a:buFont typeface="+mj-lt"/>
              <a:buAutoNum type="arabicPeriod"/>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Analysis</a:t>
            </a:r>
            <a:endParaRPr lang="en-US" dirty="0"/>
          </a:p>
        </p:txBody>
      </p:sp>
      <p:graphicFrame>
        <p:nvGraphicFramePr>
          <p:cNvPr id="4" name="Group 35"/>
          <p:cNvGraphicFramePr>
            <a:graphicFrameLocks/>
          </p:cNvGraphicFramePr>
          <p:nvPr/>
        </p:nvGraphicFramePr>
        <p:xfrm>
          <a:off x="457200" y="1600200"/>
          <a:ext cx="8229602" cy="990600"/>
        </p:xfrm>
        <a:graphic>
          <a:graphicData uri="http://schemas.openxmlformats.org/drawingml/2006/table">
            <a:tbl>
              <a:tblPr/>
              <a:tblGrid>
                <a:gridCol w="1828800"/>
                <a:gridCol w="6400802"/>
              </a:tblGrid>
              <a:tr h="525659">
                <a:tc>
                  <a:txBody>
                    <a:bodyPr/>
                    <a:lstStyle/>
                    <a:p>
                      <a:pPr marL="0" marR="0" lvl="0" indent="0" algn="l" defTabSz="914400" rtl="0" eaLnBrk="0" fontAlgn="base" latinLnBrk="0" hangingPunct="0">
                        <a:lnSpc>
                          <a:spcPct val="100000"/>
                        </a:lnSpc>
                        <a:spcBef>
                          <a:spcPct val="20000"/>
                        </a:spcBef>
                        <a:spcAft>
                          <a:spcPct val="0"/>
                        </a:spcAft>
                        <a:buClr>
                          <a:srgbClr val="E46C0A"/>
                        </a:buClr>
                        <a:buSzPct val="65000"/>
                        <a:buFont typeface="Wingdings 2" pitchFamily="18" charset="2"/>
                        <a:buNone/>
                        <a:tabLst/>
                      </a:pPr>
                      <a:r>
                        <a:rPr kumimoji="0" lang="en-US" sz="2000" b="1" i="0" u="none" strike="noStrike" cap="none" normalizeH="0" baseline="0" dirty="0" smtClean="0">
                          <a:ln>
                            <a:noFill/>
                          </a:ln>
                          <a:solidFill>
                            <a:schemeClr val="bg1"/>
                          </a:solidFill>
                          <a:effectLst/>
                          <a:latin typeface="+mn-lt"/>
                          <a:ea typeface="ＭＳ Ｐゴシック" pitchFamily="-112" charset="-128"/>
                        </a:rPr>
                        <a:t>Industry Name</a:t>
                      </a:r>
                      <a:endParaRPr kumimoji="0" lang="en-US" sz="2000" b="0" i="0" u="none" strike="noStrike" cap="none" normalizeH="0" baseline="0" dirty="0" smtClean="0">
                        <a:ln>
                          <a:noFill/>
                        </a:ln>
                        <a:solidFill>
                          <a:schemeClr val="bg1"/>
                        </a:solidFill>
                        <a:effectLst/>
                        <a:latin typeface="+mn-lt"/>
                        <a:ea typeface="ＭＳ Ｐゴシック" pitchFamily="-112" charset="-128"/>
                      </a:endParaRPr>
                    </a:p>
                  </a:txBody>
                  <a:tcPr marT="45659" marB="456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0" fontAlgn="base" latinLnBrk="0" hangingPunct="0">
                        <a:lnSpc>
                          <a:spcPct val="100000"/>
                        </a:lnSpc>
                        <a:spcBef>
                          <a:spcPct val="20000"/>
                        </a:spcBef>
                        <a:spcAft>
                          <a:spcPct val="0"/>
                        </a:spcAft>
                        <a:buClr>
                          <a:srgbClr val="E46C0A"/>
                        </a:buClr>
                        <a:buSzPct val="65000"/>
                        <a:buFont typeface="Wingdings 2" pitchFamily="18" charset="2"/>
                        <a:buNone/>
                        <a:tabLst/>
                      </a:pPr>
                      <a:r>
                        <a:rPr kumimoji="0" lang="en-US" sz="2000" b="1" i="0" u="none" strike="noStrike" cap="none" normalizeH="0" baseline="0" dirty="0" smtClean="0">
                          <a:ln>
                            <a:noFill/>
                          </a:ln>
                          <a:solidFill>
                            <a:schemeClr val="bg1">
                              <a:lumMod val="85000"/>
                              <a:lumOff val="15000"/>
                            </a:schemeClr>
                          </a:solidFill>
                          <a:effectLst/>
                          <a:latin typeface="+mn-lt"/>
                          <a:ea typeface="ＭＳ Ｐゴシック" pitchFamily="-112" charset="-128"/>
                        </a:rPr>
                        <a:t>Clothing Industry</a:t>
                      </a:r>
                      <a:endParaRPr kumimoji="0" lang="en-US" sz="2000" b="1" i="0" u="none" strike="noStrike" cap="none" normalizeH="0" baseline="0" dirty="0" smtClean="0">
                        <a:ln>
                          <a:noFill/>
                        </a:ln>
                        <a:solidFill>
                          <a:schemeClr val="bg1"/>
                        </a:solidFill>
                        <a:effectLst/>
                        <a:latin typeface="+mn-lt"/>
                        <a:ea typeface="ＭＳ Ｐゴシック" pitchFamily="-112" charset="-128"/>
                      </a:endParaRPr>
                    </a:p>
                  </a:txBody>
                  <a:tcPr marT="45659" marB="456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r>
              <a:tr h="464941">
                <a:tc>
                  <a:txBody>
                    <a:bodyPr/>
                    <a:lstStyle/>
                    <a:p>
                      <a:pPr marL="0" marR="0" lvl="0" indent="0" algn="l" defTabSz="914400" rtl="0" eaLnBrk="0" fontAlgn="base" latinLnBrk="0" hangingPunct="0">
                        <a:lnSpc>
                          <a:spcPct val="100000"/>
                        </a:lnSpc>
                        <a:spcBef>
                          <a:spcPct val="20000"/>
                        </a:spcBef>
                        <a:spcAft>
                          <a:spcPct val="0"/>
                        </a:spcAft>
                        <a:buClr>
                          <a:srgbClr val="E46C0A"/>
                        </a:buClr>
                        <a:buSzPct val="65000"/>
                        <a:buFont typeface="Wingdings 2" pitchFamily="18" charset="2"/>
                        <a:buNone/>
                        <a:tabLst/>
                      </a:pPr>
                      <a:r>
                        <a:rPr kumimoji="0" lang="en-US" sz="2000" b="1" i="0" u="none" strike="noStrike" cap="none" normalizeH="0" baseline="0" dirty="0" smtClean="0">
                          <a:ln>
                            <a:noFill/>
                          </a:ln>
                          <a:solidFill>
                            <a:schemeClr val="bg1"/>
                          </a:solidFill>
                          <a:effectLst/>
                          <a:latin typeface="+mn-lt"/>
                          <a:ea typeface="ＭＳ Ｐゴシック" pitchFamily="-112" charset="-128"/>
                        </a:rPr>
                        <a:t>Industry Size</a:t>
                      </a:r>
                      <a:endParaRPr kumimoji="0" lang="en-US" sz="2000" b="0" i="0" u="none" strike="noStrike" cap="none" normalizeH="0" baseline="0" dirty="0" smtClean="0">
                        <a:ln>
                          <a:noFill/>
                        </a:ln>
                        <a:solidFill>
                          <a:schemeClr val="bg1"/>
                        </a:solidFill>
                        <a:effectLst/>
                        <a:latin typeface="+mn-lt"/>
                        <a:ea typeface="ＭＳ Ｐゴシック" pitchFamily="-112" charset="-128"/>
                      </a:endParaRPr>
                    </a:p>
                  </a:txBody>
                  <a:tcPr marT="45659" marB="456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0" fontAlgn="base" latinLnBrk="0" hangingPunct="0">
                        <a:lnSpc>
                          <a:spcPct val="100000"/>
                        </a:lnSpc>
                        <a:spcBef>
                          <a:spcPct val="20000"/>
                        </a:spcBef>
                        <a:spcAft>
                          <a:spcPct val="0"/>
                        </a:spcAft>
                        <a:buClr>
                          <a:srgbClr val="E46C0A"/>
                        </a:buClr>
                        <a:buSzPct val="65000"/>
                        <a:buFont typeface="Wingdings 2" pitchFamily="18" charset="2"/>
                        <a:buNone/>
                        <a:tabLst/>
                      </a:pPr>
                      <a:r>
                        <a:rPr lang="en-US" sz="2000" b="1" kern="1200" dirty="0" smtClean="0">
                          <a:solidFill>
                            <a:schemeClr val="bg1"/>
                          </a:solidFill>
                          <a:latin typeface="+mn-lt"/>
                          <a:ea typeface="+mn-ea"/>
                          <a:cs typeface="Arial" charset="0"/>
                        </a:rPr>
                        <a:t>$150 billion</a:t>
                      </a:r>
                    </a:p>
                  </a:txBody>
                  <a:tcPr marT="45659" marB="456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r>
            </a:tbl>
          </a:graphicData>
        </a:graphic>
      </p:graphicFrame>
      <p:graphicFrame>
        <p:nvGraphicFramePr>
          <p:cNvPr id="5" name="Table 4"/>
          <p:cNvGraphicFramePr>
            <a:graphicFrameLocks noGrp="1"/>
          </p:cNvGraphicFramePr>
          <p:nvPr/>
        </p:nvGraphicFramePr>
        <p:xfrm>
          <a:off x="457200" y="2895598"/>
          <a:ext cx="5715000" cy="2951773"/>
        </p:xfrm>
        <a:graphic>
          <a:graphicData uri="http://schemas.openxmlformats.org/drawingml/2006/table">
            <a:tbl>
              <a:tblPr firstRow="1" bandRow="1">
                <a:tableStyleId>{5C22544A-7EE6-4342-B048-85BDC9FD1C3A}</a:tableStyleId>
              </a:tblPr>
              <a:tblGrid>
                <a:gridCol w="1857375"/>
                <a:gridCol w="3857625"/>
              </a:tblGrid>
              <a:tr h="4572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bg1"/>
                          </a:solidFill>
                          <a:latin typeface="+mn-lt"/>
                          <a:ea typeface="+mn-ea"/>
                          <a:cs typeface="Arial" charset="0"/>
                        </a:rPr>
                        <a:t>Total Population</a:t>
                      </a:r>
                    </a:p>
                  </a:txBody>
                  <a:tcPr marL="91433" marR="91433"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bg1"/>
                          </a:solidFill>
                          <a:latin typeface="+mn-lt"/>
                          <a:ea typeface="+mn-ea"/>
                          <a:cs typeface="Arial" charset="0"/>
                        </a:rPr>
                        <a:t>Hartford</a:t>
                      </a:r>
                      <a:endParaRPr lang="en-US" sz="2000" b="1" kern="1200" dirty="0">
                        <a:solidFill>
                          <a:schemeClr val="bg1"/>
                        </a:solidFill>
                        <a:latin typeface="+mn-lt"/>
                        <a:ea typeface="+mn-ea"/>
                        <a:cs typeface="Arial" charset="0"/>
                      </a:endParaRPr>
                    </a:p>
                  </a:txBody>
                  <a:tcPr marL="91433" marR="91433"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r>
              <a:tr h="11934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bg1"/>
                          </a:solidFill>
                          <a:latin typeface="+mn-lt"/>
                          <a:ea typeface="+mn-ea"/>
                          <a:cs typeface="Arial" charset="0"/>
                        </a:rPr>
                        <a:t>Target Market</a:t>
                      </a:r>
                    </a:p>
                    <a:p>
                      <a:endParaRPr lang="en-US" sz="2000" b="1" kern="1200" dirty="0">
                        <a:solidFill>
                          <a:schemeClr val="bg1"/>
                        </a:solidFill>
                        <a:latin typeface="+mn-lt"/>
                        <a:ea typeface="+mn-ea"/>
                        <a:cs typeface="Arial" charset="0"/>
                      </a:endParaRPr>
                    </a:p>
                  </a:txBody>
                  <a:tcPr marL="91433" marR="91433"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bg1"/>
                          </a:solidFill>
                          <a:latin typeface="+mn-lt"/>
                          <a:ea typeface="+mn-ea"/>
                          <a:cs typeface="Arial" charset="0"/>
                        </a:rPr>
                        <a:t>Families of Hartford Public Schools, Private Schools, Vocational Schools and State Schools</a:t>
                      </a:r>
                    </a:p>
                  </a:txBody>
                  <a:tcPr marL="91433" marR="91433"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r>
              <a:tr h="9401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bg1"/>
                          </a:solidFill>
                          <a:latin typeface="+mn-lt"/>
                          <a:ea typeface="+mn-ea"/>
                          <a:cs typeface="Arial" charset="0"/>
                        </a:rPr>
                        <a:t>Potential Market Size</a:t>
                      </a:r>
                    </a:p>
                  </a:txBody>
                  <a:tcPr marL="91433" marR="91433"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bg1"/>
                          </a:solidFill>
                          <a:latin typeface="+mn-lt"/>
                          <a:ea typeface="+mn-ea"/>
                          <a:cs typeface="Arial" charset="0"/>
                        </a:rPr>
                        <a:t>Hartford Public Schools students and their families</a:t>
                      </a:r>
                    </a:p>
                  </a:txBody>
                  <a:tcPr marL="91433" marR="91433"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r>
            </a:tbl>
          </a:graphicData>
        </a:graphic>
      </p:graphicFrame>
      <p:grpSp>
        <p:nvGrpSpPr>
          <p:cNvPr id="6" name="Group 5"/>
          <p:cNvGrpSpPr/>
          <p:nvPr/>
        </p:nvGrpSpPr>
        <p:grpSpPr>
          <a:xfrm>
            <a:off x="5715000" y="2438400"/>
            <a:ext cx="2816599" cy="3538804"/>
            <a:chOff x="5833915" y="2452106"/>
            <a:chExt cx="2971800" cy="3733800"/>
          </a:xfrm>
        </p:grpSpPr>
        <p:grpSp>
          <p:nvGrpSpPr>
            <p:cNvPr id="7" name="Group 2"/>
            <p:cNvGrpSpPr>
              <a:grpSpLocks/>
            </p:cNvGrpSpPr>
            <p:nvPr/>
          </p:nvGrpSpPr>
          <p:grpSpPr bwMode="auto">
            <a:xfrm>
              <a:off x="5833915" y="2452106"/>
              <a:ext cx="2971800" cy="3733800"/>
              <a:chOff x="3408" y="1584"/>
              <a:chExt cx="1872" cy="2352"/>
            </a:xfrm>
            <a:noFill/>
          </p:grpSpPr>
          <p:sp>
            <p:nvSpPr>
              <p:cNvPr id="14" name="AutoShape 3"/>
              <p:cNvSpPr>
                <a:spLocks noChangeArrowheads="1"/>
              </p:cNvSpPr>
              <p:nvPr/>
            </p:nvSpPr>
            <p:spPr bwMode="auto">
              <a:xfrm>
                <a:off x="3408" y="1632"/>
                <a:ext cx="1872" cy="2304"/>
              </a:xfrm>
              <a:custGeom>
                <a:avLst/>
                <a:gdLst>
                  <a:gd name="T0" fmla="*/ 1422 w 21600"/>
                  <a:gd name="T1" fmla="*/ 1152 h 21600"/>
                  <a:gd name="T2" fmla="*/ 936 w 21600"/>
                  <a:gd name="T3" fmla="*/ 2304 h 21600"/>
                  <a:gd name="T4" fmla="*/ 450 w 21600"/>
                  <a:gd name="T5" fmla="*/ 1152 h 21600"/>
                  <a:gd name="T6" fmla="*/ 936 w 21600"/>
                  <a:gd name="T7" fmla="*/ 0 h 21600"/>
                  <a:gd name="T8" fmla="*/ 0 60000 65536"/>
                  <a:gd name="T9" fmla="*/ 0 60000 65536"/>
                  <a:gd name="T10" fmla="*/ 0 60000 65536"/>
                  <a:gd name="T11" fmla="*/ 0 60000 65536"/>
                  <a:gd name="T12" fmla="*/ 6992 w 21600"/>
                  <a:gd name="T13" fmla="*/ 6994 h 21600"/>
                  <a:gd name="T14" fmla="*/ 14608 w 21600"/>
                  <a:gd name="T15" fmla="*/ 14606 h 21600"/>
                </a:gdLst>
                <a:ahLst/>
                <a:cxnLst>
                  <a:cxn ang="T8">
                    <a:pos x="T0" y="T1"/>
                  </a:cxn>
                  <a:cxn ang="T9">
                    <a:pos x="T2" y="T3"/>
                  </a:cxn>
                  <a:cxn ang="T10">
                    <a:pos x="T4" y="T5"/>
                  </a:cxn>
                  <a:cxn ang="T11">
                    <a:pos x="T6" y="T7"/>
                  </a:cxn>
                </a:cxnLst>
                <a:rect l="T12" t="T13" r="T14" b="T15"/>
                <a:pathLst>
                  <a:path w="21600" h="21600">
                    <a:moveTo>
                      <a:pt x="0" y="0"/>
                    </a:moveTo>
                    <a:lnTo>
                      <a:pt x="10395" y="21600"/>
                    </a:lnTo>
                    <a:lnTo>
                      <a:pt x="11205" y="21600"/>
                    </a:lnTo>
                    <a:lnTo>
                      <a:pt x="21600" y="0"/>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dirty="0">
                  <a:latin typeface="Arial" pitchFamily="34" charset="0"/>
                  <a:cs typeface="Arial" pitchFamily="34" charset="0"/>
                </a:endParaRPr>
              </a:p>
            </p:txBody>
          </p:sp>
          <p:sp>
            <p:nvSpPr>
              <p:cNvPr id="15" name="Oval 4"/>
              <p:cNvSpPr>
                <a:spLocks noChangeArrowheads="1"/>
              </p:cNvSpPr>
              <p:nvPr/>
            </p:nvSpPr>
            <p:spPr bwMode="auto">
              <a:xfrm>
                <a:off x="3408" y="1584"/>
                <a:ext cx="1872" cy="96"/>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dirty="0">
                  <a:latin typeface="Arial" pitchFamily="34" charset="0"/>
                  <a:cs typeface="Arial" pitchFamily="34" charset="0"/>
                </a:endParaRPr>
              </a:p>
            </p:txBody>
          </p:sp>
        </p:grpSp>
        <p:sp>
          <p:nvSpPr>
            <p:cNvPr id="8" name="AutoShape 31"/>
            <p:cNvSpPr>
              <a:spLocks noChangeArrowheads="1"/>
            </p:cNvSpPr>
            <p:nvPr/>
          </p:nvSpPr>
          <p:spPr bwMode="auto">
            <a:xfrm>
              <a:off x="6321425" y="2949575"/>
              <a:ext cx="1992313" cy="381000"/>
            </a:xfrm>
            <a:prstGeom prst="flowChartProcess">
              <a:avLst/>
            </a:prstGeom>
            <a:solidFill>
              <a:srgbClr val="CCCCFF"/>
            </a:solidFill>
            <a:ln w="9525">
              <a:solidFill>
                <a:schemeClr val="tx1"/>
              </a:solidFill>
              <a:miter lim="800000"/>
              <a:headEnd/>
              <a:tailEnd/>
            </a:ln>
          </p:spPr>
          <p:txBody>
            <a:bodyPr wrap="none" anchor="ctr"/>
            <a:lstStyle/>
            <a:p>
              <a:pPr algn="ctr">
                <a:defRPr/>
              </a:pPr>
              <a:r>
                <a:rPr lang="en-US" sz="2000" b="1" dirty="0">
                  <a:solidFill>
                    <a:schemeClr val="accent1">
                      <a:lumMod val="50000"/>
                    </a:schemeClr>
                  </a:solidFill>
                  <a:latin typeface="Georgia" pitchFamily="18" charset="0"/>
                  <a:cs typeface="Arial" charset="0"/>
                </a:rPr>
                <a:t>124,062</a:t>
              </a:r>
            </a:p>
          </p:txBody>
        </p:sp>
        <p:sp>
          <p:nvSpPr>
            <p:cNvPr id="9" name="AutoShape 32"/>
            <p:cNvSpPr>
              <a:spLocks noChangeArrowheads="1"/>
            </p:cNvSpPr>
            <p:nvPr/>
          </p:nvSpPr>
          <p:spPr bwMode="auto">
            <a:xfrm>
              <a:off x="6879099" y="4783671"/>
              <a:ext cx="884386" cy="381000"/>
            </a:xfrm>
            <a:prstGeom prst="flowChartProcess">
              <a:avLst/>
            </a:prstGeom>
            <a:solidFill>
              <a:srgbClr val="CCCCFF"/>
            </a:solidFill>
            <a:ln w="9525">
              <a:solidFill>
                <a:schemeClr val="tx1"/>
              </a:solidFill>
              <a:miter lim="800000"/>
              <a:headEnd/>
              <a:tailEnd/>
            </a:ln>
          </p:spPr>
          <p:txBody>
            <a:bodyPr wrap="none" anchor="ctr"/>
            <a:lstStyle/>
            <a:p>
              <a:pPr algn="ctr">
                <a:defRPr/>
              </a:pPr>
              <a:r>
                <a:rPr lang="en-US" sz="1900" b="1" dirty="0" smtClean="0">
                  <a:solidFill>
                    <a:schemeClr val="accent1">
                      <a:lumMod val="50000"/>
                    </a:schemeClr>
                  </a:solidFill>
                  <a:latin typeface="Georgia" pitchFamily="18" charset="0"/>
                  <a:cs typeface="Arial" charset="0"/>
                </a:rPr>
                <a:t>26,587</a:t>
              </a:r>
              <a:endParaRPr lang="en-US" sz="1900" b="1" dirty="0">
                <a:solidFill>
                  <a:schemeClr val="accent1">
                    <a:lumMod val="50000"/>
                  </a:schemeClr>
                </a:solidFill>
                <a:latin typeface="Georgia" pitchFamily="18" charset="0"/>
                <a:cs typeface="Arial" charset="0"/>
              </a:endParaRPr>
            </a:p>
          </p:txBody>
        </p:sp>
        <p:sp>
          <p:nvSpPr>
            <p:cNvPr id="10" name="AutoShape 33"/>
            <p:cNvSpPr>
              <a:spLocks noChangeArrowheads="1"/>
            </p:cNvSpPr>
            <p:nvPr/>
          </p:nvSpPr>
          <p:spPr bwMode="auto">
            <a:xfrm>
              <a:off x="6707188" y="3806825"/>
              <a:ext cx="1295400" cy="342900"/>
            </a:xfrm>
            <a:prstGeom prst="flowChartProcess">
              <a:avLst/>
            </a:prstGeom>
            <a:solidFill>
              <a:srgbClr val="CCCCFF"/>
            </a:solidFill>
            <a:ln w="9525">
              <a:solidFill>
                <a:schemeClr val="tx1"/>
              </a:solidFill>
              <a:miter lim="800000"/>
              <a:headEnd/>
              <a:tailEnd/>
            </a:ln>
          </p:spPr>
          <p:txBody>
            <a:bodyPr wrap="none" anchor="ctr"/>
            <a:lstStyle/>
            <a:p>
              <a:pPr algn="ctr">
                <a:defRPr/>
              </a:pPr>
              <a:r>
                <a:rPr lang="en-US" sz="2000" b="1" dirty="0" smtClean="0">
                  <a:solidFill>
                    <a:schemeClr val="accent1">
                      <a:lumMod val="50000"/>
                    </a:schemeClr>
                  </a:solidFill>
                  <a:latin typeface="Georgia" pitchFamily="18" charset="0"/>
                  <a:cs typeface="Arial" charset="0"/>
                </a:rPr>
                <a:t>41,957</a:t>
              </a:r>
              <a:endParaRPr lang="en-US" sz="2000" b="1" dirty="0">
                <a:solidFill>
                  <a:schemeClr val="accent1">
                    <a:lumMod val="50000"/>
                  </a:schemeClr>
                </a:solidFill>
                <a:latin typeface="Georgia" pitchFamily="18" charset="0"/>
                <a:cs typeface="Arial" charset="0"/>
              </a:endParaRPr>
            </a:p>
          </p:txBody>
        </p:sp>
        <p:sp>
          <p:nvSpPr>
            <p:cNvPr id="11" name="TextBox 1"/>
            <p:cNvSpPr txBox="1">
              <a:spLocks noChangeArrowheads="1"/>
            </p:cNvSpPr>
            <p:nvPr/>
          </p:nvSpPr>
          <p:spPr bwMode="auto">
            <a:xfrm>
              <a:off x="6324600" y="2667000"/>
              <a:ext cx="1992313" cy="276999"/>
            </a:xfrm>
            <a:prstGeom prst="rect">
              <a:avLst/>
            </a:prstGeom>
            <a:noFill/>
            <a:ln w="9525">
              <a:noFill/>
              <a:miter lim="800000"/>
              <a:headEnd/>
              <a:tailEnd/>
            </a:ln>
          </p:spPr>
          <p:txBody>
            <a:bodyPr wrap="square">
              <a:spAutoFit/>
            </a:bodyPr>
            <a:lstStyle/>
            <a:p>
              <a:pPr algn="ctr"/>
              <a:r>
                <a:rPr lang="en-US" sz="1200" b="1" dirty="0">
                  <a:solidFill>
                    <a:schemeClr val="bg1"/>
                  </a:solidFill>
                </a:rPr>
                <a:t>Total Population</a:t>
              </a:r>
            </a:p>
          </p:txBody>
        </p:sp>
        <p:sp>
          <p:nvSpPr>
            <p:cNvPr id="12" name="TextBox 17"/>
            <p:cNvSpPr txBox="1">
              <a:spLocks noChangeArrowheads="1"/>
            </p:cNvSpPr>
            <p:nvPr/>
          </p:nvSpPr>
          <p:spPr bwMode="auto">
            <a:xfrm>
              <a:off x="6321425" y="3519488"/>
              <a:ext cx="1992313" cy="276225"/>
            </a:xfrm>
            <a:prstGeom prst="rect">
              <a:avLst/>
            </a:prstGeom>
            <a:noFill/>
            <a:ln w="9525">
              <a:noFill/>
              <a:miter lim="800000"/>
              <a:headEnd/>
              <a:tailEnd/>
            </a:ln>
          </p:spPr>
          <p:txBody>
            <a:bodyPr>
              <a:spAutoFit/>
            </a:bodyPr>
            <a:lstStyle/>
            <a:p>
              <a:pPr algn="ctr"/>
              <a:r>
                <a:rPr lang="en-US" sz="1200" b="1" dirty="0">
                  <a:solidFill>
                    <a:schemeClr val="bg1"/>
                  </a:solidFill>
                </a:rPr>
                <a:t>Target Market</a:t>
              </a:r>
            </a:p>
          </p:txBody>
        </p:sp>
        <p:sp>
          <p:nvSpPr>
            <p:cNvPr id="13" name="TextBox 17"/>
            <p:cNvSpPr txBox="1">
              <a:spLocks noChangeArrowheads="1"/>
            </p:cNvSpPr>
            <p:nvPr/>
          </p:nvSpPr>
          <p:spPr bwMode="auto">
            <a:xfrm>
              <a:off x="6684963" y="4294188"/>
              <a:ext cx="1295400" cy="461962"/>
            </a:xfrm>
            <a:prstGeom prst="rect">
              <a:avLst/>
            </a:prstGeom>
            <a:noFill/>
            <a:ln w="9525">
              <a:noFill/>
              <a:miter lim="800000"/>
              <a:headEnd/>
              <a:tailEnd/>
            </a:ln>
          </p:spPr>
          <p:txBody>
            <a:bodyPr>
              <a:spAutoFit/>
            </a:bodyPr>
            <a:lstStyle/>
            <a:p>
              <a:pPr algn="ctr"/>
              <a:r>
                <a:rPr lang="en-US" sz="1200" b="1" dirty="0">
                  <a:solidFill>
                    <a:schemeClr val="bg1"/>
                  </a:solidFill>
                </a:rPr>
                <a:t>Potential Market Size</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Market Segment</a:t>
            </a:r>
            <a:endParaRPr lang="en-US" dirty="0"/>
          </a:p>
        </p:txBody>
      </p:sp>
      <p:sp>
        <p:nvSpPr>
          <p:cNvPr id="4" name="Content Placeholder 2"/>
          <p:cNvSpPr txBox="1">
            <a:spLocks/>
          </p:cNvSpPr>
          <p:nvPr/>
        </p:nvSpPr>
        <p:spPr>
          <a:xfrm>
            <a:off x="457200" y="1570037"/>
            <a:ext cx="4038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rgbClr val="984807"/>
              </a:buClr>
              <a:buSzPct val="80000"/>
              <a:tabLst/>
              <a:defRPr/>
            </a:pPr>
            <a:r>
              <a:rPr kumimoji="0" lang="en-US" sz="2000" b="1" i="0" u="none" strike="noStrike" kern="1200" cap="none" spc="0" normalizeH="0" baseline="0" noProof="0" dirty="0" smtClean="0">
                <a:ln>
                  <a:noFill/>
                </a:ln>
                <a:solidFill>
                  <a:schemeClr val="tx1">
                    <a:lumMod val="75000"/>
                    <a:lumOff val="25000"/>
                  </a:schemeClr>
                </a:solidFill>
                <a:effectLst/>
                <a:uLnTx/>
                <a:uFillTx/>
                <a:latin typeface="Corbel" pitchFamily="34" charset="0"/>
              </a:rPr>
              <a:t>Demographics</a:t>
            </a:r>
          </a:p>
          <a:p>
            <a:pPr marL="285750" indent="-285750">
              <a:spcBef>
                <a:spcPct val="20000"/>
              </a:spcBef>
              <a:buClr>
                <a:srgbClr val="984807"/>
              </a:buClr>
              <a:buFont typeface="Arial" pitchFamily="34" charset="0"/>
              <a:buChar char="•"/>
            </a:pPr>
            <a:r>
              <a:rPr kumimoji="0" lang="en-US" b="0" i="0" u="none" strike="noStrike" kern="1200" cap="none" spc="0" normalizeH="0" baseline="0" noProof="0" dirty="0" smtClean="0">
                <a:ln>
                  <a:noFill/>
                </a:ln>
                <a:solidFill>
                  <a:schemeClr val="tx1">
                    <a:lumMod val="75000"/>
                    <a:lumOff val="25000"/>
                  </a:schemeClr>
                </a:solidFill>
                <a:effectLst/>
                <a:uLnTx/>
                <a:uFillTx/>
                <a:latin typeface="Corbel" pitchFamily="34" charset="0"/>
                <a:cs typeface="Arial" pitchFamily="34" charset="0"/>
              </a:rPr>
              <a:t>Adults/male and female, 25+, with children K-12</a:t>
            </a:r>
          </a:p>
          <a:p>
            <a:pPr marL="285750" indent="-285750">
              <a:spcBef>
                <a:spcPct val="20000"/>
              </a:spcBef>
              <a:buClr>
                <a:srgbClr val="984807"/>
              </a:buClr>
              <a:buFont typeface="Arial" pitchFamily="34" charset="0"/>
              <a:buChar char="•"/>
            </a:pPr>
            <a:r>
              <a:rPr lang="en-US" dirty="0" smtClean="0">
                <a:solidFill>
                  <a:schemeClr val="tx1">
                    <a:lumMod val="75000"/>
                    <a:lumOff val="25000"/>
                  </a:schemeClr>
                </a:solidFill>
                <a:latin typeface="Corbel" pitchFamily="34" charset="0"/>
                <a:cs typeface="Arial" pitchFamily="34" charset="0"/>
              </a:rPr>
              <a:t>Low and middle income families</a:t>
            </a:r>
            <a:endParaRPr kumimoji="0" lang="en-US" b="1" i="0" u="none" strike="noStrike" kern="1200" cap="none" spc="0" normalizeH="0" baseline="0" noProof="0" dirty="0" smtClean="0">
              <a:ln>
                <a:noFill/>
              </a:ln>
              <a:solidFill>
                <a:schemeClr val="tx1">
                  <a:lumMod val="75000"/>
                  <a:lumOff val="25000"/>
                </a:schemeClr>
              </a:solidFill>
              <a:effectLst/>
              <a:uLnTx/>
              <a:uFillTx/>
              <a:latin typeface="Corbel" pitchFamily="34" charset="0"/>
            </a:endParaRPr>
          </a:p>
          <a:p>
            <a:pPr marL="342900" marR="0" lvl="0" indent="-342900" algn="l" defTabSz="914400" rtl="0" eaLnBrk="1" fontAlgn="auto" latinLnBrk="0" hangingPunct="1">
              <a:lnSpc>
                <a:spcPct val="100000"/>
              </a:lnSpc>
              <a:spcBef>
                <a:spcPct val="20000"/>
              </a:spcBef>
              <a:spcAft>
                <a:spcPts val="0"/>
              </a:spcAft>
              <a:buClr>
                <a:srgbClr val="984807"/>
              </a:buClr>
              <a:buSzPct val="80000"/>
              <a:tabLst/>
              <a:defRPr/>
            </a:pPr>
            <a:r>
              <a:rPr kumimoji="0" lang="en-US" sz="2000" b="1" i="0" u="none" strike="noStrike" kern="1200" cap="none" spc="0" normalizeH="0" baseline="0" noProof="0" dirty="0" smtClean="0">
                <a:ln>
                  <a:noFill/>
                </a:ln>
                <a:solidFill>
                  <a:schemeClr val="tx1">
                    <a:lumMod val="75000"/>
                    <a:lumOff val="25000"/>
                  </a:schemeClr>
                </a:solidFill>
                <a:effectLst/>
                <a:uLnTx/>
                <a:uFillTx/>
                <a:latin typeface="Corbel" pitchFamily="34" charset="0"/>
              </a:rPr>
              <a:t>Geographic's</a:t>
            </a:r>
          </a:p>
          <a:p>
            <a:pPr marL="285750" indent="-285750">
              <a:spcBef>
                <a:spcPct val="20000"/>
              </a:spcBef>
              <a:buClr>
                <a:srgbClr val="C00000"/>
              </a:buClr>
              <a:buFont typeface="Arial" pitchFamily="34" charset="0"/>
              <a:buChar char="•"/>
            </a:pPr>
            <a:r>
              <a:rPr lang="en-US" dirty="0" smtClean="0">
                <a:solidFill>
                  <a:schemeClr val="tx1">
                    <a:lumMod val="75000"/>
                    <a:lumOff val="25000"/>
                  </a:schemeClr>
                </a:solidFill>
                <a:latin typeface="Corbel" pitchFamily="34" charset="0"/>
                <a:cs typeface="Arial" pitchFamily="34" charset="0"/>
              </a:rPr>
              <a:t>Hartford County, especially the city of Hartford and the Hartford Public School System. (Will expand in future)</a:t>
            </a:r>
            <a:endParaRPr kumimoji="0" lang="en-US" b="0" i="0" u="none" strike="noStrike" kern="1200" cap="none" spc="0" normalizeH="0" baseline="0" noProof="0" dirty="0" smtClean="0">
              <a:ln>
                <a:noFill/>
              </a:ln>
              <a:solidFill>
                <a:schemeClr val="tx1">
                  <a:lumMod val="75000"/>
                  <a:lumOff val="25000"/>
                </a:schemeClr>
              </a:solidFill>
              <a:effectLst/>
              <a:uLnTx/>
              <a:uFillTx/>
              <a:latin typeface="Corbel" pitchFamily="34" charset="0"/>
              <a:cs typeface="Arial" pitchFamily="34" charset="0"/>
            </a:endParaRPr>
          </a:p>
        </p:txBody>
      </p:sp>
      <p:sp>
        <p:nvSpPr>
          <p:cNvPr id="5" name="Content Placeholder 1"/>
          <p:cNvSpPr txBox="1">
            <a:spLocks/>
          </p:cNvSpPr>
          <p:nvPr/>
        </p:nvSpPr>
        <p:spPr>
          <a:xfrm>
            <a:off x="4648200" y="1600200"/>
            <a:ext cx="40386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
                <a:srgbClr val="984807"/>
              </a:buClr>
              <a:buSzPct val="80000"/>
              <a:tabLst/>
              <a:defRPr/>
            </a:pPr>
            <a:r>
              <a:rPr kumimoji="0" lang="en-US" sz="2000" b="1" i="0" u="none" strike="noStrike" kern="1200" cap="none" spc="0" normalizeH="0" baseline="0" noProof="0" dirty="0" smtClean="0">
                <a:ln>
                  <a:noFill/>
                </a:ln>
                <a:solidFill>
                  <a:schemeClr val="tx1">
                    <a:lumMod val="75000"/>
                    <a:lumOff val="25000"/>
                  </a:schemeClr>
                </a:solidFill>
                <a:effectLst/>
                <a:uLnTx/>
                <a:uFillTx/>
                <a:latin typeface="Corbel" pitchFamily="34" charset="0"/>
              </a:rPr>
              <a:t>Buying Patterns</a:t>
            </a:r>
          </a:p>
          <a:p>
            <a:pPr marL="285750" indent="-285750">
              <a:spcBef>
                <a:spcPct val="20000"/>
              </a:spcBef>
              <a:buClr>
                <a:srgbClr val="C00000"/>
              </a:buClr>
              <a:buFont typeface="Arial" pitchFamily="34" charset="0"/>
              <a:buChar char="•"/>
            </a:pPr>
            <a:r>
              <a:rPr lang="en-US" dirty="0" smtClean="0">
                <a:solidFill>
                  <a:schemeClr val="tx1">
                    <a:lumMod val="75000"/>
                    <a:lumOff val="25000"/>
                  </a:schemeClr>
                </a:solidFill>
                <a:latin typeface="Corbel" pitchFamily="34" charset="0"/>
                <a:cs typeface="Arial" pitchFamily="34" charset="0"/>
              </a:rPr>
              <a:t>Consumers who repeatedly buy school uniforms for their children.</a:t>
            </a:r>
          </a:p>
          <a:p>
            <a:pPr marL="285750" indent="-285750">
              <a:spcBef>
                <a:spcPct val="20000"/>
              </a:spcBef>
              <a:buClr>
                <a:srgbClr val="C00000"/>
              </a:buClr>
              <a:buFont typeface="Arial" pitchFamily="34" charset="0"/>
              <a:buChar char="•"/>
            </a:pPr>
            <a:r>
              <a:rPr lang="en-US" dirty="0" smtClean="0">
                <a:solidFill>
                  <a:schemeClr val="tx1">
                    <a:lumMod val="75000"/>
                    <a:lumOff val="25000"/>
                  </a:schemeClr>
                </a:solidFill>
                <a:latin typeface="Corbel" pitchFamily="34" charset="0"/>
                <a:cs typeface="Arial" pitchFamily="34" charset="0"/>
              </a:rPr>
              <a:t> Consumers who like the convenience and ease of pick-up and drop-off delivery.</a:t>
            </a:r>
          </a:p>
          <a:p>
            <a:pPr marL="285750" indent="-285750">
              <a:spcBef>
                <a:spcPct val="20000"/>
              </a:spcBef>
              <a:buClr>
                <a:srgbClr val="C00000"/>
              </a:buClr>
              <a:buFont typeface="Arial" pitchFamily="34" charset="0"/>
              <a:buChar char="•"/>
            </a:pPr>
            <a:r>
              <a:rPr lang="en-US" dirty="0" smtClean="0">
                <a:solidFill>
                  <a:schemeClr val="tx1">
                    <a:lumMod val="75000"/>
                    <a:lumOff val="25000"/>
                  </a:schemeClr>
                </a:solidFill>
                <a:latin typeface="Corbel" pitchFamily="34" charset="0"/>
                <a:cs typeface="Arial" pitchFamily="34" charset="0"/>
              </a:rPr>
              <a:t> Cost conscious shoppers.</a:t>
            </a:r>
          </a:p>
          <a:p>
            <a:pPr marL="285750" indent="-285750">
              <a:spcBef>
                <a:spcPct val="20000"/>
              </a:spcBef>
              <a:buClr>
                <a:srgbClr val="C00000"/>
              </a:buClr>
            </a:pPr>
            <a:r>
              <a:rPr lang="en-US" b="1" dirty="0" smtClean="0"/>
              <a:t> </a:t>
            </a:r>
            <a:r>
              <a:rPr lang="en-US" sz="2000" b="1" dirty="0" smtClean="0">
                <a:solidFill>
                  <a:schemeClr val="tx1">
                    <a:lumMod val="75000"/>
                    <a:lumOff val="25000"/>
                  </a:schemeClr>
                </a:solidFill>
                <a:latin typeface="Corbel" pitchFamily="34" charset="0"/>
              </a:rPr>
              <a:t>Income</a:t>
            </a:r>
          </a:p>
          <a:p>
            <a:pPr marL="285750" indent="-285750">
              <a:spcBef>
                <a:spcPct val="20000"/>
              </a:spcBef>
              <a:buClr>
                <a:srgbClr val="C00000"/>
              </a:buClr>
            </a:pPr>
            <a:r>
              <a:rPr lang="en-US" dirty="0" smtClean="0">
                <a:solidFill>
                  <a:schemeClr val="tx1">
                    <a:lumMod val="75000"/>
                    <a:lumOff val="25000"/>
                  </a:schemeClr>
                </a:solidFill>
                <a:latin typeface="Corbel" pitchFamily="34" charset="0"/>
                <a:cs typeface="Arial" pitchFamily="34" charset="0"/>
              </a:rPr>
              <a:t>  Low and middle income families.</a:t>
            </a:r>
          </a:p>
          <a:p>
            <a:pPr marL="285750" indent="-285750">
              <a:spcBef>
                <a:spcPct val="20000"/>
              </a:spcBef>
              <a:buClr>
                <a:srgbClr val="C00000"/>
              </a:buClr>
            </a:pPr>
            <a:endParaRPr lang="en-US" dirty="0" smtClean="0">
              <a:solidFill>
                <a:schemeClr val="tx1">
                  <a:lumMod val="75000"/>
                  <a:lumOff val="25000"/>
                </a:schemeClr>
              </a:solidFill>
              <a:latin typeface="Corbel" pitchFamily="34" charset="0"/>
              <a:cs typeface="Arial" pitchFamily="34" charset="0"/>
            </a:endParaRPr>
          </a:p>
        </p:txBody>
      </p:sp>
      <p:pic>
        <p:nvPicPr>
          <p:cNvPr id="6" name="Picture 9" descr="http://www.pioneeracademynyc.org/images/uniform.jpg"/>
          <p:cNvPicPr>
            <a:picLocks noChangeAspect="1" noChangeArrowheads="1"/>
          </p:cNvPicPr>
          <p:nvPr/>
        </p:nvPicPr>
        <p:blipFill>
          <a:blip r:embed="rId2" cstate="print"/>
          <a:srcRect/>
          <a:stretch>
            <a:fillRect/>
          </a:stretch>
        </p:blipFill>
        <p:spPr bwMode="auto">
          <a:xfrm>
            <a:off x="609600" y="4495800"/>
            <a:ext cx="1984828" cy="1984829"/>
          </a:xfrm>
          <a:prstGeom prst="rect">
            <a:avLst/>
          </a:prstGeom>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Competitive Advantage</a:t>
            </a:r>
            <a:endParaRPr lang="en-US" dirty="0"/>
          </a:p>
        </p:txBody>
      </p:sp>
      <p:grpSp>
        <p:nvGrpSpPr>
          <p:cNvPr id="90" name="Group 89"/>
          <p:cNvGrpSpPr/>
          <p:nvPr/>
        </p:nvGrpSpPr>
        <p:grpSpPr>
          <a:xfrm>
            <a:off x="685800" y="1535353"/>
            <a:ext cx="8001000" cy="4600161"/>
            <a:chOff x="304800" y="1066800"/>
            <a:chExt cx="8294688" cy="5671888"/>
          </a:xfrm>
        </p:grpSpPr>
        <p:sp>
          <p:nvSpPr>
            <p:cNvPr id="47" name="Line 46"/>
            <p:cNvSpPr>
              <a:spLocks noChangeShapeType="1"/>
            </p:cNvSpPr>
            <p:nvPr/>
          </p:nvSpPr>
          <p:spPr bwMode="auto">
            <a:xfrm>
              <a:off x="1219200" y="1357313"/>
              <a:ext cx="0" cy="476250"/>
            </a:xfrm>
            <a:prstGeom prst="line">
              <a:avLst/>
            </a:prstGeom>
            <a:noFill/>
            <a:ln w="9525">
              <a:noFill/>
              <a:round/>
              <a:headEnd/>
              <a:tailEnd/>
            </a:ln>
          </p:spPr>
          <p:txBody>
            <a:bodyPr/>
            <a:lstStyle/>
            <a:p>
              <a:endParaRPr lang="en-US" dirty="0"/>
            </a:p>
          </p:txBody>
        </p:sp>
        <p:sp>
          <p:nvSpPr>
            <p:cNvPr id="48" name="Line 47"/>
            <p:cNvSpPr>
              <a:spLocks noChangeShapeType="1"/>
            </p:cNvSpPr>
            <p:nvPr/>
          </p:nvSpPr>
          <p:spPr bwMode="auto">
            <a:xfrm>
              <a:off x="8534400" y="1447800"/>
              <a:ext cx="0" cy="476250"/>
            </a:xfrm>
            <a:prstGeom prst="line">
              <a:avLst/>
            </a:prstGeom>
            <a:noFill/>
            <a:ln w="9525">
              <a:noFill/>
              <a:round/>
              <a:headEnd/>
              <a:tailEnd/>
            </a:ln>
          </p:spPr>
          <p:txBody>
            <a:bodyPr/>
            <a:lstStyle/>
            <a:p>
              <a:endParaRPr lang="en-US" dirty="0"/>
            </a:p>
          </p:txBody>
        </p:sp>
        <p:sp>
          <p:nvSpPr>
            <p:cNvPr id="49" name="Line 48"/>
            <p:cNvSpPr>
              <a:spLocks noChangeShapeType="1"/>
            </p:cNvSpPr>
            <p:nvPr/>
          </p:nvSpPr>
          <p:spPr bwMode="auto">
            <a:xfrm>
              <a:off x="1219200" y="1357313"/>
              <a:ext cx="1828800" cy="0"/>
            </a:xfrm>
            <a:prstGeom prst="line">
              <a:avLst/>
            </a:prstGeom>
            <a:noFill/>
            <a:ln w="9525">
              <a:noFill/>
              <a:round/>
              <a:headEnd/>
              <a:tailEnd/>
            </a:ln>
          </p:spPr>
          <p:txBody>
            <a:bodyPr/>
            <a:lstStyle/>
            <a:p>
              <a:endParaRPr lang="en-US" dirty="0"/>
            </a:p>
          </p:txBody>
        </p:sp>
        <p:sp>
          <p:nvSpPr>
            <p:cNvPr id="50" name="Line 49"/>
            <p:cNvSpPr>
              <a:spLocks noChangeShapeType="1"/>
            </p:cNvSpPr>
            <p:nvPr/>
          </p:nvSpPr>
          <p:spPr bwMode="auto">
            <a:xfrm>
              <a:off x="1219200" y="4329113"/>
              <a:ext cx="1828800" cy="0"/>
            </a:xfrm>
            <a:prstGeom prst="line">
              <a:avLst/>
            </a:prstGeom>
            <a:noFill/>
            <a:ln w="9525">
              <a:noFill/>
              <a:round/>
              <a:headEnd/>
              <a:tailEnd/>
            </a:ln>
          </p:spPr>
          <p:txBody>
            <a:bodyPr/>
            <a:lstStyle/>
            <a:p>
              <a:endParaRPr lang="en-US" dirty="0"/>
            </a:p>
          </p:txBody>
        </p:sp>
        <p:sp>
          <p:nvSpPr>
            <p:cNvPr id="51" name="Line 198"/>
            <p:cNvSpPr>
              <a:spLocks noChangeShapeType="1"/>
            </p:cNvSpPr>
            <p:nvPr/>
          </p:nvSpPr>
          <p:spPr bwMode="auto">
            <a:xfrm>
              <a:off x="4941888" y="1368425"/>
              <a:ext cx="1828800" cy="0"/>
            </a:xfrm>
            <a:prstGeom prst="line">
              <a:avLst/>
            </a:prstGeom>
            <a:noFill/>
            <a:ln w="9525">
              <a:noFill/>
              <a:round/>
              <a:headEnd/>
              <a:tailEnd/>
            </a:ln>
          </p:spPr>
          <p:txBody>
            <a:bodyPr/>
            <a:lstStyle/>
            <a:p>
              <a:endParaRPr lang="en-US" dirty="0"/>
            </a:p>
          </p:txBody>
        </p:sp>
        <p:sp>
          <p:nvSpPr>
            <p:cNvPr id="52" name="Line 199"/>
            <p:cNvSpPr>
              <a:spLocks noChangeShapeType="1"/>
            </p:cNvSpPr>
            <p:nvPr/>
          </p:nvSpPr>
          <p:spPr bwMode="auto">
            <a:xfrm>
              <a:off x="1219200" y="1833563"/>
              <a:ext cx="0" cy="485775"/>
            </a:xfrm>
            <a:prstGeom prst="line">
              <a:avLst/>
            </a:prstGeom>
            <a:noFill/>
            <a:ln w="9525">
              <a:noFill/>
              <a:round/>
              <a:headEnd/>
              <a:tailEnd/>
            </a:ln>
          </p:spPr>
          <p:txBody>
            <a:bodyPr/>
            <a:lstStyle/>
            <a:p>
              <a:endParaRPr lang="en-US" dirty="0"/>
            </a:p>
          </p:txBody>
        </p:sp>
        <p:sp>
          <p:nvSpPr>
            <p:cNvPr id="53" name="Line 200"/>
            <p:cNvSpPr>
              <a:spLocks noChangeShapeType="1"/>
            </p:cNvSpPr>
            <p:nvPr/>
          </p:nvSpPr>
          <p:spPr bwMode="auto">
            <a:xfrm>
              <a:off x="6770688" y="1458913"/>
              <a:ext cx="1828800" cy="0"/>
            </a:xfrm>
            <a:prstGeom prst="line">
              <a:avLst/>
            </a:prstGeom>
            <a:noFill/>
            <a:ln w="9525">
              <a:noFill/>
              <a:round/>
              <a:headEnd/>
              <a:tailEnd/>
            </a:ln>
          </p:spPr>
          <p:txBody>
            <a:bodyPr/>
            <a:lstStyle/>
            <a:p>
              <a:endParaRPr lang="en-US" dirty="0"/>
            </a:p>
          </p:txBody>
        </p:sp>
        <p:sp>
          <p:nvSpPr>
            <p:cNvPr id="54" name="Line 202"/>
            <p:cNvSpPr>
              <a:spLocks noChangeShapeType="1"/>
            </p:cNvSpPr>
            <p:nvPr/>
          </p:nvSpPr>
          <p:spPr bwMode="auto">
            <a:xfrm>
              <a:off x="6553200" y="1281113"/>
              <a:ext cx="1828800" cy="0"/>
            </a:xfrm>
            <a:prstGeom prst="line">
              <a:avLst/>
            </a:prstGeom>
            <a:noFill/>
            <a:ln w="9525">
              <a:noFill/>
              <a:round/>
              <a:headEnd/>
              <a:tailEnd/>
            </a:ln>
          </p:spPr>
          <p:txBody>
            <a:bodyPr/>
            <a:lstStyle/>
            <a:p>
              <a:endParaRPr lang="en-US" dirty="0"/>
            </a:p>
          </p:txBody>
        </p:sp>
        <p:sp>
          <p:nvSpPr>
            <p:cNvPr id="55" name="Line 205"/>
            <p:cNvSpPr>
              <a:spLocks noChangeShapeType="1"/>
            </p:cNvSpPr>
            <p:nvPr/>
          </p:nvSpPr>
          <p:spPr bwMode="auto">
            <a:xfrm>
              <a:off x="8534400" y="1924050"/>
              <a:ext cx="0" cy="485775"/>
            </a:xfrm>
            <a:prstGeom prst="line">
              <a:avLst/>
            </a:prstGeom>
            <a:noFill/>
            <a:ln w="9525">
              <a:noFill/>
              <a:round/>
              <a:headEnd/>
              <a:tailEnd/>
            </a:ln>
          </p:spPr>
          <p:txBody>
            <a:bodyPr/>
            <a:lstStyle/>
            <a:p>
              <a:endParaRPr lang="en-US" dirty="0"/>
            </a:p>
          </p:txBody>
        </p:sp>
        <p:sp>
          <p:nvSpPr>
            <p:cNvPr id="56" name="Line 207"/>
            <p:cNvSpPr>
              <a:spLocks noChangeShapeType="1"/>
            </p:cNvSpPr>
            <p:nvPr/>
          </p:nvSpPr>
          <p:spPr bwMode="auto">
            <a:xfrm>
              <a:off x="1219200" y="2347913"/>
              <a:ext cx="0" cy="547687"/>
            </a:xfrm>
            <a:prstGeom prst="line">
              <a:avLst/>
            </a:prstGeom>
            <a:noFill/>
            <a:ln w="9525">
              <a:noFill/>
              <a:round/>
              <a:headEnd/>
              <a:tailEnd/>
            </a:ln>
          </p:spPr>
          <p:txBody>
            <a:bodyPr/>
            <a:lstStyle/>
            <a:p>
              <a:endParaRPr lang="en-US" dirty="0"/>
            </a:p>
          </p:txBody>
        </p:sp>
        <p:sp>
          <p:nvSpPr>
            <p:cNvPr id="57" name="Line 213"/>
            <p:cNvSpPr>
              <a:spLocks noChangeShapeType="1"/>
            </p:cNvSpPr>
            <p:nvPr/>
          </p:nvSpPr>
          <p:spPr bwMode="auto">
            <a:xfrm>
              <a:off x="8534400" y="2409825"/>
              <a:ext cx="0" cy="547688"/>
            </a:xfrm>
            <a:prstGeom prst="line">
              <a:avLst/>
            </a:prstGeom>
            <a:noFill/>
            <a:ln w="9525">
              <a:noFill/>
              <a:round/>
              <a:headEnd/>
              <a:tailEnd/>
            </a:ln>
          </p:spPr>
          <p:txBody>
            <a:bodyPr/>
            <a:lstStyle/>
            <a:p>
              <a:endParaRPr lang="en-US" dirty="0"/>
            </a:p>
          </p:txBody>
        </p:sp>
        <p:sp>
          <p:nvSpPr>
            <p:cNvPr id="58" name="Line 215"/>
            <p:cNvSpPr>
              <a:spLocks noChangeShapeType="1"/>
            </p:cNvSpPr>
            <p:nvPr/>
          </p:nvSpPr>
          <p:spPr bwMode="auto">
            <a:xfrm>
              <a:off x="1219200" y="2881313"/>
              <a:ext cx="0" cy="485775"/>
            </a:xfrm>
            <a:prstGeom prst="line">
              <a:avLst/>
            </a:prstGeom>
            <a:noFill/>
            <a:ln w="9525">
              <a:noFill/>
              <a:round/>
              <a:headEnd/>
              <a:tailEnd/>
            </a:ln>
          </p:spPr>
          <p:txBody>
            <a:bodyPr/>
            <a:lstStyle/>
            <a:p>
              <a:endParaRPr lang="en-US" dirty="0"/>
            </a:p>
          </p:txBody>
        </p:sp>
        <p:sp>
          <p:nvSpPr>
            <p:cNvPr id="59" name="Line 221"/>
            <p:cNvSpPr>
              <a:spLocks noChangeShapeType="1"/>
            </p:cNvSpPr>
            <p:nvPr/>
          </p:nvSpPr>
          <p:spPr bwMode="auto">
            <a:xfrm>
              <a:off x="8534400" y="2957513"/>
              <a:ext cx="0" cy="485775"/>
            </a:xfrm>
            <a:prstGeom prst="line">
              <a:avLst/>
            </a:prstGeom>
            <a:noFill/>
            <a:ln w="9525">
              <a:noFill/>
              <a:round/>
              <a:headEnd/>
              <a:tailEnd/>
            </a:ln>
          </p:spPr>
          <p:txBody>
            <a:bodyPr/>
            <a:lstStyle/>
            <a:p>
              <a:endParaRPr lang="en-US" dirty="0"/>
            </a:p>
          </p:txBody>
        </p:sp>
        <p:sp>
          <p:nvSpPr>
            <p:cNvPr id="60" name="Line 223"/>
            <p:cNvSpPr>
              <a:spLocks noChangeShapeType="1"/>
            </p:cNvSpPr>
            <p:nvPr/>
          </p:nvSpPr>
          <p:spPr bwMode="auto">
            <a:xfrm>
              <a:off x="1219200" y="3352800"/>
              <a:ext cx="0" cy="485775"/>
            </a:xfrm>
            <a:prstGeom prst="line">
              <a:avLst/>
            </a:prstGeom>
            <a:noFill/>
            <a:ln w="9525">
              <a:noFill/>
              <a:round/>
              <a:headEnd/>
              <a:tailEnd/>
            </a:ln>
          </p:spPr>
          <p:txBody>
            <a:bodyPr/>
            <a:lstStyle/>
            <a:p>
              <a:endParaRPr lang="en-US" dirty="0"/>
            </a:p>
          </p:txBody>
        </p:sp>
        <p:sp>
          <p:nvSpPr>
            <p:cNvPr id="61" name="Line 229"/>
            <p:cNvSpPr>
              <a:spLocks noChangeShapeType="1"/>
            </p:cNvSpPr>
            <p:nvPr/>
          </p:nvSpPr>
          <p:spPr bwMode="auto">
            <a:xfrm>
              <a:off x="8534400" y="3443288"/>
              <a:ext cx="0" cy="485775"/>
            </a:xfrm>
            <a:prstGeom prst="line">
              <a:avLst/>
            </a:prstGeom>
            <a:noFill/>
            <a:ln w="9525">
              <a:noFill/>
              <a:round/>
              <a:headEnd/>
              <a:tailEnd/>
            </a:ln>
          </p:spPr>
          <p:txBody>
            <a:bodyPr/>
            <a:lstStyle/>
            <a:p>
              <a:endParaRPr lang="en-US" dirty="0"/>
            </a:p>
          </p:txBody>
        </p:sp>
        <p:sp>
          <p:nvSpPr>
            <p:cNvPr id="62" name="Line 231"/>
            <p:cNvSpPr>
              <a:spLocks noChangeShapeType="1"/>
            </p:cNvSpPr>
            <p:nvPr/>
          </p:nvSpPr>
          <p:spPr bwMode="auto">
            <a:xfrm>
              <a:off x="1219200" y="3838575"/>
              <a:ext cx="0" cy="485775"/>
            </a:xfrm>
            <a:prstGeom prst="line">
              <a:avLst/>
            </a:prstGeom>
            <a:noFill/>
            <a:ln w="9525">
              <a:noFill/>
              <a:round/>
              <a:headEnd/>
              <a:tailEnd/>
            </a:ln>
          </p:spPr>
          <p:txBody>
            <a:bodyPr/>
            <a:lstStyle/>
            <a:p>
              <a:endParaRPr lang="en-US" dirty="0"/>
            </a:p>
          </p:txBody>
        </p:sp>
        <p:sp>
          <p:nvSpPr>
            <p:cNvPr id="63" name="Line 237"/>
            <p:cNvSpPr>
              <a:spLocks noChangeShapeType="1"/>
            </p:cNvSpPr>
            <p:nvPr/>
          </p:nvSpPr>
          <p:spPr bwMode="auto">
            <a:xfrm>
              <a:off x="8534400" y="3929063"/>
              <a:ext cx="0" cy="485775"/>
            </a:xfrm>
            <a:prstGeom prst="line">
              <a:avLst/>
            </a:prstGeom>
            <a:noFill/>
            <a:ln w="9525">
              <a:noFill/>
              <a:round/>
              <a:headEnd/>
              <a:tailEnd/>
            </a:ln>
          </p:spPr>
          <p:txBody>
            <a:bodyPr/>
            <a:lstStyle/>
            <a:p>
              <a:endParaRPr lang="en-US" dirty="0"/>
            </a:p>
          </p:txBody>
        </p:sp>
        <p:sp>
          <p:nvSpPr>
            <p:cNvPr id="64" name="Line 239"/>
            <p:cNvSpPr>
              <a:spLocks noChangeShapeType="1"/>
            </p:cNvSpPr>
            <p:nvPr/>
          </p:nvSpPr>
          <p:spPr bwMode="auto">
            <a:xfrm>
              <a:off x="3048000" y="5010150"/>
              <a:ext cx="1828800" cy="0"/>
            </a:xfrm>
            <a:prstGeom prst="line">
              <a:avLst/>
            </a:prstGeom>
            <a:noFill/>
            <a:ln w="9525">
              <a:noFill/>
              <a:round/>
              <a:headEnd/>
              <a:tailEnd/>
            </a:ln>
          </p:spPr>
          <p:txBody>
            <a:bodyPr/>
            <a:lstStyle/>
            <a:p>
              <a:endParaRPr lang="en-US" dirty="0"/>
            </a:p>
          </p:txBody>
        </p:sp>
        <p:sp>
          <p:nvSpPr>
            <p:cNvPr id="65" name="Oval 246"/>
            <p:cNvSpPr>
              <a:spLocks noChangeArrowheads="1"/>
            </p:cNvSpPr>
            <p:nvPr/>
          </p:nvSpPr>
          <p:spPr bwMode="auto">
            <a:xfrm>
              <a:off x="2590800" y="1066800"/>
              <a:ext cx="1828800" cy="1284514"/>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r>
                <a:rPr lang="en-US" b="1" dirty="0" smtClean="0">
                  <a:solidFill>
                    <a:schemeClr val="bg1"/>
                  </a:solidFill>
                  <a:latin typeface="Myriad Web Pro" pitchFamily="34" charset="0"/>
                </a:rPr>
                <a:t>Uniform Recycle</a:t>
              </a:r>
              <a:endParaRPr lang="en-US" b="1" dirty="0">
                <a:solidFill>
                  <a:schemeClr val="bg1"/>
                </a:solidFill>
                <a:latin typeface="Myriad Web Pro" pitchFamily="34" charset="0"/>
              </a:endParaRPr>
            </a:p>
          </p:txBody>
        </p:sp>
        <p:sp>
          <p:nvSpPr>
            <p:cNvPr id="66" name="Oval 247"/>
            <p:cNvSpPr>
              <a:spLocks noChangeArrowheads="1"/>
            </p:cNvSpPr>
            <p:nvPr/>
          </p:nvSpPr>
          <p:spPr bwMode="auto">
            <a:xfrm>
              <a:off x="4572000" y="1066800"/>
              <a:ext cx="1805213" cy="1284514"/>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en-US" b="1" dirty="0" smtClean="0">
                  <a:solidFill>
                    <a:schemeClr val="bg1"/>
                  </a:solidFill>
                  <a:latin typeface="Myriad Web Pro" pitchFamily="34" charset="0"/>
                </a:rPr>
                <a:t>Shirt Man</a:t>
              </a:r>
              <a:endParaRPr lang="en-US" b="1" dirty="0">
                <a:solidFill>
                  <a:schemeClr val="bg1"/>
                </a:solidFill>
                <a:latin typeface="Myriad Web Pro" pitchFamily="34" charset="0"/>
              </a:endParaRPr>
            </a:p>
          </p:txBody>
        </p:sp>
        <p:sp>
          <p:nvSpPr>
            <p:cNvPr id="67" name="Oval 248"/>
            <p:cNvSpPr>
              <a:spLocks noChangeArrowheads="1"/>
            </p:cNvSpPr>
            <p:nvPr/>
          </p:nvSpPr>
          <p:spPr bwMode="auto">
            <a:xfrm>
              <a:off x="6553200" y="1066800"/>
              <a:ext cx="1676400" cy="1295400"/>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a:defRPr/>
              </a:pPr>
              <a:endParaRPr lang="en-US" b="1" dirty="0" smtClean="0">
                <a:solidFill>
                  <a:schemeClr val="bg1"/>
                </a:solidFill>
                <a:latin typeface="Myriad Web Pro" pitchFamily="34" charset="0"/>
              </a:endParaRPr>
            </a:p>
            <a:p>
              <a:pPr algn="ctr">
                <a:defRPr/>
              </a:pPr>
              <a:r>
                <a:rPr lang="en-US" b="1" dirty="0" smtClean="0">
                  <a:solidFill>
                    <a:schemeClr val="bg1"/>
                  </a:solidFill>
                  <a:latin typeface="Myriad Web Pro" pitchFamily="34" charset="0"/>
                </a:rPr>
                <a:t>Living Words </a:t>
              </a:r>
            </a:p>
            <a:p>
              <a:pPr algn="ctr">
                <a:defRPr/>
              </a:pPr>
              <a:r>
                <a:rPr lang="en-US" b="1" dirty="0" smtClean="0">
                  <a:solidFill>
                    <a:schemeClr val="bg1"/>
                  </a:solidFill>
                  <a:latin typeface="Myriad Web Pro" pitchFamily="34" charset="0"/>
                </a:rPr>
                <a:t>Imprints</a:t>
              </a:r>
            </a:p>
            <a:p>
              <a:pPr algn="ctr">
                <a:defRPr/>
              </a:pPr>
              <a:endParaRPr lang="en-US" b="1" dirty="0">
                <a:solidFill>
                  <a:schemeClr val="bg1"/>
                </a:solidFill>
                <a:latin typeface="Myriad Web Pro" pitchFamily="34" charset="0"/>
              </a:endParaRPr>
            </a:p>
          </p:txBody>
        </p:sp>
        <p:sp>
          <p:nvSpPr>
            <p:cNvPr id="68" name="AutoShape 250"/>
            <p:cNvSpPr>
              <a:spLocks noChangeArrowheads="1"/>
            </p:cNvSpPr>
            <p:nvPr/>
          </p:nvSpPr>
          <p:spPr bwMode="auto">
            <a:xfrm>
              <a:off x="381000" y="1281113"/>
              <a:ext cx="1905000" cy="914400"/>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r>
                <a:rPr lang="en-US" sz="2000" b="1" dirty="0">
                  <a:solidFill>
                    <a:schemeClr val="bg1"/>
                  </a:solidFill>
                  <a:latin typeface="Myriad Web Pro" pitchFamily="34" charset="0"/>
                </a:rPr>
                <a:t>Factors</a:t>
              </a:r>
            </a:p>
          </p:txBody>
        </p:sp>
        <p:sp>
          <p:nvSpPr>
            <p:cNvPr id="69" name="Text Box 251"/>
            <p:cNvSpPr txBox="1">
              <a:spLocks noChangeArrowheads="1"/>
            </p:cNvSpPr>
            <p:nvPr/>
          </p:nvSpPr>
          <p:spPr bwMode="auto">
            <a:xfrm>
              <a:off x="2819400" y="2576513"/>
              <a:ext cx="1600200" cy="45537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dirty="0" smtClean="0">
                  <a:solidFill>
                    <a:schemeClr val="accent1">
                      <a:lumMod val="50000"/>
                    </a:schemeClr>
                  </a:solidFill>
                  <a:latin typeface="Georgia" pitchFamily="18" charset="0"/>
                </a:rPr>
                <a:t>$12</a:t>
              </a:r>
              <a:endParaRPr lang="en-US" dirty="0">
                <a:solidFill>
                  <a:schemeClr val="accent1">
                    <a:lumMod val="50000"/>
                  </a:schemeClr>
                </a:solidFill>
                <a:latin typeface="Georgia" pitchFamily="18" charset="0"/>
              </a:endParaRPr>
            </a:p>
          </p:txBody>
        </p:sp>
        <p:sp>
          <p:nvSpPr>
            <p:cNvPr id="70" name="AutoShape 252"/>
            <p:cNvSpPr>
              <a:spLocks noChangeArrowheads="1"/>
            </p:cNvSpPr>
            <p:nvPr/>
          </p:nvSpPr>
          <p:spPr bwMode="auto">
            <a:xfrm>
              <a:off x="304800" y="3124200"/>
              <a:ext cx="2057400" cy="685800"/>
            </a:xfrm>
            <a:prstGeom prst="roundRect">
              <a:avLst>
                <a:gd name="adj" fmla="val 16667"/>
              </a:avLst>
            </a:prstGeom>
            <a:solidFill>
              <a:schemeClr val="tx2">
                <a:lumMod val="40000"/>
                <a:lumOff val="60000"/>
              </a:schemeClr>
            </a:solidFill>
            <a:ln w="9525">
              <a:solidFill>
                <a:schemeClr val="tx1"/>
              </a:solidFill>
              <a:round/>
              <a:headEnd/>
              <a:tailEnd/>
            </a:ln>
          </p:spPr>
          <p:txBody>
            <a:bodyPr wrap="none" anchor="ctr"/>
            <a:lstStyle/>
            <a:p>
              <a:pPr algn="ctr">
                <a:defRPr/>
              </a:pPr>
              <a:r>
                <a:rPr lang="en-US" b="1" dirty="0">
                  <a:solidFill>
                    <a:schemeClr val="bg1"/>
                  </a:solidFill>
                  <a:latin typeface="Myriad Web Pro" pitchFamily="34" charset="0"/>
                  <a:cs typeface="Arial" charset="0"/>
                </a:rPr>
                <a:t>Quality of </a:t>
              </a:r>
            </a:p>
            <a:p>
              <a:pPr algn="ctr">
                <a:defRPr/>
              </a:pPr>
              <a:r>
                <a:rPr lang="en-US" b="1" dirty="0">
                  <a:solidFill>
                    <a:schemeClr val="bg1"/>
                  </a:solidFill>
                  <a:latin typeface="Myriad Web Pro" pitchFamily="34" charset="0"/>
                  <a:cs typeface="Arial" charset="0"/>
                </a:rPr>
                <a:t>Product/Service</a:t>
              </a:r>
            </a:p>
          </p:txBody>
        </p:sp>
        <p:sp>
          <p:nvSpPr>
            <p:cNvPr id="71" name="AutoShape 254"/>
            <p:cNvSpPr>
              <a:spLocks noChangeArrowheads="1"/>
            </p:cNvSpPr>
            <p:nvPr/>
          </p:nvSpPr>
          <p:spPr bwMode="auto">
            <a:xfrm>
              <a:off x="342900" y="2424113"/>
              <a:ext cx="2057400" cy="533400"/>
            </a:xfrm>
            <a:prstGeom prst="roundRect">
              <a:avLst>
                <a:gd name="adj" fmla="val 16667"/>
              </a:avLst>
            </a:prstGeom>
            <a:solidFill>
              <a:schemeClr val="tx2">
                <a:lumMod val="40000"/>
                <a:lumOff val="60000"/>
              </a:schemeClr>
            </a:solidFill>
            <a:ln w="9525">
              <a:solidFill>
                <a:schemeClr val="tx1"/>
              </a:solidFill>
              <a:round/>
              <a:headEnd/>
              <a:tailEnd/>
            </a:ln>
          </p:spPr>
          <p:txBody>
            <a:bodyPr wrap="none" anchor="ctr"/>
            <a:lstStyle/>
            <a:p>
              <a:pPr algn="ctr">
                <a:defRPr/>
              </a:pPr>
              <a:r>
                <a:rPr lang="en-US" b="1" dirty="0">
                  <a:solidFill>
                    <a:schemeClr val="bg1"/>
                  </a:solidFill>
                  <a:latin typeface="Myriad Web Pro" pitchFamily="34" charset="0"/>
                  <a:cs typeface="Arial" charset="0"/>
                </a:rPr>
                <a:t>Price</a:t>
              </a:r>
            </a:p>
          </p:txBody>
        </p:sp>
        <p:sp>
          <p:nvSpPr>
            <p:cNvPr id="72" name="AutoShape 255"/>
            <p:cNvSpPr>
              <a:spLocks noChangeArrowheads="1"/>
            </p:cNvSpPr>
            <p:nvPr/>
          </p:nvSpPr>
          <p:spPr bwMode="auto">
            <a:xfrm>
              <a:off x="304800" y="3948113"/>
              <a:ext cx="2057400" cy="533400"/>
            </a:xfrm>
            <a:prstGeom prst="roundRect">
              <a:avLst>
                <a:gd name="adj" fmla="val 16667"/>
              </a:avLst>
            </a:prstGeom>
            <a:solidFill>
              <a:schemeClr val="tx2">
                <a:lumMod val="40000"/>
                <a:lumOff val="60000"/>
              </a:schemeClr>
            </a:solidFill>
            <a:ln w="9525">
              <a:solidFill>
                <a:schemeClr val="tx1"/>
              </a:solidFill>
              <a:round/>
              <a:headEnd/>
              <a:tailEnd/>
            </a:ln>
          </p:spPr>
          <p:txBody>
            <a:bodyPr wrap="none" anchor="ctr"/>
            <a:lstStyle/>
            <a:p>
              <a:pPr algn="ctr">
                <a:defRPr/>
              </a:pPr>
              <a:r>
                <a:rPr lang="en-US" b="1" dirty="0">
                  <a:solidFill>
                    <a:schemeClr val="bg1"/>
                  </a:solidFill>
                  <a:latin typeface="Myriad Web Pro" pitchFamily="34" charset="0"/>
                  <a:cs typeface="Arial" charset="0"/>
                </a:rPr>
                <a:t>Location</a:t>
              </a:r>
            </a:p>
          </p:txBody>
        </p:sp>
        <p:sp>
          <p:nvSpPr>
            <p:cNvPr id="73" name="AutoShape 256"/>
            <p:cNvSpPr>
              <a:spLocks noChangeArrowheads="1"/>
            </p:cNvSpPr>
            <p:nvPr/>
          </p:nvSpPr>
          <p:spPr bwMode="auto">
            <a:xfrm>
              <a:off x="304800" y="4710113"/>
              <a:ext cx="2057400" cy="533400"/>
            </a:xfrm>
            <a:prstGeom prst="roundRect">
              <a:avLst>
                <a:gd name="adj" fmla="val 16667"/>
              </a:avLst>
            </a:prstGeom>
            <a:solidFill>
              <a:schemeClr val="tx2">
                <a:lumMod val="40000"/>
                <a:lumOff val="60000"/>
              </a:schemeClr>
            </a:solidFill>
            <a:ln w="9525">
              <a:solidFill>
                <a:schemeClr val="tx1"/>
              </a:solidFill>
              <a:round/>
              <a:headEnd/>
              <a:tailEnd/>
            </a:ln>
          </p:spPr>
          <p:txBody>
            <a:bodyPr wrap="none" anchor="ctr"/>
            <a:lstStyle/>
            <a:p>
              <a:pPr algn="ctr">
                <a:defRPr/>
              </a:pPr>
              <a:r>
                <a:rPr lang="en-US" sz="1700" b="1" dirty="0">
                  <a:solidFill>
                    <a:schemeClr val="bg1"/>
                  </a:solidFill>
                  <a:latin typeface="Myriad Web Pro" pitchFamily="34" charset="0"/>
                  <a:cs typeface="Arial" charset="0"/>
                </a:rPr>
                <a:t>Reputation/Brands</a:t>
              </a:r>
            </a:p>
          </p:txBody>
        </p:sp>
        <p:sp>
          <p:nvSpPr>
            <p:cNvPr id="74" name="AutoShape 257"/>
            <p:cNvSpPr>
              <a:spLocks noChangeArrowheads="1"/>
            </p:cNvSpPr>
            <p:nvPr/>
          </p:nvSpPr>
          <p:spPr bwMode="auto">
            <a:xfrm>
              <a:off x="304800" y="5395913"/>
              <a:ext cx="2133600" cy="636386"/>
            </a:xfrm>
            <a:prstGeom prst="roundRect">
              <a:avLst>
                <a:gd name="adj" fmla="val 16667"/>
              </a:avLst>
            </a:prstGeom>
            <a:solidFill>
              <a:schemeClr val="tx2">
                <a:lumMod val="40000"/>
                <a:lumOff val="60000"/>
              </a:schemeClr>
            </a:solidFill>
            <a:ln w="9525">
              <a:solidFill>
                <a:schemeClr val="tx1"/>
              </a:solidFill>
              <a:round/>
              <a:headEnd/>
              <a:tailEnd/>
            </a:ln>
          </p:spPr>
          <p:txBody>
            <a:bodyPr wrap="none" anchor="ctr"/>
            <a:lstStyle/>
            <a:p>
              <a:pPr algn="ctr">
                <a:defRPr/>
              </a:pPr>
              <a:r>
                <a:rPr lang="en-US" b="1" dirty="0">
                  <a:solidFill>
                    <a:schemeClr val="bg1"/>
                  </a:solidFill>
                  <a:latin typeface="Myriad Web Pro" pitchFamily="34" charset="0"/>
                  <a:cs typeface="Arial" charset="0"/>
                </a:rPr>
                <a:t>Unique Factors/</a:t>
              </a:r>
            </a:p>
            <a:p>
              <a:pPr algn="ctr">
                <a:defRPr/>
              </a:pPr>
              <a:r>
                <a:rPr lang="en-US" b="1" dirty="0">
                  <a:solidFill>
                    <a:schemeClr val="bg1"/>
                  </a:solidFill>
                  <a:latin typeface="Myriad Web Pro" pitchFamily="34" charset="0"/>
                  <a:cs typeface="Arial" charset="0"/>
                </a:rPr>
                <a:t>Knowledge</a:t>
              </a:r>
            </a:p>
          </p:txBody>
        </p:sp>
        <p:sp>
          <p:nvSpPr>
            <p:cNvPr id="75" name="Text Box 261"/>
            <p:cNvSpPr txBox="1">
              <a:spLocks noChangeArrowheads="1"/>
            </p:cNvSpPr>
            <p:nvPr/>
          </p:nvSpPr>
          <p:spPr bwMode="auto">
            <a:xfrm>
              <a:off x="2971800" y="5472113"/>
              <a:ext cx="1295400" cy="369887"/>
            </a:xfrm>
            <a:prstGeom prst="rect">
              <a:avLst/>
            </a:prstGeom>
            <a:noFill/>
            <a:ln w="9525">
              <a:noFill/>
              <a:miter lim="800000"/>
              <a:headEnd/>
              <a:tailEnd/>
            </a:ln>
          </p:spPr>
          <p:txBody>
            <a:bodyPr>
              <a:spAutoFit/>
            </a:bodyPr>
            <a:lstStyle/>
            <a:p>
              <a:pPr>
                <a:spcBef>
                  <a:spcPct val="50000"/>
                </a:spcBef>
              </a:pPr>
              <a:endParaRPr lang="en-US" dirty="0"/>
            </a:p>
          </p:txBody>
        </p:sp>
        <p:sp>
          <p:nvSpPr>
            <p:cNvPr id="76" name="Text Box 273"/>
            <p:cNvSpPr txBox="1">
              <a:spLocks noChangeArrowheads="1"/>
            </p:cNvSpPr>
            <p:nvPr/>
          </p:nvSpPr>
          <p:spPr bwMode="auto">
            <a:xfrm>
              <a:off x="4724400" y="2590800"/>
              <a:ext cx="1600200" cy="36988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dirty="0" smtClean="0">
                  <a:solidFill>
                    <a:schemeClr val="accent1">
                      <a:lumMod val="50000"/>
                    </a:schemeClr>
                  </a:solidFill>
                  <a:latin typeface="Georgia" pitchFamily="18" charset="0"/>
                </a:rPr>
                <a:t>$21</a:t>
              </a:r>
              <a:endParaRPr lang="en-US" dirty="0">
                <a:solidFill>
                  <a:schemeClr val="accent1">
                    <a:lumMod val="50000"/>
                  </a:schemeClr>
                </a:solidFill>
                <a:latin typeface="Georgia" pitchFamily="18" charset="0"/>
              </a:endParaRPr>
            </a:p>
          </p:txBody>
        </p:sp>
        <p:sp>
          <p:nvSpPr>
            <p:cNvPr id="77" name="Text Box 274"/>
            <p:cNvSpPr txBox="1">
              <a:spLocks noChangeArrowheads="1"/>
            </p:cNvSpPr>
            <p:nvPr/>
          </p:nvSpPr>
          <p:spPr bwMode="auto">
            <a:xfrm>
              <a:off x="6629400" y="2576513"/>
              <a:ext cx="1600200" cy="36988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dirty="0" smtClean="0">
                  <a:solidFill>
                    <a:schemeClr val="accent1">
                      <a:lumMod val="50000"/>
                    </a:schemeClr>
                  </a:solidFill>
                  <a:latin typeface="Georgia" pitchFamily="18" charset="0"/>
                </a:rPr>
                <a:t>$20</a:t>
              </a:r>
              <a:endParaRPr lang="en-US" dirty="0">
                <a:solidFill>
                  <a:schemeClr val="accent1">
                    <a:lumMod val="50000"/>
                  </a:schemeClr>
                </a:solidFill>
                <a:latin typeface="Georgia" pitchFamily="18" charset="0"/>
              </a:endParaRPr>
            </a:p>
          </p:txBody>
        </p:sp>
        <p:sp>
          <p:nvSpPr>
            <p:cNvPr id="78" name="Text Box 275"/>
            <p:cNvSpPr txBox="1">
              <a:spLocks noChangeArrowheads="1"/>
            </p:cNvSpPr>
            <p:nvPr/>
          </p:nvSpPr>
          <p:spPr bwMode="auto">
            <a:xfrm>
              <a:off x="2819400" y="3338513"/>
              <a:ext cx="1600200" cy="36988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dirty="0" smtClean="0">
                  <a:solidFill>
                    <a:schemeClr val="accent1">
                      <a:lumMod val="50000"/>
                    </a:schemeClr>
                  </a:solidFill>
                  <a:latin typeface="Georgia" pitchFamily="18" charset="0"/>
                </a:rPr>
                <a:t>Good</a:t>
              </a:r>
              <a:endParaRPr lang="en-US" dirty="0">
                <a:solidFill>
                  <a:schemeClr val="accent1">
                    <a:lumMod val="50000"/>
                  </a:schemeClr>
                </a:solidFill>
                <a:latin typeface="Georgia" pitchFamily="18" charset="0"/>
              </a:endParaRPr>
            </a:p>
          </p:txBody>
        </p:sp>
        <p:sp>
          <p:nvSpPr>
            <p:cNvPr id="79" name="Text Box 276"/>
            <p:cNvSpPr txBox="1">
              <a:spLocks noChangeArrowheads="1"/>
            </p:cNvSpPr>
            <p:nvPr/>
          </p:nvSpPr>
          <p:spPr bwMode="auto">
            <a:xfrm>
              <a:off x="4724400" y="3338513"/>
              <a:ext cx="1600200" cy="36988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dirty="0" smtClean="0">
                  <a:solidFill>
                    <a:schemeClr val="accent1">
                      <a:lumMod val="50000"/>
                    </a:schemeClr>
                  </a:solidFill>
                  <a:latin typeface="Georgia" pitchFamily="18" charset="0"/>
                </a:rPr>
                <a:t>Good</a:t>
              </a:r>
              <a:endParaRPr lang="en-US" dirty="0">
                <a:solidFill>
                  <a:schemeClr val="accent1">
                    <a:lumMod val="50000"/>
                  </a:schemeClr>
                </a:solidFill>
                <a:latin typeface="Georgia" pitchFamily="18" charset="0"/>
              </a:endParaRPr>
            </a:p>
          </p:txBody>
        </p:sp>
        <p:sp>
          <p:nvSpPr>
            <p:cNvPr id="80" name="Text Box 277"/>
            <p:cNvSpPr txBox="1">
              <a:spLocks noChangeArrowheads="1"/>
            </p:cNvSpPr>
            <p:nvPr/>
          </p:nvSpPr>
          <p:spPr bwMode="auto">
            <a:xfrm>
              <a:off x="6629400" y="3338513"/>
              <a:ext cx="1600200" cy="36988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dirty="0" smtClean="0">
                  <a:solidFill>
                    <a:schemeClr val="accent1">
                      <a:lumMod val="50000"/>
                    </a:schemeClr>
                  </a:solidFill>
                  <a:latin typeface="Georgia" pitchFamily="18" charset="0"/>
                </a:rPr>
                <a:t>Good</a:t>
              </a:r>
              <a:endParaRPr lang="en-US" dirty="0">
                <a:solidFill>
                  <a:schemeClr val="accent1">
                    <a:lumMod val="50000"/>
                  </a:schemeClr>
                </a:solidFill>
                <a:latin typeface="Georgia" pitchFamily="18" charset="0"/>
              </a:endParaRPr>
            </a:p>
          </p:txBody>
        </p:sp>
        <p:sp>
          <p:nvSpPr>
            <p:cNvPr id="81" name="Text Box 279"/>
            <p:cNvSpPr txBox="1">
              <a:spLocks noChangeArrowheads="1"/>
            </p:cNvSpPr>
            <p:nvPr/>
          </p:nvSpPr>
          <p:spPr bwMode="auto">
            <a:xfrm>
              <a:off x="4724400" y="5486400"/>
              <a:ext cx="1600200" cy="125228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z="1500" dirty="0" smtClean="0">
                  <a:solidFill>
                    <a:schemeClr val="accent1">
                      <a:lumMod val="50000"/>
                    </a:schemeClr>
                  </a:solidFill>
                  <a:latin typeface="Georgia" pitchFamily="18" charset="0"/>
                </a:rPr>
                <a:t>Work  with schools to distribute new uniforms</a:t>
              </a:r>
              <a:endParaRPr lang="en-US" sz="1500" dirty="0">
                <a:solidFill>
                  <a:schemeClr val="accent1">
                    <a:lumMod val="50000"/>
                  </a:schemeClr>
                </a:solidFill>
                <a:latin typeface="Georgia" pitchFamily="18" charset="0"/>
              </a:endParaRPr>
            </a:p>
          </p:txBody>
        </p:sp>
        <p:sp>
          <p:nvSpPr>
            <p:cNvPr id="82" name="Text Box 280"/>
            <p:cNvSpPr txBox="1">
              <a:spLocks noChangeArrowheads="1"/>
            </p:cNvSpPr>
            <p:nvPr/>
          </p:nvSpPr>
          <p:spPr bwMode="auto">
            <a:xfrm>
              <a:off x="6629400" y="5472112"/>
              <a:ext cx="1752600" cy="1081521"/>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z="1700" dirty="0" smtClean="0">
                  <a:solidFill>
                    <a:schemeClr val="accent1">
                      <a:lumMod val="50000"/>
                    </a:schemeClr>
                  </a:solidFill>
                  <a:latin typeface="Georgia" pitchFamily="18" charset="0"/>
                </a:rPr>
                <a:t>Does custom shirts/school uniforms</a:t>
              </a:r>
              <a:endParaRPr lang="en-US" sz="1700" dirty="0">
                <a:solidFill>
                  <a:schemeClr val="accent1">
                    <a:lumMod val="50000"/>
                  </a:schemeClr>
                </a:solidFill>
                <a:latin typeface="Georgia" pitchFamily="18" charset="0"/>
              </a:endParaRPr>
            </a:p>
          </p:txBody>
        </p:sp>
        <p:sp>
          <p:nvSpPr>
            <p:cNvPr id="83" name="Text Box 281"/>
            <p:cNvSpPr txBox="1">
              <a:spLocks noChangeArrowheads="1"/>
            </p:cNvSpPr>
            <p:nvPr/>
          </p:nvSpPr>
          <p:spPr bwMode="auto">
            <a:xfrm>
              <a:off x="2819400" y="4024313"/>
              <a:ext cx="1600200" cy="36988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dirty="0" smtClean="0">
                  <a:solidFill>
                    <a:schemeClr val="accent1">
                      <a:lumMod val="50000"/>
                    </a:schemeClr>
                  </a:solidFill>
                  <a:latin typeface="Georgia" pitchFamily="18" charset="0"/>
                </a:rPr>
                <a:t>Hartford</a:t>
              </a:r>
              <a:endParaRPr lang="en-US" dirty="0">
                <a:solidFill>
                  <a:schemeClr val="accent1">
                    <a:lumMod val="50000"/>
                  </a:schemeClr>
                </a:solidFill>
                <a:latin typeface="Georgia" pitchFamily="18" charset="0"/>
              </a:endParaRPr>
            </a:p>
          </p:txBody>
        </p:sp>
        <p:sp>
          <p:nvSpPr>
            <p:cNvPr id="84" name="Text Box 282"/>
            <p:cNvSpPr txBox="1">
              <a:spLocks noChangeArrowheads="1"/>
            </p:cNvSpPr>
            <p:nvPr/>
          </p:nvSpPr>
          <p:spPr bwMode="auto">
            <a:xfrm>
              <a:off x="4724400" y="4024313"/>
              <a:ext cx="1600200" cy="36988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dirty="0" smtClean="0">
                  <a:solidFill>
                    <a:schemeClr val="accent1">
                      <a:lumMod val="50000"/>
                    </a:schemeClr>
                  </a:solidFill>
                  <a:latin typeface="Georgia" pitchFamily="18" charset="0"/>
                </a:rPr>
                <a:t>Hartford</a:t>
              </a:r>
              <a:endParaRPr lang="en-US" dirty="0">
                <a:solidFill>
                  <a:schemeClr val="accent1">
                    <a:lumMod val="50000"/>
                  </a:schemeClr>
                </a:solidFill>
                <a:latin typeface="Georgia" pitchFamily="18" charset="0"/>
              </a:endParaRPr>
            </a:p>
          </p:txBody>
        </p:sp>
        <p:sp>
          <p:nvSpPr>
            <p:cNvPr id="85" name="Text Box 283"/>
            <p:cNvSpPr txBox="1">
              <a:spLocks noChangeArrowheads="1"/>
            </p:cNvSpPr>
            <p:nvPr/>
          </p:nvSpPr>
          <p:spPr bwMode="auto">
            <a:xfrm>
              <a:off x="6629400" y="4024313"/>
              <a:ext cx="1600200" cy="36988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dirty="0" smtClean="0">
                  <a:solidFill>
                    <a:schemeClr val="accent1">
                      <a:lumMod val="50000"/>
                    </a:schemeClr>
                  </a:solidFill>
                  <a:latin typeface="Georgia" pitchFamily="18" charset="0"/>
                </a:rPr>
                <a:t>Hartford</a:t>
              </a:r>
              <a:endParaRPr lang="en-US" dirty="0">
                <a:solidFill>
                  <a:schemeClr val="accent1">
                    <a:lumMod val="50000"/>
                  </a:schemeClr>
                </a:solidFill>
                <a:latin typeface="Georgia" pitchFamily="18" charset="0"/>
              </a:endParaRPr>
            </a:p>
          </p:txBody>
        </p:sp>
        <p:sp>
          <p:nvSpPr>
            <p:cNvPr id="86" name="Text Box 284"/>
            <p:cNvSpPr txBox="1">
              <a:spLocks noChangeArrowheads="1"/>
            </p:cNvSpPr>
            <p:nvPr/>
          </p:nvSpPr>
          <p:spPr bwMode="auto">
            <a:xfrm>
              <a:off x="2819400" y="4648200"/>
              <a:ext cx="1600200" cy="646331"/>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dirty="0" smtClean="0">
                  <a:solidFill>
                    <a:schemeClr val="accent1">
                      <a:lumMod val="50000"/>
                    </a:schemeClr>
                  </a:solidFill>
                  <a:latin typeface="Georgia" pitchFamily="18" charset="0"/>
                </a:rPr>
                <a:t>Developing</a:t>
              </a:r>
            </a:p>
            <a:p>
              <a:pPr algn="ctr">
                <a:defRPr/>
              </a:pPr>
              <a:endParaRPr lang="en-US" dirty="0">
                <a:solidFill>
                  <a:schemeClr val="accent1">
                    <a:lumMod val="50000"/>
                  </a:schemeClr>
                </a:solidFill>
                <a:latin typeface="Georgia" pitchFamily="18" charset="0"/>
              </a:endParaRPr>
            </a:p>
          </p:txBody>
        </p:sp>
        <p:sp>
          <p:nvSpPr>
            <p:cNvPr id="87" name="Text Box 285"/>
            <p:cNvSpPr txBox="1">
              <a:spLocks noChangeArrowheads="1"/>
            </p:cNvSpPr>
            <p:nvPr/>
          </p:nvSpPr>
          <p:spPr bwMode="auto">
            <a:xfrm>
              <a:off x="4724400" y="4648200"/>
              <a:ext cx="1600200" cy="646331"/>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dirty="0" smtClean="0">
                  <a:solidFill>
                    <a:schemeClr val="accent1">
                      <a:lumMod val="50000"/>
                    </a:schemeClr>
                  </a:solidFill>
                  <a:latin typeface="Georgia" pitchFamily="18" charset="0"/>
                </a:rPr>
                <a:t>Good/Varies</a:t>
              </a:r>
            </a:p>
            <a:p>
              <a:pPr algn="ctr">
                <a:defRPr/>
              </a:pPr>
              <a:endParaRPr lang="en-US" dirty="0">
                <a:solidFill>
                  <a:schemeClr val="accent1">
                    <a:lumMod val="50000"/>
                  </a:schemeClr>
                </a:solidFill>
                <a:latin typeface="Georgia" pitchFamily="18" charset="0"/>
              </a:endParaRPr>
            </a:p>
          </p:txBody>
        </p:sp>
        <p:sp>
          <p:nvSpPr>
            <p:cNvPr id="88" name="Text Box 286"/>
            <p:cNvSpPr txBox="1">
              <a:spLocks noChangeArrowheads="1"/>
            </p:cNvSpPr>
            <p:nvPr/>
          </p:nvSpPr>
          <p:spPr bwMode="auto">
            <a:xfrm>
              <a:off x="6629400" y="4648199"/>
              <a:ext cx="1600200" cy="45537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dirty="0" smtClean="0">
                  <a:solidFill>
                    <a:schemeClr val="accent1">
                      <a:lumMod val="50000"/>
                    </a:schemeClr>
                  </a:solidFill>
                  <a:latin typeface="Georgia" pitchFamily="18" charset="0"/>
                </a:rPr>
                <a:t>Good/ Varies</a:t>
              </a:r>
              <a:endParaRPr lang="en-US" dirty="0">
                <a:solidFill>
                  <a:schemeClr val="accent1">
                    <a:lumMod val="50000"/>
                  </a:schemeClr>
                </a:solidFill>
                <a:latin typeface="Georgia" pitchFamily="18" charset="0"/>
              </a:endParaRPr>
            </a:p>
          </p:txBody>
        </p:sp>
        <p:sp>
          <p:nvSpPr>
            <p:cNvPr id="89" name="Text Box 279"/>
            <p:cNvSpPr txBox="1">
              <a:spLocks noChangeArrowheads="1"/>
            </p:cNvSpPr>
            <p:nvPr/>
          </p:nvSpPr>
          <p:spPr bwMode="auto">
            <a:xfrm>
              <a:off x="2819400" y="5486400"/>
              <a:ext cx="1676400" cy="125228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z="1500" dirty="0" smtClean="0">
                  <a:solidFill>
                    <a:schemeClr val="accent1">
                      <a:lumMod val="50000"/>
                    </a:schemeClr>
                  </a:solidFill>
                  <a:latin typeface="Georgia" pitchFamily="18" charset="0"/>
                </a:rPr>
                <a:t>Recycled uniforms / Credit to reduce  costs further</a:t>
              </a:r>
              <a:endParaRPr lang="en-US" sz="1500" dirty="0">
                <a:solidFill>
                  <a:schemeClr val="accent1">
                    <a:lumMod val="50000"/>
                  </a:schemeClr>
                </a:solidFill>
                <a:latin typeface="Georgia" pitchFamily="18" charset="0"/>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Marketing Mix</a:t>
            </a:r>
            <a:endParaRPr lang="en-US" dirty="0"/>
          </a:p>
        </p:txBody>
      </p:sp>
      <p:graphicFrame>
        <p:nvGraphicFramePr>
          <p:cNvPr id="19" name="Diagram 18"/>
          <p:cNvGraphicFramePr/>
          <p:nvPr/>
        </p:nvGraphicFramePr>
        <p:xfrm>
          <a:off x="457200" y="1752600"/>
          <a:ext cx="84582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Rounded Rectangle 19"/>
          <p:cNvSpPr/>
          <p:nvPr/>
        </p:nvSpPr>
        <p:spPr>
          <a:xfrm>
            <a:off x="533400" y="1828800"/>
            <a:ext cx="2017740" cy="1261088"/>
          </a:xfrm>
          <a:prstGeom prst="roundRect">
            <a:avLst/>
          </a:prstGeom>
        </p:spPr>
        <p:style>
          <a:lnRef idx="2">
            <a:schemeClr val="accent1"/>
          </a:lnRef>
          <a:fillRef idx="1">
            <a:schemeClr val="lt1"/>
          </a:fillRef>
          <a:effectRef idx="0">
            <a:schemeClr val="accent1"/>
          </a:effectRef>
          <a:fontRef idx="minor">
            <a:schemeClr val="dk1"/>
          </a:fontRef>
        </p:style>
        <p:txBody>
          <a:bodyPr/>
          <a:lstStyle/>
          <a:p>
            <a:pPr>
              <a:defRPr/>
            </a:pPr>
            <a:r>
              <a:rPr lang="en-US" dirty="0" smtClean="0">
                <a:latin typeface="Arial" pitchFamily="34" charset="0"/>
                <a:cs typeface="Arial" pitchFamily="34" charset="0"/>
              </a:rPr>
              <a:t>Adults male and female, 25+, with children  K-12</a:t>
            </a:r>
            <a:endParaRPr lang="en-US" dirty="0" smtClean="0">
              <a:solidFill>
                <a:schemeClr val="bg2">
                  <a:lumMod val="50000"/>
                </a:schemeClr>
              </a:solidFill>
              <a:latin typeface="Arial" pitchFamily="34" charset="0"/>
              <a:cs typeface="Arial" pitchFamily="34" charset="0"/>
            </a:endParaRPr>
          </a:p>
          <a:p>
            <a:pPr>
              <a:defRPr/>
            </a:pPr>
            <a:endParaRPr lang="en-US" dirty="0">
              <a:solidFill>
                <a:schemeClr val="bg2">
                  <a:lumMod val="50000"/>
                </a:schemeClr>
              </a:solidFill>
              <a:latin typeface="Georgia" pitchFamily="18" charset="0"/>
            </a:endParaRPr>
          </a:p>
        </p:txBody>
      </p:sp>
      <p:sp>
        <p:nvSpPr>
          <p:cNvPr id="21" name="Rounded Rectangle 20"/>
          <p:cNvSpPr/>
          <p:nvPr/>
        </p:nvSpPr>
        <p:spPr>
          <a:xfrm>
            <a:off x="6824663" y="1817688"/>
            <a:ext cx="2017740" cy="1333337"/>
          </a:xfrm>
          <a:prstGeom prst="roundRect">
            <a:avLst/>
          </a:prstGeom>
        </p:spPr>
        <p:style>
          <a:lnRef idx="2">
            <a:schemeClr val="accent1"/>
          </a:lnRef>
          <a:fillRef idx="1">
            <a:schemeClr val="lt1"/>
          </a:fillRef>
          <a:effectRef idx="0">
            <a:schemeClr val="accent1"/>
          </a:effectRef>
          <a:fontRef idx="minor">
            <a:schemeClr val="dk1"/>
          </a:fontRef>
        </p:style>
        <p:txBody>
          <a:bodyPr/>
          <a:lstStyle/>
          <a:p>
            <a:pPr>
              <a:defRPr/>
            </a:pPr>
            <a:r>
              <a:rPr lang="en-US" dirty="0" smtClean="0">
                <a:solidFill>
                  <a:schemeClr val="bg2">
                    <a:lumMod val="50000"/>
                  </a:schemeClr>
                </a:solidFill>
                <a:latin typeface="Georgia" pitchFamily="18" charset="0"/>
              </a:rPr>
              <a:t> </a:t>
            </a:r>
            <a:r>
              <a:rPr lang="en-US" sz="1250" dirty="0" smtClean="0">
                <a:solidFill>
                  <a:schemeClr val="tx1"/>
                </a:solidFill>
                <a:latin typeface="Arial" pitchFamily="34" charset="0"/>
                <a:cs typeface="Arial" pitchFamily="34" charset="0"/>
              </a:rPr>
              <a:t>Social Networking, Public TV, Flyers to schools, </a:t>
            </a:r>
          </a:p>
          <a:p>
            <a:pPr>
              <a:defRPr/>
            </a:pPr>
            <a:r>
              <a:rPr lang="en-US" sz="1250" dirty="0" smtClean="0">
                <a:solidFill>
                  <a:schemeClr val="tx1"/>
                </a:solidFill>
                <a:latin typeface="Arial" pitchFamily="34" charset="0"/>
                <a:cs typeface="Arial" pitchFamily="34" charset="0"/>
              </a:rPr>
              <a:t>Shining Star (Hartford Public Schools Internal Communications)</a:t>
            </a:r>
            <a:endParaRPr lang="en-US" sz="1250" dirty="0">
              <a:solidFill>
                <a:schemeClr val="tx1"/>
              </a:solidFill>
              <a:latin typeface="Arial" pitchFamily="34" charset="0"/>
              <a:cs typeface="Arial" pitchFamily="34" charset="0"/>
            </a:endParaRPr>
          </a:p>
        </p:txBody>
      </p:sp>
      <p:sp>
        <p:nvSpPr>
          <p:cNvPr id="22" name="Rounded Rectangle 21"/>
          <p:cNvSpPr/>
          <p:nvPr/>
        </p:nvSpPr>
        <p:spPr>
          <a:xfrm>
            <a:off x="3657600" y="1828800"/>
            <a:ext cx="2017740" cy="1261088"/>
          </a:xfrm>
          <a:prstGeom prst="roundRect">
            <a:avLst/>
          </a:prstGeom>
        </p:spPr>
        <p:style>
          <a:lnRef idx="2">
            <a:schemeClr val="accent1"/>
          </a:lnRef>
          <a:fillRef idx="1">
            <a:schemeClr val="lt1"/>
          </a:fillRef>
          <a:effectRef idx="0">
            <a:schemeClr val="accent1"/>
          </a:effectRef>
          <a:fontRef idx="minor">
            <a:schemeClr val="dk1"/>
          </a:fontRef>
        </p:style>
        <p:txBody>
          <a:bodyPr/>
          <a:lstStyle/>
          <a:p>
            <a:pPr>
              <a:defRPr/>
            </a:pPr>
            <a:r>
              <a:rPr lang="en-US" sz="1500" dirty="0" smtClean="0">
                <a:solidFill>
                  <a:schemeClr val="tx1"/>
                </a:solidFill>
                <a:latin typeface="Arial" pitchFamily="34" charset="0"/>
                <a:cs typeface="Arial" pitchFamily="34" charset="0"/>
              </a:rPr>
              <a:t>Hartford :local area knowledge, familiar with schools, personal experience</a:t>
            </a:r>
            <a:endParaRPr lang="en-US" sz="1500" dirty="0">
              <a:solidFill>
                <a:schemeClr val="tx1"/>
              </a:solidFill>
              <a:latin typeface="Arial" pitchFamily="34" charset="0"/>
              <a:cs typeface="Arial" pitchFamily="34" charset="0"/>
            </a:endParaRPr>
          </a:p>
        </p:txBody>
      </p:sp>
      <p:sp>
        <p:nvSpPr>
          <p:cNvPr id="23" name="Rounded Rectangle 22"/>
          <p:cNvSpPr/>
          <p:nvPr/>
        </p:nvSpPr>
        <p:spPr>
          <a:xfrm>
            <a:off x="5595938" y="4343400"/>
            <a:ext cx="2017740" cy="1261088"/>
          </a:xfrm>
          <a:prstGeom prst="roundRect">
            <a:avLst/>
          </a:prstGeom>
        </p:spPr>
        <p:style>
          <a:lnRef idx="2">
            <a:schemeClr val="accent1"/>
          </a:lnRef>
          <a:fillRef idx="1">
            <a:schemeClr val="lt1"/>
          </a:fillRef>
          <a:effectRef idx="0">
            <a:schemeClr val="accent1"/>
          </a:effectRef>
          <a:fontRef idx="minor">
            <a:schemeClr val="dk1"/>
          </a:fontRef>
        </p:style>
        <p:txBody>
          <a:bodyPr/>
          <a:lstStyle/>
          <a:p>
            <a:pPr>
              <a:defRPr/>
            </a:pPr>
            <a:r>
              <a:rPr lang="en-US" dirty="0" smtClean="0">
                <a:solidFill>
                  <a:schemeClr val="tx1"/>
                </a:solidFill>
                <a:latin typeface="Arial" pitchFamily="34" charset="0"/>
                <a:cs typeface="Arial" pitchFamily="34" charset="0"/>
              </a:rPr>
              <a:t>$12 for a pant or shirt </a:t>
            </a:r>
          </a:p>
          <a:p>
            <a:pPr>
              <a:defRPr/>
            </a:pPr>
            <a:r>
              <a:rPr lang="en-US" dirty="0" smtClean="0">
                <a:solidFill>
                  <a:schemeClr val="tx1"/>
                </a:solidFill>
                <a:latin typeface="Arial" pitchFamily="34" charset="0"/>
                <a:cs typeface="Arial" pitchFamily="34" charset="0"/>
              </a:rPr>
              <a:t>$2-$8 for accessories</a:t>
            </a:r>
            <a:endParaRPr lang="en-US" dirty="0">
              <a:solidFill>
                <a:schemeClr val="tx1"/>
              </a:solidFill>
              <a:latin typeface="Arial" pitchFamily="34" charset="0"/>
              <a:cs typeface="Arial" pitchFamily="34" charset="0"/>
            </a:endParaRPr>
          </a:p>
        </p:txBody>
      </p:sp>
      <p:sp>
        <p:nvSpPr>
          <p:cNvPr id="24" name="Rounded Rectangle 23"/>
          <p:cNvSpPr/>
          <p:nvPr/>
        </p:nvSpPr>
        <p:spPr>
          <a:xfrm>
            <a:off x="1905000" y="4354512"/>
            <a:ext cx="2017740" cy="1261088"/>
          </a:xfrm>
          <a:prstGeom prst="roundRect">
            <a:avLst/>
          </a:prstGeom>
        </p:spPr>
        <p:style>
          <a:lnRef idx="2">
            <a:schemeClr val="accent1"/>
          </a:lnRef>
          <a:fillRef idx="1">
            <a:schemeClr val="lt1"/>
          </a:fillRef>
          <a:effectRef idx="0">
            <a:schemeClr val="accent1"/>
          </a:effectRef>
          <a:fontRef idx="minor">
            <a:schemeClr val="dk1"/>
          </a:fontRef>
        </p:style>
        <p:txBody>
          <a:bodyPr/>
          <a:lstStyle/>
          <a:p>
            <a:pPr>
              <a:defRPr/>
            </a:pPr>
            <a:r>
              <a:rPr lang="en-US" dirty="0" smtClean="0">
                <a:solidFill>
                  <a:schemeClr val="tx1"/>
                </a:solidFill>
                <a:latin typeface="Arial" pitchFamily="34" charset="0"/>
                <a:cs typeface="Arial" pitchFamily="34" charset="0"/>
              </a:rPr>
              <a:t>Gently used  uniform shirts, pants, and accessories</a:t>
            </a:r>
            <a:endParaRPr lang="en-US"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1472</TotalTime>
  <Words>1508</Words>
  <Application>Microsoft Office PowerPoint</Application>
  <PresentationFormat>On-screen Show (4:3)</PresentationFormat>
  <Paragraphs>323</Paragraphs>
  <Slides>23</Slides>
  <Notes>5</Notes>
  <HiddenSlides>0</HiddenSlides>
  <MMClips>1</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23</vt:i4>
      </vt:variant>
    </vt:vector>
  </HeadingPairs>
  <TitlesOfParts>
    <vt:vector size="26" baseType="lpstr">
      <vt:lpstr>Office Theme</vt:lpstr>
      <vt:lpstr>Microsoft Office Excel 97-2003 Worksheet</vt:lpstr>
      <vt:lpstr>Worksheet</vt:lpstr>
      <vt:lpstr>Slide 1</vt:lpstr>
      <vt:lpstr>Slide 2</vt:lpstr>
      <vt:lpstr>Mission Statement</vt:lpstr>
      <vt:lpstr>Business Profile</vt:lpstr>
      <vt:lpstr>Qualifications</vt:lpstr>
      <vt:lpstr>Market Analysis</vt:lpstr>
      <vt:lpstr>Target Market Segment</vt:lpstr>
      <vt:lpstr>Competitive Advantage</vt:lpstr>
      <vt:lpstr>Marketing Mix</vt:lpstr>
      <vt:lpstr>Promotional Mix</vt:lpstr>
      <vt:lpstr>Cost of Materials/Labor</vt:lpstr>
      <vt:lpstr>Economics of One Unit</vt:lpstr>
      <vt:lpstr>Average Monthly Fixed Expenses</vt:lpstr>
      <vt:lpstr>Time-Management Plan</vt:lpstr>
      <vt:lpstr>Monthly Sales Projections</vt:lpstr>
      <vt:lpstr>Monthly Break-Even Unit</vt:lpstr>
      <vt:lpstr>Projected Yearly Income Statement</vt:lpstr>
      <vt:lpstr>Start-Up Investment</vt:lpstr>
      <vt:lpstr>ROS &amp; ROI</vt:lpstr>
      <vt:lpstr>Financing Strategy</vt:lpstr>
      <vt:lpstr>Business Responsibility &amp; Philanthropy</vt:lpstr>
      <vt:lpstr>Business &amp; Personal Goals</vt:lpstr>
      <vt:lpstr>Where You Care to Re-Wear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Vincent</dc:creator>
  <cp:lastModifiedBy>pathways tmhs</cp:lastModifiedBy>
  <cp:revision>119</cp:revision>
  <dcterms:created xsi:type="dcterms:W3CDTF">2011-05-05T14:19:50Z</dcterms:created>
  <dcterms:modified xsi:type="dcterms:W3CDTF">2011-05-24T20:07:48Z</dcterms:modified>
</cp:coreProperties>
</file>